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5.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6.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2.xml" ContentType="application/vnd.openxmlformats-officedocument.drawingml.chartshape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charts/chart7.xml" ContentType="application/vnd.openxmlformats-officedocument.drawingml.chart+xml"/>
  <Override PartName="/ppt/notesSlides/notesSlide9.xml" ContentType="application/vnd.openxmlformats-officedocument.presentationml.notesSlide+xml"/>
  <Override PartName="/ppt/charts/chart8.xml" ContentType="application/vnd.openxmlformats-officedocument.drawingml.chart+xml"/>
  <Override PartName="/ppt/charts/style5.xml" ContentType="application/vnd.ms-office.chartstyle+xml"/>
  <Override PartName="/ppt/charts/colors5.xml" ContentType="application/vnd.ms-office.chartcolorstyle+xml"/>
  <Override PartName="/ppt/charts/chart9.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charts/chart10.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1.xml" ContentType="application/vnd.openxmlformats-officedocument.presentationml.notesSlide+xml"/>
  <Override PartName="/ppt/charts/chart11.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charts/chart12.xml" ContentType="application/vnd.openxmlformats-officedocument.drawingml.chart+xml"/>
  <Override PartName="/ppt/notesSlides/notesSlide13.xml" ContentType="application/vnd.openxmlformats-officedocument.presentationml.notesSlide+xml"/>
  <Override PartName="/ppt/charts/chart13.xml" ContentType="application/vnd.openxmlformats-officedocument.drawingml.chart+xml"/>
  <Override PartName="/ppt/charts/style9.xml" ContentType="application/vnd.ms-office.chartstyle+xml"/>
  <Override PartName="/ppt/charts/colors9.xml" ContentType="application/vnd.ms-office.chartcolorstyle+xml"/>
  <Override PartName="/ppt/charts/chart14.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4.xml" ContentType="application/vnd.openxmlformats-officedocument.presentationml.notesSlide+xml"/>
  <Override PartName="/ppt/charts/chart15.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6.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5.xml" ContentType="application/vnd.openxmlformats-officedocument.presentationml.notesSlide+xml"/>
  <Override PartName="/ppt/charts/chart17.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6.xml" ContentType="application/vnd.openxmlformats-officedocument.presentationml.notesSlide+xml"/>
  <Override PartName="/ppt/charts/chart18.xml" ContentType="application/vnd.openxmlformats-officedocument.drawingml.chart+xml"/>
  <Override PartName="/ppt/charts/chart19.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7.xml" ContentType="application/vnd.openxmlformats-officedocument.presentationml.notesSlide+xml"/>
  <Override PartName="/ppt/charts/chart20.xml" ContentType="application/vnd.openxmlformats-officedocument.drawingml.chart+xml"/>
  <Override PartName="/ppt/notesSlides/notesSlide18.xml" ContentType="application/vnd.openxmlformats-officedocument.presentationml.notesSlide+xml"/>
  <Override PartName="/ppt/charts/chart21.xml" ContentType="application/vnd.openxmlformats-officedocument.drawingml.chart+xml"/>
  <Override PartName="/ppt/notesSlides/notesSlide19.xml" ContentType="application/vnd.openxmlformats-officedocument.presentationml.notesSlide+xml"/>
  <Override PartName="/ppt/charts/chart22.xml" ContentType="application/vnd.openxmlformats-officedocument.drawingml.chart+xml"/>
  <Override PartName="/ppt/charts/chart23.xml" ContentType="application/vnd.openxmlformats-officedocument.drawingml.chart+xml"/>
  <Override PartName="/ppt/notesSlides/notesSlide20.xml" ContentType="application/vnd.openxmlformats-officedocument.presentationml.notesSlide+xml"/>
  <Override PartName="/ppt/charts/chart24.xml" ContentType="application/vnd.openxmlformats-officedocument.drawingml.chart+xml"/>
  <Override PartName="/ppt/charts/chart25.xml" ContentType="application/vnd.openxmlformats-officedocument.drawingml.chart+xml"/>
  <Override PartName="/ppt/notesSlides/notesSlide21.xml" ContentType="application/vnd.openxmlformats-officedocument.presentationml.notesSlide+xml"/>
  <Override PartName="/ppt/charts/chart26.xml" ContentType="application/vnd.openxmlformats-officedocument.drawingml.chart+xml"/>
  <Override PartName="/ppt/charts/chart27.xml" ContentType="application/vnd.openxmlformats-officedocument.drawingml.chart+xml"/>
  <Override PartName="/ppt/notesSlides/notesSlide22.xml" ContentType="application/vnd.openxmlformats-officedocument.presentationml.notesSlide+xml"/>
  <Override PartName="/ppt/charts/chart28.xml" ContentType="application/vnd.openxmlformats-officedocument.drawingml.chart+xml"/>
  <Override PartName="/ppt/notesSlides/notesSlide23.xml" ContentType="application/vnd.openxmlformats-officedocument.presentationml.notesSlide+xml"/>
  <Override PartName="/ppt/charts/chart29.xml" ContentType="application/vnd.openxmlformats-officedocument.drawingml.chart+xml"/>
  <Override PartName="/ppt/notesSlides/notesSlide24.xml" ContentType="application/vnd.openxmlformats-officedocument.presentationml.notesSlide+xml"/>
  <Override PartName="/ppt/charts/chart30.xml" ContentType="application/vnd.openxmlformats-officedocument.drawingml.chart+xml"/>
  <Override PartName="/ppt/notesSlides/notesSlide25.xml" ContentType="application/vnd.openxmlformats-officedocument.presentationml.notesSlide+xml"/>
  <Override PartName="/ppt/charts/chart31.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32.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6.xml" ContentType="application/vnd.openxmlformats-officedocument.presentationml.notesSlide+xml"/>
  <Override PartName="/ppt/charts/chart33.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34.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27.xml" ContentType="application/vnd.openxmlformats-officedocument.presentationml.notesSlide+xml"/>
  <Override PartName="/ppt/charts/chart35.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4.xml" ContentType="application/vnd.openxmlformats-officedocument.drawingml.chartshapes+xml"/>
  <Override PartName="/ppt/notesSlides/notesSlide28.xml" ContentType="application/vnd.openxmlformats-officedocument.presentationml.notesSlide+xml"/>
  <Override PartName="/ppt/charts/chart36.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37.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29.xml" ContentType="application/vnd.openxmlformats-officedocument.presentationml.notesSlide+xml"/>
  <Override PartName="/ppt/charts/chart38.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39.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30.xml" ContentType="application/vnd.openxmlformats-officedocument.presentationml.notesSlide+xml"/>
  <Override PartName="/ppt/charts/chart40.xml" ContentType="application/vnd.openxmlformats-officedocument.drawingml.chart+xml"/>
  <Override PartName="/ppt/charts/chart41.xml" ContentType="application/vnd.openxmlformats-officedocument.drawingml.chart+xml"/>
  <Override PartName="/ppt/notesSlides/notesSlide31.xml" ContentType="application/vnd.openxmlformats-officedocument.presentationml.notesSlide+xml"/>
  <Override PartName="/ppt/charts/chart42.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43.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32.xml" ContentType="application/vnd.openxmlformats-officedocument.presentationml.notesSlide+xml"/>
  <Override PartName="/ppt/charts/chart44.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45.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33.xml" ContentType="application/vnd.openxmlformats-officedocument.presentationml.notesSlide+xml"/>
  <Override PartName="/ppt/charts/chart46.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47.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48.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49.xml" ContentType="application/vnd.openxmlformats-officedocument.drawingml.chart+xml"/>
  <Override PartName="/ppt/charts/chart50.xml" ContentType="application/vnd.openxmlformats-officedocument.drawingml.chart+xml"/>
  <Override PartName="/ppt/charts/style31.xml" ContentType="application/vnd.ms-office.chartstyle+xml"/>
  <Override PartName="/ppt/charts/colors3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1559" r:id="rId3"/>
    <p:sldId id="1677" r:id="rId4"/>
    <p:sldId id="1622" r:id="rId5"/>
    <p:sldId id="1623" r:id="rId6"/>
    <p:sldId id="262" r:id="rId7"/>
    <p:sldId id="263" r:id="rId8"/>
    <p:sldId id="1624" r:id="rId9"/>
    <p:sldId id="1625" r:id="rId10"/>
    <p:sldId id="1626" r:id="rId11"/>
    <p:sldId id="1627" r:id="rId12"/>
    <p:sldId id="1628" r:id="rId13"/>
    <p:sldId id="260" r:id="rId14"/>
    <p:sldId id="1629" r:id="rId15"/>
    <p:sldId id="1630" r:id="rId16"/>
    <p:sldId id="1667" r:id="rId17"/>
    <p:sldId id="1631" r:id="rId18"/>
    <p:sldId id="1632" r:id="rId19"/>
    <p:sldId id="1633" r:id="rId20"/>
    <p:sldId id="1634" r:id="rId21"/>
    <p:sldId id="1635" r:id="rId22"/>
    <p:sldId id="1668" r:id="rId23"/>
    <p:sldId id="1636" r:id="rId24"/>
    <p:sldId id="1637" r:id="rId25"/>
    <p:sldId id="1669" r:id="rId26"/>
    <p:sldId id="1638" r:id="rId27"/>
    <p:sldId id="1639" r:id="rId28"/>
    <p:sldId id="1640" r:id="rId29"/>
    <p:sldId id="1646" r:id="rId30"/>
    <p:sldId id="1647" r:id="rId31"/>
    <p:sldId id="1648" r:id="rId32"/>
    <p:sldId id="1649" r:id="rId33"/>
    <p:sldId id="1650" r:id="rId34"/>
    <p:sldId id="1672" r:id="rId35"/>
    <p:sldId id="1673" r:id="rId36"/>
    <p:sldId id="1674" r:id="rId37"/>
    <p:sldId id="1675" r:id="rId38"/>
    <p:sldId id="1676" r:id="rId39"/>
    <p:sldId id="1644" r:id="rId40"/>
    <p:sldId id="1645" r:id="rId41"/>
    <p:sldId id="1641" r:id="rId42"/>
    <p:sldId id="1642" r:id="rId43"/>
    <p:sldId id="1643" r:id="rId44"/>
    <p:sldId id="1651" r:id="rId45"/>
    <p:sldId id="1652" r:id="rId46"/>
    <p:sldId id="1653" r:id="rId47"/>
    <p:sldId id="1654" r:id="rId48"/>
    <p:sldId id="1655" r:id="rId49"/>
    <p:sldId id="1656" r:id="rId50"/>
    <p:sldId id="1657" r:id="rId51"/>
    <p:sldId id="1658" r:id="rId52"/>
    <p:sldId id="1671" r:id="rId53"/>
    <p:sldId id="1659" r:id="rId54"/>
    <p:sldId id="1660" r:id="rId55"/>
    <p:sldId id="1670" r:id="rId56"/>
    <p:sldId id="1662" r:id="rId57"/>
    <p:sldId id="1663" r:id="rId58"/>
    <p:sldId id="1664" r:id="rId59"/>
    <p:sldId id="1665" r:id="rId60"/>
    <p:sldId id="261" r:id="rId6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152E"/>
    <a:srgbClr val="245C4F"/>
    <a:srgbClr val="BC945A"/>
    <a:srgbClr val="A7802D"/>
    <a:srgbClr val="795E21"/>
    <a:srgbClr val="FFFFFF"/>
    <a:srgbClr val="A6A6A6"/>
    <a:srgbClr val="5C092B"/>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94"/>
  </p:normalViewPr>
  <p:slideViewPr>
    <p:cSldViewPr snapToGrid="0" snapToObjects="1">
      <p:cViewPr varScale="1">
        <p:scale>
          <a:sx n="102" d="100"/>
          <a:sy n="102" d="100"/>
        </p:scale>
        <p:origin x="87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7.xml"/><Relationship Id="rId1" Type="http://schemas.microsoft.com/office/2011/relationships/chartStyle" Target="style7.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8.xml"/><Relationship Id="rId1" Type="http://schemas.microsoft.com/office/2011/relationships/chartStyle" Target="style8.xml"/></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9.xml"/><Relationship Id="rId1" Type="http://schemas.microsoft.com/office/2011/relationships/chartStyle" Target="style9.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0.xml"/><Relationship Id="rId1" Type="http://schemas.microsoft.com/office/2011/relationships/chartStyle" Target="style10.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1.xml"/><Relationship Id="rId1" Type="http://schemas.microsoft.com/office/2011/relationships/chartStyle" Target="style11.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2.xml"/><Relationship Id="rId1" Type="http://schemas.microsoft.com/office/2011/relationships/chartStyle" Target="style12.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3.xml"/><Relationship Id="rId1" Type="http://schemas.microsoft.com/office/2011/relationships/chartStyle" Target="style13.xml"/></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2.xml"/></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15.xml"/><Relationship Id="rId1" Type="http://schemas.microsoft.com/office/2011/relationships/chartStyle" Target="style15.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16.xml"/><Relationship Id="rId1" Type="http://schemas.microsoft.com/office/2011/relationships/chartStyle" Target="style16.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17.xml"/><Relationship Id="rId1" Type="http://schemas.microsoft.com/office/2011/relationships/chartStyle" Target="style17.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18.xml"/><Relationship Id="rId1" Type="http://schemas.microsoft.com/office/2011/relationships/chartStyle" Target="style18.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chartUserShapes" Target="../drawings/drawing4.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20.xml"/><Relationship Id="rId1" Type="http://schemas.microsoft.com/office/2011/relationships/chartStyle" Target="style20.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21.xml"/><Relationship Id="rId1" Type="http://schemas.microsoft.com/office/2011/relationships/chartStyle" Target="style21.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22.xml"/><Relationship Id="rId1" Type="http://schemas.microsoft.com/office/2011/relationships/chartStyle" Target="style22.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23.xml"/><Relationship Id="rId1" Type="http://schemas.microsoft.com/office/2011/relationships/chartStyle" Target="style2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24.xml"/><Relationship Id="rId1" Type="http://schemas.microsoft.com/office/2011/relationships/chartStyle" Target="style24.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25.xml"/><Relationship Id="rId1" Type="http://schemas.microsoft.com/office/2011/relationships/chartStyle" Target="style25.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26.xml"/><Relationship Id="rId1" Type="http://schemas.microsoft.com/office/2011/relationships/chartStyle" Target="style26.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27.xml"/><Relationship Id="rId1" Type="http://schemas.microsoft.com/office/2011/relationships/chartStyle" Target="style27.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28.xml"/><Relationship Id="rId1" Type="http://schemas.microsoft.com/office/2011/relationships/chartStyle" Target="style28.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29.xml"/><Relationship Id="rId1" Type="http://schemas.microsoft.com/office/2011/relationships/chartStyle" Target="style29.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30.xml"/><Relationship Id="rId1" Type="http://schemas.microsoft.com/office/2011/relationships/chartStyle" Target="style30.xml"/></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31.xml"/><Relationship Id="rId1" Type="http://schemas.microsoft.com/office/2011/relationships/chartStyle" Target="style31.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5.xml"/><Relationship Id="rId1" Type="http://schemas.microsoft.com/office/2011/relationships/chartStyle" Target="style5.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0567270837812479E-3"/>
          <c:y val="3.3285503289422702E-2"/>
          <c:w val="0.98234495377686937"/>
          <c:h val="0.71292338328202076"/>
        </c:manualLayout>
      </c:layout>
      <c:lineChart>
        <c:grouping val="standard"/>
        <c:varyColors val="0"/>
        <c:ser>
          <c:idx val="0"/>
          <c:order val="0"/>
          <c:tx>
            <c:strRef>
              <c:f>Sheet1!$C$1</c:f>
              <c:strCache>
                <c:ptCount val="1"/>
                <c:pt idx="0">
                  <c:v>Víctimas de presunto feminicidio</c:v>
                </c:pt>
              </c:strCache>
            </c:strRef>
          </c:tx>
          <c:spPr>
            <a:ln w="28575" cap="rnd" cmpd="sng" algn="ctr">
              <a:solidFill>
                <a:schemeClr val="accent1"/>
              </a:solidFill>
              <a:prstDash val="solid"/>
              <a:round/>
            </a:ln>
            <a:effectLst/>
          </c:spPr>
          <c:marker>
            <c:symbol val="none"/>
          </c:marker>
          <c:dLbls>
            <c:dLbl>
              <c:idx val="23"/>
              <c:spPr>
                <a:noFill/>
                <a:ln>
                  <a:solidFill>
                    <a:srgbClr val="245C4F"/>
                  </a:solidFill>
                </a:ln>
                <a:effectLst/>
              </c:spPr>
              <c:txPr>
                <a:bodyPr wrap="square" lIns="38100" tIns="19050" rIns="38100" bIns="19050" anchor="ctr" anchorCtr="0">
                  <a:spAutoFit/>
                </a:bodyPr>
                <a:lstStyle/>
                <a:p>
                  <a:pPr algn="ctr">
                    <a:defRPr lang="en-US" sz="800" b="0" i="0" u="none" strike="noStrike" kern="1200" baseline="0">
                      <a:solidFill>
                        <a:srgbClr val="245C4F"/>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dLblPos val="t"/>
              <c:showLegendKey val="0"/>
              <c:showVal val="1"/>
              <c:showCatName val="0"/>
              <c:showSerName val="0"/>
              <c:showPercent val="0"/>
              <c:showBubbleSize val="0"/>
              <c:extLst>
                <c:ext xmlns:c16="http://schemas.microsoft.com/office/drawing/2014/chart" uri="{C3380CC4-5D6E-409C-BE32-E72D297353CC}">
                  <c16:uniqueId val="{00000001-EBA9-4BC3-BCB6-4AC031096652}"/>
                </c:ext>
              </c:extLst>
            </c:dLbl>
            <c:dLbl>
              <c:idx val="35"/>
              <c:layout>
                <c:manualLayout>
                  <c:x val="-1.2802152734260741E-2"/>
                  <c:y val="-1.463233872096284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3D1-40F6-BCEC-F21F717C1D49}"/>
                </c:ext>
              </c:extLst>
            </c:dLbl>
            <c:dLbl>
              <c:idx val="37"/>
              <c:layout>
                <c:manualLayout>
                  <c:x val="-1.163689290165246E-2"/>
                  <c:y val="-1.705693427646918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3D1-40F6-BCEC-F21F717C1D49}"/>
                </c:ext>
              </c:extLst>
            </c:dLbl>
            <c:dLbl>
              <c:idx val="41"/>
              <c:layout>
                <c:manualLayout>
                  <c:x val="-1.1760221813495439E-2"/>
                  <c:y val="-1.705693427646918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3D1-40F6-BCEC-F21F717C1D49}"/>
                </c:ext>
              </c:extLst>
            </c:dLbl>
            <c:dLbl>
              <c:idx val="50"/>
              <c:spPr>
                <a:noFill/>
                <a:ln>
                  <a:solidFill>
                    <a:srgbClr val="245C4F"/>
                  </a:solidFill>
                </a:ln>
                <a:effectLst/>
              </c:spPr>
              <c:txPr>
                <a:bodyPr wrap="square" lIns="38100" tIns="19050" rIns="38100" bIns="19050" anchor="ctr" anchorCtr="0">
                  <a:spAutoFit/>
                </a:bodyPr>
                <a:lstStyle/>
                <a:p>
                  <a:pPr algn="ctr">
                    <a:defRPr lang="en-US" sz="800" b="0" i="0" u="none" strike="noStrike" kern="1200" baseline="0">
                      <a:solidFill>
                        <a:srgbClr val="245C4F"/>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dLblPos val="t"/>
              <c:showLegendKey val="0"/>
              <c:showVal val="1"/>
              <c:showCatName val="0"/>
              <c:showSerName val="0"/>
              <c:showPercent val="0"/>
              <c:showBubbleSize val="0"/>
              <c:extLst>
                <c:ext xmlns:c16="http://schemas.microsoft.com/office/drawing/2014/chart" uri="{C3380CC4-5D6E-409C-BE32-E72D297353CC}">
                  <c16:uniqueId val="{00000002-EBA9-4BC3-BCB6-4AC031096652}"/>
                </c:ext>
              </c:extLst>
            </c:dLbl>
            <c:dLbl>
              <c:idx val="52"/>
              <c:spPr>
                <a:noFill/>
                <a:ln>
                  <a:solidFill>
                    <a:srgbClr val="245C4F"/>
                  </a:solidFill>
                </a:ln>
                <a:effectLst/>
              </c:spPr>
              <c:txPr>
                <a:bodyPr wrap="square" lIns="38100" tIns="19050" rIns="38100" bIns="19050" anchor="ctr" anchorCtr="0">
                  <a:spAutoFit/>
                </a:bodyPr>
                <a:lstStyle/>
                <a:p>
                  <a:pPr algn="ctr">
                    <a:defRPr lang="en-US" sz="800" b="0" i="0" u="none" strike="noStrike" kern="1200" baseline="0">
                      <a:solidFill>
                        <a:srgbClr val="245C4F"/>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dLblPos val="t"/>
              <c:showLegendKey val="0"/>
              <c:showVal val="1"/>
              <c:showCatName val="0"/>
              <c:showSerName val="0"/>
              <c:showPercent val="0"/>
              <c:showBubbleSize val="0"/>
              <c:extLst>
                <c:ext xmlns:c16="http://schemas.microsoft.com/office/drawing/2014/chart" uri="{C3380CC4-5D6E-409C-BE32-E72D297353CC}">
                  <c16:uniqueId val="{00000003-EBA9-4BC3-BCB6-4AC031096652}"/>
                </c:ext>
              </c:extLst>
            </c:dLbl>
            <c:dLbl>
              <c:idx val="55"/>
              <c:spPr>
                <a:noFill/>
                <a:ln>
                  <a:solidFill>
                    <a:srgbClr val="245C4F"/>
                  </a:solidFill>
                </a:ln>
                <a:effectLst/>
              </c:spPr>
              <c:txPr>
                <a:bodyPr wrap="square" lIns="38100" tIns="19050" rIns="38100" bIns="19050" anchor="ctr" anchorCtr="0">
                  <a:spAutoFit/>
                </a:bodyPr>
                <a:lstStyle/>
                <a:p>
                  <a:pPr algn="ctr">
                    <a:defRPr lang="en-US" sz="800" b="0" i="0" u="none" strike="noStrike" kern="1200" baseline="0">
                      <a:solidFill>
                        <a:srgbClr val="245C4F"/>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dLblPos val="t"/>
              <c:showLegendKey val="0"/>
              <c:showVal val="1"/>
              <c:showCatName val="0"/>
              <c:showSerName val="0"/>
              <c:showPercent val="0"/>
              <c:showBubbleSize val="0"/>
              <c:extLst>
                <c:ext xmlns:c16="http://schemas.microsoft.com/office/drawing/2014/chart" uri="{C3380CC4-5D6E-409C-BE32-E72D297353CC}">
                  <c16:uniqueId val="{00000004-EBA9-4BC3-BCB6-4AC031096652}"/>
                </c:ext>
              </c:extLst>
            </c:dLbl>
            <c:dLbl>
              <c:idx val="65"/>
              <c:layout>
                <c:manualLayout>
                  <c:x val="-1.0720936016844889E-2"/>
                  <c:y val="-1.463233872096284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BA9-4BC3-BCB6-4AC031096652}"/>
                </c:ext>
              </c:extLst>
            </c:dLbl>
            <c:dLbl>
              <c:idx val="74"/>
              <c:layout>
                <c:manualLayout>
                  <c:x val="-1.0718290892730215E-2"/>
                  <c:y val="-1.705693427646927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BA9-4BC3-BCB6-4AC031096652}"/>
                </c:ext>
              </c:extLst>
            </c:dLbl>
            <c:dLbl>
              <c:idx val="77"/>
              <c:layout>
                <c:manualLayout>
                  <c:x val="-1.2828355995020885E-2"/>
                  <c:y val="-1.705693427646927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3D1-40F6-BCEC-F21F717C1D49}"/>
                </c:ext>
              </c:extLst>
            </c:dLbl>
            <c:dLbl>
              <c:idx val="88"/>
              <c:layout>
                <c:manualLayout>
                  <c:x val="-1.1114646209276765E-2"/>
                  <c:y val="-1.705693427646918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EBA9-4BC3-BCB6-4AC031096652}"/>
                </c:ext>
              </c:extLst>
            </c:dLbl>
            <c:dLbl>
              <c:idx val="94"/>
              <c:layout>
                <c:manualLayout>
                  <c:x val="-7.2750005765545508E-3"/>
                  <c:y val="-1.6626616293625777E-2"/>
                </c:manualLayout>
              </c:layout>
              <c:spPr>
                <a:noFill/>
                <a:ln>
                  <a:solidFill>
                    <a:srgbClr val="245C4F"/>
                  </a:solidFill>
                </a:ln>
                <a:effectLst/>
              </c:spPr>
              <c:txPr>
                <a:bodyPr wrap="square" lIns="38100" tIns="19050" rIns="38100" bIns="19050" anchor="ctr" anchorCtr="0">
                  <a:spAutoFit/>
                </a:bodyPr>
                <a:lstStyle/>
                <a:p>
                  <a:pPr algn="ctr">
                    <a:defRPr lang="en-US" sz="800" b="1" i="0" u="none" strike="noStrike" kern="1200" baseline="0">
                      <a:solidFill>
                        <a:srgbClr val="245C4F"/>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3D1-40F6-BCEC-F21F717C1D49}"/>
                </c:ext>
              </c:extLst>
            </c:dLbl>
            <c:spPr>
              <a:noFill/>
              <a:ln>
                <a:noFill/>
              </a:ln>
              <a:effectLst/>
            </c:spPr>
            <c:txPr>
              <a:bodyPr wrap="square" lIns="38100" tIns="19050" rIns="38100" bIns="19050" anchor="ctr" anchorCtr="0">
                <a:spAutoFit/>
              </a:bodyPr>
              <a:lstStyle/>
              <a:p>
                <a:pPr algn="ctr">
                  <a:defRPr lang="en-US" sz="500" b="0" i="0" u="none" strike="noStrike" kern="1200" baseline="0">
                    <a:solidFill>
                      <a:srgbClr val="245C4F"/>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Sheet1!$B$26:$B$120</c:f>
              <c:strCache>
                <c:ptCount val="95"/>
                <c:pt idx="0">
                  <c:v>Enero</c:v>
                </c:pt>
                <c:pt idx="1">
                  <c:v>Febrero</c:v>
                </c:pt>
                <c:pt idx="2">
                  <c:v>Marzo</c:v>
                </c:pt>
                <c:pt idx="3">
                  <c:v>Abril</c:v>
                </c:pt>
                <c:pt idx="4">
                  <c:v>Mayo</c:v>
                </c:pt>
                <c:pt idx="5">
                  <c:v>Junio</c:v>
                </c:pt>
                <c:pt idx="6">
                  <c:v>Julio</c:v>
                </c:pt>
                <c:pt idx="7">
                  <c:v>Agosto</c:v>
                </c:pt>
                <c:pt idx="8">
                  <c:v>Septiembre</c:v>
                </c:pt>
                <c:pt idx="9">
                  <c:v>Octubre</c:v>
                </c:pt>
                <c:pt idx="10">
                  <c:v>Noviembre</c:v>
                </c:pt>
                <c:pt idx="11">
                  <c:v>Diciembre</c:v>
                </c:pt>
                <c:pt idx="12">
                  <c:v>Enero</c:v>
                </c:pt>
                <c:pt idx="13">
                  <c:v>Febrero</c:v>
                </c:pt>
                <c:pt idx="14">
                  <c:v>Marzo</c:v>
                </c:pt>
                <c:pt idx="15">
                  <c:v>Abril</c:v>
                </c:pt>
                <c:pt idx="16">
                  <c:v>Mayo</c:v>
                </c:pt>
                <c:pt idx="17">
                  <c:v>Junio</c:v>
                </c:pt>
                <c:pt idx="18">
                  <c:v>Julio</c:v>
                </c:pt>
                <c:pt idx="19">
                  <c:v>Agosto</c:v>
                </c:pt>
                <c:pt idx="20">
                  <c:v>Septiembre</c:v>
                </c:pt>
                <c:pt idx="21">
                  <c:v>Octubre</c:v>
                </c:pt>
                <c:pt idx="22">
                  <c:v>Noviembre</c:v>
                </c:pt>
                <c:pt idx="23">
                  <c:v>Diciembre</c:v>
                </c:pt>
                <c:pt idx="24">
                  <c:v>Enero</c:v>
                </c:pt>
                <c:pt idx="25">
                  <c:v>Febrero</c:v>
                </c:pt>
                <c:pt idx="26">
                  <c:v>Marzo</c:v>
                </c:pt>
                <c:pt idx="27">
                  <c:v>Abril</c:v>
                </c:pt>
                <c:pt idx="28">
                  <c:v>Mayo</c:v>
                </c:pt>
                <c:pt idx="29">
                  <c:v>Junio</c:v>
                </c:pt>
                <c:pt idx="30">
                  <c:v>Julio</c:v>
                </c:pt>
                <c:pt idx="31">
                  <c:v>Agosto</c:v>
                </c:pt>
                <c:pt idx="32">
                  <c:v>Septiembre</c:v>
                </c:pt>
                <c:pt idx="33">
                  <c:v>Octubre</c:v>
                </c:pt>
                <c:pt idx="34">
                  <c:v>Noviembre</c:v>
                </c:pt>
                <c:pt idx="35">
                  <c:v>Diciembre</c:v>
                </c:pt>
                <c:pt idx="36">
                  <c:v>Enero</c:v>
                </c:pt>
                <c:pt idx="37">
                  <c:v>Febrero</c:v>
                </c:pt>
                <c:pt idx="38">
                  <c:v>Marzo</c:v>
                </c:pt>
                <c:pt idx="39">
                  <c:v>Abril</c:v>
                </c:pt>
                <c:pt idx="40">
                  <c:v>Mayo</c:v>
                </c:pt>
                <c:pt idx="41">
                  <c:v>Junio</c:v>
                </c:pt>
                <c:pt idx="42">
                  <c:v>Julio</c:v>
                </c:pt>
                <c:pt idx="43">
                  <c:v>Agosto</c:v>
                </c:pt>
                <c:pt idx="44">
                  <c:v>Septiembre </c:v>
                </c:pt>
                <c:pt idx="45">
                  <c:v>Octubre</c:v>
                </c:pt>
                <c:pt idx="46">
                  <c:v>Noviembre</c:v>
                </c:pt>
                <c:pt idx="47">
                  <c:v>Diciembre</c:v>
                </c:pt>
                <c:pt idx="48">
                  <c:v>Enero</c:v>
                </c:pt>
                <c:pt idx="49">
                  <c:v>Febrero</c:v>
                </c:pt>
                <c:pt idx="50">
                  <c:v>Marzo</c:v>
                </c:pt>
                <c:pt idx="51">
                  <c:v>Abril</c:v>
                </c:pt>
                <c:pt idx="52">
                  <c:v>Mayo</c:v>
                </c:pt>
                <c:pt idx="53">
                  <c:v>Junio</c:v>
                </c:pt>
                <c:pt idx="54">
                  <c:v>Julio</c:v>
                </c:pt>
                <c:pt idx="55">
                  <c:v>Agosto</c:v>
                </c:pt>
                <c:pt idx="56">
                  <c:v>Septiembre</c:v>
                </c:pt>
                <c:pt idx="57">
                  <c:v>Octubre</c:v>
                </c:pt>
                <c:pt idx="58">
                  <c:v>Noviembre</c:v>
                </c:pt>
                <c:pt idx="59">
                  <c:v>Diciembre</c:v>
                </c:pt>
                <c:pt idx="60">
                  <c:v>Enero</c:v>
                </c:pt>
                <c:pt idx="61">
                  <c:v>Febrero</c:v>
                </c:pt>
                <c:pt idx="62">
                  <c:v>Marzo</c:v>
                </c:pt>
                <c:pt idx="63">
                  <c:v>Abril</c:v>
                </c:pt>
                <c:pt idx="64">
                  <c:v>Mayo</c:v>
                </c:pt>
                <c:pt idx="65">
                  <c:v>Junio</c:v>
                </c:pt>
                <c:pt idx="66">
                  <c:v>Julio</c:v>
                </c:pt>
                <c:pt idx="67">
                  <c:v>Agosto</c:v>
                </c:pt>
                <c:pt idx="68">
                  <c:v>Septiembre</c:v>
                </c:pt>
                <c:pt idx="69">
                  <c:v>Octubre</c:v>
                </c:pt>
                <c:pt idx="70">
                  <c:v>Noviembre</c:v>
                </c:pt>
                <c:pt idx="71">
                  <c:v>Diciembre</c:v>
                </c:pt>
                <c:pt idx="72">
                  <c:v>Enero</c:v>
                </c:pt>
                <c:pt idx="73">
                  <c:v>Febrero</c:v>
                </c:pt>
                <c:pt idx="74">
                  <c:v>Marzo</c:v>
                </c:pt>
                <c:pt idx="75">
                  <c:v>Abril</c:v>
                </c:pt>
                <c:pt idx="76">
                  <c:v>Mayo</c:v>
                </c:pt>
                <c:pt idx="77">
                  <c:v>Junio</c:v>
                </c:pt>
                <c:pt idx="78">
                  <c:v>Julio</c:v>
                </c:pt>
                <c:pt idx="79">
                  <c:v>Agosto</c:v>
                </c:pt>
                <c:pt idx="80">
                  <c:v>Septiembre</c:v>
                </c:pt>
                <c:pt idx="81">
                  <c:v>Octubre</c:v>
                </c:pt>
                <c:pt idx="82">
                  <c:v>Noviembre</c:v>
                </c:pt>
                <c:pt idx="83">
                  <c:v>Diciembre</c:v>
                </c:pt>
                <c:pt idx="84">
                  <c:v>Enero</c:v>
                </c:pt>
                <c:pt idx="85">
                  <c:v>Febrero</c:v>
                </c:pt>
                <c:pt idx="86">
                  <c:v>Marzo</c:v>
                </c:pt>
                <c:pt idx="87">
                  <c:v>Abril</c:v>
                </c:pt>
                <c:pt idx="88">
                  <c:v>Mayo</c:v>
                </c:pt>
                <c:pt idx="89">
                  <c:v>Junio</c:v>
                </c:pt>
                <c:pt idx="90">
                  <c:v>Julio</c:v>
                </c:pt>
                <c:pt idx="91">
                  <c:v>Agosto</c:v>
                </c:pt>
                <c:pt idx="92">
                  <c:v>Septiembre</c:v>
                </c:pt>
                <c:pt idx="93">
                  <c:v>Octubre</c:v>
                </c:pt>
                <c:pt idx="94">
                  <c:v>Noviembre</c:v>
                </c:pt>
              </c:strCache>
            </c:strRef>
          </c:cat>
          <c:val>
            <c:numRef>
              <c:f>Sheet1!$C$26:$C$120</c:f>
              <c:numCache>
                <c:formatCode>General</c:formatCode>
                <c:ptCount val="95"/>
                <c:pt idx="0">
                  <c:v>51</c:v>
                </c:pt>
                <c:pt idx="1">
                  <c:v>69</c:v>
                </c:pt>
                <c:pt idx="2">
                  <c:v>63</c:v>
                </c:pt>
                <c:pt idx="3">
                  <c:v>62</c:v>
                </c:pt>
                <c:pt idx="4">
                  <c:v>70</c:v>
                </c:pt>
                <c:pt idx="5">
                  <c:v>78</c:v>
                </c:pt>
                <c:pt idx="6">
                  <c:v>75</c:v>
                </c:pt>
                <c:pt idx="7">
                  <c:v>70</c:v>
                </c:pt>
                <c:pt idx="8">
                  <c:v>56</c:v>
                </c:pt>
                <c:pt idx="9">
                  <c:v>61</c:v>
                </c:pt>
                <c:pt idx="10">
                  <c:v>58</c:v>
                </c:pt>
                <c:pt idx="11">
                  <c:v>55</c:v>
                </c:pt>
                <c:pt idx="12">
                  <c:v>71</c:v>
                </c:pt>
                <c:pt idx="13">
                  <c:v>69</c:v>
                </c:pt>
                <c:pt idx="14">
                  <c:v>72</c:v>
                </c:pt>
                <c:pt idx="15">
                  <c:v>82</c:v>
                </c:pt>
                <c:pt idx="16">
                  <c:v>64</c:v>
                </c:pt>
                <c:pt idx="17">
                  <c:v>79</c:v>
                </c:pt>
                <c:pt idx="18">
                  <c:v>84</c:v>
                </c:pt>
                <c:pt idx="19">
                  <c:v>65</c:v>
                </c:pt>
                <c:pt idx="20">
                  <c:v>80</c:v>
                </c:pt>
                <c:pt idx="21">
                  <c:v>85</c:v>
                </c:pt>
                <c:pt idx="22">
                  <c:v>68</c:v>
                </c:pt>
                <c:pt idx="23">
                  <c:v>101</c:v>
                </c:pt>
                <c:pt idx="24">
                  <c:v>70</c:v>
                </c:pt>
                <c:pt idx="25">
                  <c:v>69</c:v>
                </c:pt>
                <c:pt idx="26">
                  <c:v>82</c:v>
                </c:pt>
                <c:pt idx="27">
                  <c:v>67</c:v>
                </c:pt>
                <c:pt idx="28">
                  <c:v>81</c:v>
                </c:pt>
                <c:pt idx="29">
                  <c:v>82</c:v>
                </c:pt>
                <c:pt idx="30">
                  <c:v>88</c:v>
                </c:pt>
                <c:pt idx="31">
                  <c:v>93</c:v>
                </c:pt>
                <c:pt idx="32">
                  <c:v>88</c:v>
                </c:pt>
                <c:pt idx="33">
                  <c:v>73</c:v>
                </c:pt>
                <c:pt idx="34">
                  <c:v>81</c:v>
                </c:pt>
                <c:pt idx="35">
                  <c:v>96</c:v>
                </c:pt>
                <c:pt idx="36">
                  <c:v>75</c:v>
                </c:pt>
                <c:pt idx="37">
                  <c:v>92</c:v>
                </c:pt>
                <c:pt idx="38">
                  <c:v>77</c:v>
                </c:pt>
                <c:pt idx="39">
                  <c:v>73</c:v>
                </c:pt>
                <c:pt idx="40">
                  <c:v>73</c:v>
                </c:pt>
                <c:pt idx="41">
                  <c:v>98</c:v>
                </c:pt>
                <c:pt idx="42">
                  <c:v>76</c:v>
                </c:pt>
                <c:pt idx="43">
                  <c:v>75</c:v>
                </c:pt>
                <c:pt idx="44">
                  <c:v>82</c:v>
                </c:pt>
                <c:pt idx="45">
                  <c:v>82</c:v>
                </c:pt>
                <c:pt idx="46">
                  <c:v>88</c:v>
                </c:pt>
                <c:pt idx="47">
                  <c:v>85</c:v>
                </c:pt>
                <c:pt idx="48">
                  <c:v>76</c:v>
                </c:pt>
                <c:pt idx="49">
                  <c:v>77</c:v>
                </c:pt>
                <c:pt idx="50">
                  <c:v>106</c:v>
                </c:pt>
                <c:pt idx="51">
                  <c:v>80</c:v>
                </c:pt>
                <c:pt idx="52">
                  <c:v>112</c:v>
                </c:pt>
                <c:pt idx="53">
                  <c:v>87</c:v>
                </c:pt>
                <c:pt idx="54">
                  <c:v>72</c:v>
                </c:pt>
                <c:pt idx="55">
                  <c:v>111</c:v>
                </c:pt>
                <c:pt idx="56">
                  <c:v>70</c:v>
                </c:pt>
                <c:pt idx="57">
                  <c:v>71</c:v>
                </c:pt>
                <c:pt idx="58">
                  <c:v>75</c:v>
                </c:pt>
                <c:pt idx="59">
                  <c:v>82</c:v>
                </c:pt>
                <c:pt idx="60">
                  <c:v>81</c:v>
                </c:pt>
                <c:pt idx="61">
                  <c:v>88</c:v>
                </c:pt>
                <c:pt idx="62">
                  <c:v>79</c:v>
                </c:pt>
                <c:pt idx="63">
                  <c:v>88</c:v>
                </c:pt>
                <c:pt idx="64">
                  <c:v>89</c:v>
                </c:pt>
                <c:pt idx="65">
                  <c:v>94</c:v>
                </c:pt>
                <c:pt idx="66">
                  <c:v>64</c:v>
                </c:pt>
                <c:pt idx="67">
                  <c:v>75</c:v>
                </c:pt>
                <c:pt idx="68">
                  <c:v>81</c:v>
                </c:pt>
                <c:pt idx="69">
                  <c:v>86</c:v>
                </c:pt>
                <c:pt idx="70">
                  <c:v>79</c:v>
                </c:pt>
                <c:pt idx="71">
                  <c:v>77</c:v>
                </c:pt>
                <c:pt idx="72">
                  <c:v>76</c:v>
                </c:pt>
                <c:pt idx="73">
                  <c:v>77</c:v>
                </c:pt>
                <c:pt idx="74">
                  <c:v>88</c:v>
                </c:pt>
                <c:pt idx="75">
                  <c:v>64</c:v>
                </c:pt>
                <c:pt idx="76">
                  <c:v>63</c:v>
                </c:pt>
                <c:pt idx="77">
                  <c:v>84</c:v>
                </c:pt>
                <c:pt idx="78">
                  <c:v>72</c:v>
                </c:pt>
                <c:pt idx="79">
                  <c:v>71</c:v>
                </c:pt>
                <c:pt idx="80">
                  <c:v>54</c:v>
                </c:pt>
                <c:pt idx="81">
                  <c:v>68</c:v>
                </c:pt>
                <c:pt idx="82">
                  <c:v>74</c:v>
                </c:pt>
                <c:pt idx="83">
                  <c:v>62</c:v>
                </c:pt>
                <c:pt idx="84" formatCode="#,##0">
                  <c:v>63</c:v>
                </c:pt>
                <c:pt idx="85" formatCode="#,##0">
                  <c:v>64</c:v>
                </c:pt>
                <c:pt idx="86" formatCode="#,##0">
                  <c:v>76</c:v>
                </c:pt>
                <c:pt idx="87" formatCode="#,##0">
                  <c:v>65</c:v>
                </c:pt>
                <c:pt idx="88" formatCode="#,##0">
                  <c:v>91</c:v>
                </c:pt>
                <c:pt idx="89" formatCode="#,##0">
                  <c:v>67</c:v>
                </c:pt>
                <c:pt idx="90" formatCode="#,##0">
                  <c:v>68</c:v>
                </c:pt>
                <c:pt idx="91" formatCode="#,##0">
                  <c:v>64</c:v>
                </c:pt>
                <c:pt idx="92" formatCode="#,##0">
                  <c:v>75</c:v>
                </c:pt>
                <c:pt idx="93" formatCode="#,##0">
                  <c:v>70</c:v>
                </c:pt>
                <c:pt idx="94" formatCode="#,##0">
                  <c:v>59</c:v>
                </c:pt>
              </c:numCache>
            </c:numRef>
          </c:val>
          <c:smooth val="0"/>
          <c:extLst>
            <c:ext xmlns:c16="http://schemas.microsoft.com/office/drawing/2014/chart" uri="{C3380CC4-5D6E-409C-BE32-E72D297353CC}">
              <c16:uniqueId val="{00000017-EBA9-4BC3-BCB6-4AC031096652}"/>
            </c:ext>
          </c:extLst>
        </c:ser>
        <c:ser>
          <c:idx val="1"/>
          <c:order val="1"/>
          <c:tx>
            <c:strRef>
              <c:f>Sheet1!$D$1</c:f>
              <c:strCache>
                <c:ptCount val="1"/>
                <c:pt idx="0">
                  <c:v>Víctimas de presunto homicidio doloso</c:v>
                </c:pt>
              </c:strCache>
            </c:strRef>
          </c:tx>
          <c:spPr>
            <a:ln w="28575" cap="rnd" cmpd="sng" algn="ctr">
              <a:solidFill>
                <a:schemeClr val="accent2"/>
              </a:solidFill>
              <a:prstDash val="solid"/>
              <a:round/>
            </a:ln>
            <a:effectLst/>
          </c:spPr>
          <c:marker>
            <c:symbol val="none"/>
          </c:marker>
          <c:dLbls>
            <c:dLbl>
              <c:idx val="3"/>
              <c:layout>
                <c:manualLayout>
                  <c:x val="-1.3463516423038342E-2"/>
                  <c:y val="-1.463233872096284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53D1-40F6-BCEC-F21F717C1D49}"/>
                </c:ext>
              </c:extLst>
            </c:dLbl>
            <c:dLbl>
              <c:idx val="5"/>
              <c:layout>
                <c:manualLayout>
                  <c:x val="-1.3004256748641543E-2"/>
                  <c:y val="-1.220774316545645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EBA9-4BC3-BCB6-4AC031096652}"/>
                </c:ext>
              </c:extLst>
            </c:dLbl>
            <c:dLbl>
              <c:idx val="7"/>
              <c:layout>
                <c:manualLayout>
                  <c:x val="-1.3014754584971347E-2"/>
                  <c:y val="-1.463233872096284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3D1-40F6-BCEC-F21F717C1D49}"/>
                </c:ext>
              </c:extLst>
            </c:dLbl>
            <c:dLbl>
              <c:idx val="10"/>
              <c:layout>
                <c:manualLayout>
                  <c:x val="-1.2930771894332912E-2"/>
                  <c:y val="-1.705693427646922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3D1-40F6-BCEC-F21F717C1D49}"/>
                </c:ext>
              </c:extLst>
            </c:dLbl>
            <c:dLbl>
              <c:idx val="13"/>
              <c:layout>
                <c:manualLayout>
                  <c:x val="-1.2348100647964481E-2"/>
                  <c:y val="1.20382123896069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53D1-40F6-BCEC-F21F717C1D49}"/>
                </c:ext>
              </c:extLst>
            </c:dLbl>
            <c:dLbl>
              <c:idx val="14"/>
              <c:layout>
                <c:manualLayout>
                  <c:x val="-1.3004256748641543E-2"/>
                  <c:y val="-1.22077431654565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53D1-40F6-BCEC-F21F717C1D49}"/>
                </c:ext>
              </c:extLst>
            </c:dLbl>
            <c:dLbl>
              <c:idx val="16"/>
              <c:layout>
                <c:manualLayout>
                  <c:x val="-1.2998966500412368E-2"/>
                  <c:y val="-1.22077431654565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53D1-40F6-BCEC-F21F717C1D49}"/>
                </c:ext>
              </c:extLst>
            </c:dLbl>
            <c:dLbl>
              <c:idx val="19"/>
              <c:layout>
                <c:manualLayout>
                  <c:x val="-1.6038131447955031E-2"/>
                  <c:y val="-1.705693427646918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53D1-40F6-BCEC-F21F717C1D49}"/>
                </c:ext>
              </c:extLst>
            </c:dLbl>
            <c:dLbl>
              <c:idx val="20"/>
              <c:layout>
                <c:manualLayout>
                  <c:x val="-1.1870490425022676E-2"/>
                  <c:y val="-1.46323387209627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3D1-40F6-BCEC-F21F717C1D49}"/>
                </c:ext>
              </c:extLst>
            </c:dLbl>
            <c:dLbl>
              <c:idx val="23"/>
              <c:layout>
                <c:manualLayout>
                  <c:x val="-1.403560717294842E-2"/>
                  <c:y val="-1.705693427646922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EBA9-4BC3-BCB6-4AC031096652}"/>
                </c:ext>
              </c:extLst>
            </c:dLbl>
            <c:dLbl>
              <c:idx val="25"/>
              <c:layout>
                <c:manualLayout>
                  <c:x val="-1.2998966500412389E-2"/>
                  <c:y val="9.61361683410049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3D1-40F6-BCEC-F21F717C1D49}"/>
                </c:ext>
              </c:extLst>
            </c:dLbl>
            <c:dLbl>
              <c:idx val="32"/>
              <c:layout>
                <c:manualLayout>
                  <c:x val="-1.3064598642505773E-2"/>
                  <c:y val="-1.463233872096288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EBA9-4BC3-BCB6-4AC031096652}"/>
                </c:ext>
              </c:extLst>
            </c:dLbl>
            <c:dLbl>
              <c:idx val="33"/>
              <c:layout>
                <c:manualLayout>
                  <c:x val="-1.2949122442877964E-2"/>
                  <c:y val="1.0825914611853796E-2"/>
                </c:manualLayout>
              </c:layout>
              <c:spPr>
                <a:noFill/>
                <a:ln>
                  <a:noFill/>
                </a:ln>
                <a:effectLst/>
              </c:spPr>
              <c:txPr>
                <a:bodyPr wrap="square" lIns="38100" tIns="19050" rIns="38100" bIns="19050" anchor="ctr" anchorCtr="0">
                  <a:noAutofit/>
                </a:bodyPr>
                <a:lstStyle/>
                <a:p>
                  <a:pPr algn="ctr">
                    <a:defRPr lang="en-US" sz="500" b="0" i="0" u="none" strike="noStrike" kern="1200" baseline="0">
                      <a:solidFill>
                        <a:srgbClr val="BC945A"/>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dLblPos val="r"/>
              <c:showLegendKey val="0"/>
              <c:showVal val="1"/>
              <c:showCatName val="0"/>
              <c:showSerName val="0"/>
              <c:showPercent val="0"/>
              <c:showBubbleSize val="0"/>
              <c:extLst>
                <c:ext xmlns:c15="http://schemas.microsoft.com/office/drawing/2012/chart" uri="{CE6537A1-D6FC-4f65-9D91-7224C49458BB}">
                  <c15:layout>
                    <c:manualLayout>
                      <c:w val="1.4350542262842511E-2"/>
                      <c:h val="2.4415677243948865E-2"/>
                    </c:manualLayout>
                  </c15:layout>
                </c:ext>
                <c:ext xmlns:c16="http://schemas.microsoft.com/office/drawing/2014/chart" uri="{C3380CC4-5D6E-409C-BE32-E72D297353CC}">
                  <c16:uniqueId val="{0000000C-53D1-40F6-BCEC-F21F717C1D49}"/>
                </c:ext>
              </c:extLst>
            </c:dLbl>
            <c:dLbl>
              <c:idx val="34"/>
              <c:layout>
                <c:manualLayout>
                  <c:x val="-1.6219157129547683E-2"/>
                  <c:y val="-1.705693427646918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53D1-40F6-BCEC-F21F717C1D49}"/>
                </c:ext>
              </c:extLst>
            </c:dLbl>
            <c:dLbl>
              <c:idx val="35"/>
              <c:layout>
                <c:manualLayout>
                  <c:x val="-1.3004256748641543E-2"/>
                  <c:y val="-1.705693427646914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53D1-40F6-BCEC-F21F717C1D49}"/>
                </c:ext>
              </c:extLst>
            </c:dLbl>
            <c:dLbl>
              <c:idx val="36"/>
              <c:layout>
                <c:manualLayout>
                  <c:x val="-1.1363949157077472E-2"/>
                  <c:y val="-1.463233872096284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3D1-40F6-BCEC-F21F717C1D49}"/>
                </c:ext>
              </c:extLst>
            </c:dLbl>
            <c:dLbl>
              <c:idx val="37"/>
              <c:layout>
                <c:manualLayout>
                  <c:x val="-1.2949122442877924E-2"/>
                  <c:y val="1.44628079451132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3D1-40F6-BCEC-F21F717C1D49}"/>
                </c:ext>
              </c:extLst>
            </c:dLbl>
            <c:dLbl>
              <c:idx val="38"/>
              <c:layout>
                <c:manualLayout>
                  <c:x val="-1.8184897647335687E-2"/>
                  <c:y val="-1.9481529831975528E-2"/>
                </c:manualLayout>
              </c:layout>
              <c:spPr>
                <a:noFill/>
                <a:ln>
                  <a:solidFill>
                    <a:srgbClr val="BC945A"/>
                  </a:solidFill>
                </a:ln>
                <a:effectLst/>
              </c:spPr>
              <c:txPr>
                <a:bodyPr wrap="square" lIns="38100" tIns="19050" rIns="38100" bIns="19050" anchor="ctr" anchorCtr="0">
                  <a:spAutoFit/>
                </a:bodyPr>
                <a:lstStyle/>
                <a:p>
                  <a:pPr algn="ctr">
                    <a:defRPr lang="en-US" sz="800" b="0" i="0" u="none" strike="noStrike" kern="1200" baseline="0">
                      <a:solidFill>
                        <a:srgbClr val="BC945A"/>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3D1-40F6-BCEC-F21F717C1D49}"/>
                </c:ext>
              </c:extLst>
            </c:dLbl>
            <c:dLbl>
              <c:idx val="39"/>
              <c:layout>
                <c:manualLayout>
                  <c:x val="-6.7527538841787773E-3"/>
                  <c:y val="-1.4632338720962843E-2"/>
                </c:manualLayout>
              </c:layout>
              <c:spPr>
                <a:noFill/>
                <a:ln>
                  <a:solidFill>
                    <a:srgbClr val="BC945A"/>
                  </a:solidFill>
                </a:ln>
                <a:effectLst/>
              </c:spPr>
              <c:txPr>
                <a:bodyPr wrap="square" lIns="38100" tIns="19050" rIns="38100" bIns="19050" anchor="ctr" anchorCtr="0">
                  <a:spAutoFit/>
                </a:bodyPr>
                <a:lstStyle/>
                <a:p>
                  <a:pPr algn="ctr">
                    <a:defRPr lang="en-US" sz="800" b="0" i="0" u="none" strike="noStrike" kern="1200" baseline="0">
                      <a:solidFill>
                        <a:srgbClr val="BC945A"/>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EBA9-4BC3-BCB6-4AC031096652}"/>
                </c:ext>
              </c:extLst>
            </c:dLbl>
            <c:dLbl>
              <c:idx val="41"/>
              <c:layout>
                <c:manualLayout>
                  <c:x val="-1.2358598484294287E-2"/>
                  <c:y val="1.44628079451132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3D1-40F6-BCEC-F21F717C1D49}"/>
                </c:ext>
              </c:extLst>
            </c:dLbl>
            <c:dLbl>
              <c:idx val="42"/>
              <c:layout>
                <c:manualLayout>
                  <c:x val="-1.4054040381621976E-2"/>
                  <c:y val="-1.463233872096284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53D1-40F6-BCEC-F21F717C1D49}"/>
                </c:ext>
              </c:extLst>
            </c:dLbl>
            <c:dLbl>
              <c:idx val="44"/>
              <c:layout>
                <c:manualLayout>
                  <c:x val="-1.4119589863586893E-2"/>
                  <c:y val="-1.463233872096284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3D1-40F6-BCEC-F21F717C1D49}"/>
                </c:ext>
              </c:extLst>
            </c:dLbl>
            <c:dLbl>
              <c:idx val="45"/>
              <c:layout>
                <c:manualLayout>
                  <c:x val="-9.933598292109564E-3"/>
                  <c:y val="-9.783147609950158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53D1-40F6-BCEC-F21F717C1D49}"/>
                </c:ext>
              </c:extLst>
            </c:dLbl>
            <c:dLbl>
              <c:idx val="46"/>
              <c:layout>
                <c:manualLayout>
                  <c:x val="-1.2348100647964559E-2"/>
                  <c:y val="1.20382123896069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EBA9-4BC3-BCB6-4AC031096652}"/>
                </c:ext>
              </c:extLst>
            </c:dLbl>
            <c:dLbl>
              <c:idx val="48"/>
              <c:layout>
                <c:manualLayout>
                  <c:x val="-1.5103824014602408E-2"/>
                  <c:y val="-1.22077431654565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53D1-40F6-BCEC-F21F717C1D49}"/>
                </c:ext>
              </c:extLst>
            </c:dLbl>
            <c:dLbl>
              <c:idx val="49"/>
              <c:layout>
                <c:manualLayout>
                  <c:x val="-1.2883490300784502E-2"/>
                  <c:y val="1.20382123896069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53D1-40F6-BCEC-F21F717C1D49}"/>
                </c:ext>
              </c:extLst>
            </c:dLbl>
            <c:dLbl>
              <c:idx val="50"/>
              <c:layout>
                <c:manualLayout>
                  <c:x val="-1.3064598642505773E-2"/>
                  <c:y val="-9.783147609950158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EBA9-4BC3-BCB6-4AC031096652}"/>
                </c:ext>
              </c:extLst>
            </c:dLbl>
            <c:dLbl>
              <c:idx val="52"/>
              <c:layout>
                <c:manualLayout>
                  <c:x val="-1.3004256748641543E-2"/>
                  <c:y val="-1.220774316545645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0-EBA9-4BC3-BCB6-4AC031096652}"/>
                </c:ext>
              </c:extLst>
            </c:dLbl>
            <c:dLbl>
              <c:idx val="53"/>
              <c:layout>
                <c:manualLayout>
                  <c:x val="-1.3077741602950173E-2"/>
                  <c:y val="9.6136168341005804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1-EBA9-4BC3-BCB6-4AC031096652}"/>
                </c:ext>
              </c:extLst>
            </c:dLbl>
            <c:dLbl>
              <c:idx val="54"/>
              <c:layout>
                <c:manualLayout>
                  <c:x val="-1.5043399460609596E-2"/>
                  <c:y val="-2.43307209429882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2-EBA9-4BC3-BCB6-4AC031096652}"/>
                </c:ext>
              </c:extLst>
            </c:dLbl>
            <c:dLbl>
              <c:idx val="55"/>
              <c:layout>
                <c:manualLayout>
                  <c:x val="-1.3804654773692686E-2"/>
                  <c:y val="-1.4632338720962843E-2"/>
                </c:manualLayout>
              </c:layout>
              <c:spPr>
                <a:noFill/>
                <a:ln>
                  <a:solidFill>
                    <a:srgbClr val="BC945A"/>
                  </a:solidFill>
                </a:ln>
                <a:effectLst/>
              </c:spPr>
              <c:txPr>
                <a:bodyPr wrap="square" lIns="38100" tIns="19050" rIns="38100" bIns="19050" anchor="ctr" anchorCtr="0">
                  <a:spAutoFit/>
                </a:bodyPr>
                <a:lstStyle/>
                <a:p>
                  <a:pPr algn="ctr" rtl="0">
                    <a:defRPr lang="en-US" sz="800" b="0" i="0" u="none" strike="noStrike" kern="1200" baseline="0">
                      <a:solidFill>
                        <a:srgbClr val="BC945A"/>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3-EBA9-4BC3-BCB6-4AC031096652}"/>
                </c:ext>
              </c:extLst>
            </c:dLbl>
            <c:dLbl>
              <c:idx val="56"/>
              <c:layout>
                <c:manualLayout>
                  <c:x val="-1.1363949157077472E-2"/>
                  <c:y val="-2.43307209429881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4-EBA9-4BC3-BCB6-4AC031096652}"/>
                </c:ext>
              </c:extLst>
            </c:dLbl>
            <c:dLbl>
              <c:idx val="65"/>
              <c:layout>
                <c:manualLayout>
                  <c:x val="-1.2878282712683969E-2"/>
                  <c:y val="-1.4632338720962843E-2"/>
                </c:manualLayout>
              </c:layout>
              <c:spPr>
                <a:noFill/>
                <a:ln>
                  <a:solidFill>
                    <a:srgbClr val="BC945A"/>
                  </a:solidFill>
                </a:ln>
                <a:effectLst/>
              </c:spPr>
              <c:txPr>
                <a:bodyPr wrap="square" lIns="38100" tIns="19050" rIns="38100" bIns="19050" anchor="ctr" anchorCtr="0">
                  <a:spAutoFit/>
                </a:bodyPr>
                <a:lstStyle/>
                <a:p>
                  <a:pPr algn="ctr" rtl="0">
                    <a:defRPr lang="en-US" sz="800" b="0" i="0" u="none" strike="noStrike" kern="1200" baseline="0">
                      <a:solidFill>
                        <a:srgbClr val="BC945A"/>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B-EBA9-4BC3-BCB6-4AC031096652}"/>
                </c:ext>
              </c:extLst>
            </c:dLbl>
            <c:dLbl>
              <c:idx val="73"/>
              <c:layout>
                <c:manualLayout>
                  <c:x val="-1.1899338809897492E-2"/>
                  <c:y val="1.20382123896069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2-EBA9-4BC3-BCB6-4AC031096652}"/>
                </c:ext>
              </c:extLst>
            </c:dLbl>
            <c:dLbl>
              <c:idx val="74"/>
              <c:layout>
                <c:manualLayout>
                  <c:x val="-1.3064598642505773E-2"/>
                  <c:y val="-9.783147609950158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3-EBA9-4BC3-BCB6-4AC031096652}"/>
                </c:ext>
              </c:extLst>
            </c:dLbl>
            <c:dLbl>
              <c:idx val="81"/>
              <c:layout>
                <c:manualLayout>
                  <c:x val="-1.1770719649825245E-2"/>
                  <c:y val="-1.705693427646922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A-EBA9-4BC3-BCB6-4AC031096652}"/>
                </c:ext>
              </c:extLst>
            </c:dLbl>
            <c:dLbl>
              <c:idx val="88"/>
              <c:layout>
                <c:manualLayout>
                  <c:x val="-1.405404038162213E-2"/>
                  <c:y val="-1.220774316545645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1-EBA9-4BC3-BCB6-4AC031096652}"/>
                </c:ext>
              </c:extLst>
            </c:dLbl>
            <c:dLbl>
              <c:idx val="90"/>
              <c:layout>
                <c:manualLayout>
                  <c:x val="-1.2020022597625952E-2"/>
                  <c:y val="-1.463233872096284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3-EBA9-4BC3-BCB6-4AC031096652}"/>
                </c:ext>
              </c:extLst>
            </c:dLbl>
            <c:dLbl>
              <c:idx val="92"/>
              <c:layout>
                <c:manualLayout>
                  <c:x val="-1.2954330030978536E-2"/>
                  <c:y val="-1.705693427646918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5-EBA9-4BC3-BCB6-4AC031096652}"/>
                </c:ext>
              </c:extLst>
            </c:dLbl>
            <c:dLbl>
              <c:idx val="94"/>
              <c:layout>
                <c:manualLayout>
                  <c:x val="-6.1832255982547475E-3"/>
                  <c:y val="-1.2207743165456589E-2"/>
                </c:manualLayout>
              </c:layout>
              <c:spPr>
                <a:noFill/>
                <a:ln>
                  <a:solidFill>
                    <a:srgbClr val="BC945A"/>
                  </a:solidFill>
                </a:ln>
                <a:effectLst/>
              </c:spPr>
              <c:txPr>
                <a:bodyPr wrap="square" lIns="38100" tIns="19050" rIns="38100" bIns="19050" anchor="ctr" anchorCtr="0">
                  <a:spAutoFit/>
                </a:bodyPr>
                <a:lstStyle/>
                <a:p>
                  <a:pPr algn="ctr">
                    <a:defRPr lang="en-US" sz="800" b="1" i="0" u="none" strike="noStrike" kern="1200" baseline="0">
                      <a:solidFill>
                        <a:srgbClr val="BC945A"/>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53D1-40F6-BCEC-F21F717C1D49}"/>
                </c:ext>
              </c:extLst>
            </c:dLbl>
            <c:spPr>
              <a:noFill/>
              <a:ln>
                <a:noFill/>
              </a:ln>
              <a:effectLst/>
            </c:spPr>
            <c:txPr>
              <a:bodyPr wrap="square" lIns="38100" tIns="19050" rIns="38100" bIns="19050" anchor="ctr" anchorCtr="0">
                <a:spAutoFit/>
              </a:bodyPr>
              <a:lstStyle/>
              <a:p>
                <a:pPr algn="ctr">
                  <a:defRPr lang="en-US" sz="500" b="0" i="0" u="none" strike="noStrike" kern="1200" baseline="0">
                    <a:solidFill>
                      <a:srgbClr val="BC945A"/>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Sheet1!$B$26:$B$120</c:f>
              <c:strCache>
                <c:ptCount val="95"/>
                <c:pt idx="0">
                  <c:v>Enero</c:v>
                </c:pt>
                <c:pt idx="1">
                  <c:v>Febrero</c:v>
                </c:pt>
                <c:pt idx="2">
                  <c:v>Marzo</c:v>
                </c:pt>
                <c:pt idx="3">
                  <c:v>Abril</c:v>
                </c:pt>
                <c:pt idx="4">
                  <c:v>Mayo</c:v>
                </c:pt>
                <c:pt idx="5">
                  <c:v>Junio</c:v>
                </c:pt>
                <c:pt idx="6">
                  <c:v>Julio</c:v>
                </c:pt>
                <c:pt idx="7">
                  <c:v>Agosto</c:v>
                </c:pt>
                <c:pt idx="8">
                  <c:v>Septiembre</c:v>
                </c:pt>
                <c:pt idx="9">
                  <c:v>Octubre</c:v>
                </c:pt>
                <c:pt idx="10">
                  <c:v>Noviembre</c:v>
                </c:pt>
                <c:pt idx="11">
                  <c:v>Diciembre</c:v>
                </c:pt>
                <c:pt idx="12">
                  <c:v>Enero</c:v>
                </c:pt>
                <c:pt idx="13">
                  <c:v>Febrero</c:v>
                </c:pt>
                <c:pt idx="14">
                  <c:v>Marzo</c:v>
                </c:pt>
                <c:pt idx="15">
                  <c:v>Abril</c:v>
                </c:pt>
                <c:pt idx="16">
                  <c:v>Mayo</c:v>
                </c:pt>
                <c:pt idx="17">
                  <c:v>Junio</c:v>
                </c:pt>
                <c:pt idx="18">
                  <c:v>Julio</c:v>
                </c:pt>
                <c:pt idx="19">
                  <c:v>Agosto</c:v>
                </c:pt>
                <c:pt idx="20">
                  <c:v>Septiembre</c:v>
                </c:pt>
                <c:pt idx="21">
                  <c:v>Octubre</c:v>
                </c:pt>
                <c:pt idx="22">
                  <c:v>Noviembre</c:v>
                </c:pt>
                <c:pt idx="23">
                  <c:v>Diciembre</c:v>
                </c:pt>
                <c:pt idx="24">
                  <c:v>Enero</c:v>
                </c:pt>
                <c:pt idx="25">
                  <c:v>Febrero</c:v>
                </c:pt>
                <c:pt idx="26">
                  <c:v>Marzo</c:v>
                </c:pt>
                <c:pt idx="27">
                  <c:v>Abril</c:v>
                </c:pt>
                <c:pt idx="28">
                  <c:v>Mayo</c:v>
                </c:pt>
                <c:pt idx="29">
                  <c:v>Junio</c:v>
                </c:pt>
                <c:pt idx="30">
                  <c:v>Julio</c:v>
                </c:pt>
                <c:pt idx="31">
                  <c:v>Agosto</c:v>
                </c:pt>
                <c:pt idx="32">
                  <c:v>Septiembre</c:v>
                </c:pt>
                <c:pt idx="33">
                  <c:v>Octubre</c:v>
                </c:pt>
                <c:pt idx="34">
                  <c:v>Noviembre</c:v>
                </c:pt>
                <c:pt idx="35">
                  <c:v>Diciembre</c:v>
                </c:pt>
                <c:pt idx="36">
                  <c:v>Enero</c:v>
                </c:pt>
                <c:pt idx="37">
                  <c:v>Febrero</c:v>
                </c:pt>
                <c:pt idx="38">
                  <c:v>Marzo</c:v>
                </c:pt>
                <c:pt idx="39">
                  <c:v>Abril</c:v>
                </c:pt>
                <c:pt idx="40">
                  <c:v>Mayo</c:v>
                </c:pt>
                <c:pt idx="41">
                  <c:v>Junio</c:v>
                </c:pt>
                <c:pt idx="42">
                  <c:v>Julio</c:v>
                </c:pt>
                <c:pt idx="43">
                  <c:v>Agosto</c:v>
                </c:pt>
                <c:pt idx="44">
                  <c:v>Septiembre </c:v>
                </c:pt>
                <c:pt idx="45">
                  <c:v>Octubre</c:v>
                </c:pt>
                <c:pt idx="46">
                  <c:v>Noviembre</c:v>
                </c:pt>
                <c:pt idx="47">
                  <c:v>Diciembre</c:v>
                </c:pt>
                <c:pt idx="48">
                  <c:v>Enero</c:v>
                </c:pt>
                <c:pt idx="49">
                  <c:v>Febrero</c:v>
                </c:pt>
                <c:pt idx="50">
                  <c:v>Marzo</c:v>
                </c:pt>
                <c:pt idx="51">
                  <c:v>Abril</c:v>
                </c:pt>
                <c:pt idx="52">
                  <c:v>Mayo</c:v>
                </c:pt>
                <c:pt idx="53">
                  <c:v>Junio</c:v>
                </c:pt>
                <c:pt idx="54">
                  <c:v>Julio</c:v>
                </c:pt>
                <c:pt idx="55">
                  <c:v>Agosto</c:v>
                </c:pt>
                <c:pt idx="56">
                  <c:v>Septiembre</c:v>
                </c:pt>
                <c:pt idx="57">
                  <c:v>Octubre</c:v>
                </c:pt>
                <c:pt idx="58">
                  <c:v>Noviembre</c:v>
                </c:pt>
                <c:pt idx="59">
                  <c:v>Diciembre</c:v>
                </c:pt>
                <c:pt idx="60">
                  <c:v>Enero</c:v>
                </c:pt>
                <c:pt idx="61">
                  <c:v>Febrero</c:v>
                </c:pt>
                <c:pt idx="62">
                  <c:v>Marzo</c:v>
                </c:pt>
                <c:pt idx="63">
                  <c:v>Abril</c:v>
                </c:pt>
                <c:pt idx="64">
                  <c:v>Mayo</c:v>
                </c:pt>
                <c:pt idx="65">
                  <c:v>Junio</c:v>
                </c:pt>
                <c:pt idx="66">
                  <c:v>Julio</c:v>
                </c:pt>
                <c:pt idx="67">
                  <c:v>Agosto</c:v>
                </c:pt>
                <c:pt idx="68">
                  <c:v>Septiembre</c:v>
                </c:pt>
                <c:pt idx="69">
                  <c:v>Octubre</c:v>
                </c:pt>
                <c:pt idx="70">
                  <c:v>Noviembre</c:v>
                </c:pt>
                <c:pt idx="71">
                  <c:v>Diciembre</c:v>
                </c:pt>
                <c:pt idx="72">
                  <c:v>Enero</c:v>
                </c:pt>
                <c:pt idx="73">
                  <c:v>Febrero</c:v>
                </c:pt>
                <c:pt idx="74">
                  <c:v>Marzo</c:v>
                </c:pt>
                <c:pt idx="75">
                  <c:v>Abril</c:v>
                </c:pt>
                <c:pt idx="76">
                  <c:v>Mayo</c:v>
                </c:pt>
                <c:pt idx="77">
                  <c:v>Junio</c:v>
                </c:pt>
                <c:pt idx="78">
                  <c:v>Julio</c:v>
                </c:pt>
                <c:pt idx="79">
                  <c:v>Agosto</c:v>
                </c:pt>
                <c:pt idx="80">
                  <c:v>Septiembre</c:v>
                </c:pt>
                <c:pt idx="81">
                  <c:v>Octubre</c:v>
                </c:pt>
                <c:pt idx="82">
                  <c:v>Noviembre</c:v>
                </c:pt>
                <c:pt idx="83">
                  <c:v>Diciembre</c:v>
                </c:pt>
                <c:pt idx="84">
                  <c:v>Enero</c:v>
                </c:pt>
                <c:pt idx="85">
                  <c:v>Febrero</c:v>
                </c:pt>
                <c:pt idx="86">
                  <c:v>Marzo</c:v>
                </c:pt>
                <c:pt idx="87">
                  <c:v>Abril</c:v>
                </c:pt>
                <c:pt idx="88">
                  <c:v>Mayo</c:v>
                </c:pt>
                <c:pt idx="89">
                  <c:v>Junio</c:v>
                </c:pt>
                <c:pt idx="90">
                  <c:v>Julio</c:v>
                </c:pt>
                <c:pt idx="91">
                  <c:v>Agosto</c:v>
                </c:pt>
                <c:pt idx="92">
                  <c:v>Septiembre</c:v>
                </c:pt>
                <c:pt idx="93">
                  <c:v>Octubre</c:v>
                </c:pt>
                <c:pt idx="94">
                  <c:v>Noviembre</c:v>
                </c:pt>
              </c:strCache>
            </c:strRef>
          </c:cat>
          <c:val>
            <c:numRef>
              <c:f>Sheet1!$D$26:$D$120</c:f>
              <c:numCache>
                <c:formatCode>General</c:formatCode>
                <c:ptCount val="95"/>
                <c:pt idx="0">
                  <c:v>149</c:v>
                </c:pt>
                <c:pt idx="1">
                  <c:v>163</c:v>
                </c:pt>
                <c:pt idx="2">
                  <c:v>194</c:v>
                </c:pt>
                <c:pt idx="3">
                  <c:v>216</c:v>
                </c:pt>
                <c:pt idx="4">
                  <c:v>207</c:v>
                </c:pt>
                <c:pt idx="5">
                  <c:v>245</c:v>
                </c:pt>
                <c:pt idx="6">
                  <c:v>221</c:v>
                </c:pt>
                <c:pt idx="7">
                  <c:v>243</c:v>
                </c:pt>
                <c:pt idx="8">
                  <c:v>216</c:v>
                </c:pt>
                <c:pt idx="9">
                  <c:v>219</c:v>
                </c:pt>
                <c:pt idx="10">
                  <c:v>235</c:v>
                </c:pt>
                <c:pt idx="11">
                  <c:v>225</c:v>
                </c:pt>
                <c:pt idx="12">
                  <c:v>209</c:v>
                </c:pt>
                <c:pt idx="13">
                  <c:v>197</c:v>
                </c:pt>
                <c:pt idx="14">
                  <c:v>238</c:v>
                </c:pt>
                <c:pt idx="15">
                  <c:v>214</c:v>
                </c:pt>
                <c:pt idx="16">
                  <c:v>250</c:v>
                </c:pt>
                <c:pt idx="17">
                  <c:v>233</c:v>
                </c:pt>
                <c:pt idx="18">
                  <c:v>222</c:v>
                </c:pt>
                <c:pt idx="19">
                  <c:v>247</c:v>
                </c:pt>
                <c:pt idx="20">
                  <c:v>255</c:v>
                </c:pt>
                <c:pt idx="21">
                  <c:v>220</c:v>
                </c:pt>
                <c:pt idx="22">
                  <c:v>218</c:v>
                </c:pt>
                <c:pt idx="23">
                  <c:v>259</c:v>
                </c:pt>
                <c:pt idx="24">
                  <c:v>233</c:v>
                </c:pt>
                <c:pt idx="25">
                  <c:v>205</c:v>
                </c:pt>
                <c:pt idx="26">
                  <c:v>230</c:v>
                </c:pt>
                <c:pt idx="27">
                  <c:v>251</c:v>
                </c:pt>
                <c:pt idx="28">
                  <c:v>248</c:v>
                </c:pt>
                <c:pt idx="29">
                  <c:v>232</c:v>
                </c:pt>
                <c:pt idx="30">
                  <c:v>242</c:v>
                </c:pt>
                <c:pt idx="31">
                  <c:v>251</c:v>
                </c:pt>
                <c:pt idx="32">
                  <c:v>260</c:v>
                </c:pt>
                <c:pt idx="33">
                  <c:v>220</c:v>
                </c:pt>
                <c:pt idx="34">
                  <c:v>249</c:v>
                </c:pt>
                <c:pt idx="35">
                  <c:v>254</c:v>
                </c:pt>
                <c:pt idx="36">
                  <c:v>261</c:v>
                </c:pt>
                <c:pt idx="37">
                  <c:v>220</c:v>
                </c:pt>
                <c:pt idx="38">
                  <c:v>262</c:v>
                </c:pt>
                <c:pt idx="39">
                  <c:v>266</c:v>
                </c:pt>
                <c:pt idx="40">
                  <c:v>235</c:v>
                </c:pt>
                <c:pt idx="41">
                  <c:v>213</c:v>
                </c:pt>
                <c:pt idx="42">
                  <c:v>238</c:v>
                </c:pt>
                <c:pt idx="43">
                  <c:v>226</c:v>
                </c:pt>
                <c:pt idx="44">
                  <c:v>249</c:v>
                </c:pt>
                <c:pt idx="45">
                  <c:v>240</c:v>
                </c:pt>
                <c:pt idx="46">
                  <c:v>179</c:v>
                </c:pt>
                <c:pt idx="47">
                  <c:v>212</c:v>
                </c:pt>
                <c:pt idx="48">
                  <c:v>238</c:v>
                </c:pt>
                <c:pt idx="49">
                  <c:v>207</c:v>
                </c:pt>
                <c:pt idx="50">
                  <c:v>260</c:v>
                </c:pt>
                <c:pt idx="51">
                  <c:v>221</c:v>
                </c:pt>
                <c:pt idx="52">
                  <c:v>254</c:v>
                </c:pt>
                <c:pt idx="53">
                  <c:v>200</c:v>
                </c:pt>
                <c:pt idx="54">
                  <c:v>228</c:v>
                </c:pt>
                <c:pt idx="55">
                  <c:v>272</c:v>
                </c:pt>
                <c:pt idx="56">
                  <c:v>216</c:v>
                </c:pt>
                <c:pt idx="57">
                  <c:v>227</c:v>
                </c:pt>
                <c:pt idx="58">
                  <c:v>221</c:v>
                </c:pt>
                <c:pt idx="59">
                  <c:v>206</c:v>
                </c:pt>
                <c:pt idx="60">
                  <c:v>213</c:v>
                </c:pt>
                <c:pt idx="61">
                  <c:v>205</c:v>
                </c:pt>
                <c:pt idx="62">
                  <c:v>202</c:v>
                </c:pt>
                <c:pt idx="63">
                  <c:v>222</c:v>
                </c:pt>
                <c:pt idx="64">
                  <c:v>261</c:v>
                </c:pt>
                <c:pt idx="65">
                  <c:v>278</c:v>
                </c:pt>
                <c:pt idx="66">
                  <c:v>235</c:v>
                </c:pt>
                <c:pt idx="67">
                  <c:v>257</c:v>
                </c:pt>
                <c:pt idx="68">
                  <c:v>249</c:v>
                </c:pt>
                <c:pt idx="69">
                  <c:v>239</c:v>
                </c:pt>
                <c:pt idx="70">
                  <c:v>215</c:v>
                </c:pt>
                <c:pt idx="71">
                  <c:v>229</c:v>
                </c:pt>
                <c:pt idx="72">
                  <c:v>226</c:v>
                </c:pt>
                <c:pt idx="73">
                  <c:v>181</c:v>
                </c:pt>
                <c:pt idx="74">
                  <c:v>260</c:v>
                </c:pt>
                <c:pt idx="75">
                  <c:v>226</c:v>
                </c:pt>
                <c:pt idx="76">
                  <c:v>193</c:v>
                </c:pt>
                <c:pt idx="77">
                  <c:v>210</c:v>
                </c:pt>
                <c:pt idx="78">
                  <c:v>223</c:v>
                </c:pt>
                <c:pt idx="79">
                  <c:v>226</c:v>
                </c:pt>
                <c:pt idx="80">
                  <c:v>211</c:v>
                </c:pt>
                <c:pt idx="81">
                  <c:v>222</c:v>
                </c:pt>
                <c:pt idx="82">
                  <c:v>198</c:v>
                </c:pt>
                <c:pt idx="83">
                  <c:v>204</c:v>
                </c:pt>
                <c:pt idx="84" formatCode="#,##0">
                  <c:v>198</c:v>
                </c:pt>
                <c:pt idx="85" formatCode="#,##0">
                  <c:v>216</c:v>
                </c:pt>
                <c:pt idx="86" formatCode="#,##0">
                  <c:v>196</c:v>
                </c:pt>
                <c:pt idx="87" formatCode="#,##0">
                  <c:v>222</c:v>
                </c:pt>
                <c:pt idx="88" formatCode="#,##0">
                  <c:v>254</c:v>
                </c:pt>
                <c:pt idx="89" formatCode="#,##0">
                  <c:v>228</c:v>
                </c:pt>
                <c:pt idx="90" formatCode="#,##0">
                  <c:v>249</c:v>
                </c:pt>
                <c:pt idx="91" formatCode="#,##0">
                  <c:v>215</c:v>
                </c:pt>
                <c:pt idx="92" formatCode="#,##0">
                  <c:v>242</c:v>
                </c:pt>
                <c:pt idx="93" formatCode="#,##0">
                  <c:v>206</c:v>
                </c:pt>
                <c:pt idx="94" formatCode="#,##0">
                  <c:v>183</c:v>
                </c:pt>
              </c:numCache>
            </c:numRef>
          </c:val>
          <c:smooth val="0"/>
          <c:extLst>
            <c:ext xmlns:c16="http://schemas.microsoft.com/office/drawing/2014/chart" uri="{C3380CC4-5D6E-409C-BE32-E72D297353CC}">
              <c16:uniqueId val="{00000047-EBA9-4BC3-BCB6-4AC031096652}"/>
            </c:ext>
          </c:extLst>
        </c:ser>
        <c:ser>
          <c:idx val="2"/>
          <c:order val="2"/>
          <c:tx>
            <c:strRef>
              <c:f>Sheet1!$E$1</c:f>
              <c:strCache>
                <c:ptCount val="1"/>
                <c:pt idx="0">
                  <c:v>Víctimas de presunto feminicidio + homicidio doloso</c:v>
                </c:pt>
              </c:strCache>
            </c:strRef>
          </c:tx>
          <c:spPr>
            <a:ln w="28575" cap="rnd" cmpd="sng" algn="ctr">
              <a:solidFill>
                <a:schemeClr val="accent3"/>
              </a:solidFill>
              <a:prstDash val="solid"/>
              <a:round/>
            </a:ln>
            <a:effectLst/>
          </c:spPr>
          <c:marker>
            <c:symbol val="none"/>
          </c:marker>
          <c:dLbls>
            <c:dLbl>
              <c:idx val="13"/>
              <c:layout>
                <c:manualLayout>
                  <c:x val="-1.6200806581002668E-2"/>
                  <c:y val="-2.43307209429882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9-EBA9-4BC3-BCB6-4AC031096652}"/>
                </c:ext>
              </c:extLst>
            </c:dLbl>
            <c:dLbl>
              <c:idx val="22"/>
              <c:layout>
                <c:manualLayout>
                  <c:x val="-1.4109092027257013E-2"/>
                  <c:y val="9.6136168341005804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B-EBA9-4BC3-BCB6-4AC031096652}"/>
                </c:ext>
              </c:extLst>
            </c:dLbl>
            <c:dLbl>
              <c:idx val="23"/>
              <c:spPr>
                <a:noFill/>
                <a:ln>
                  <a:solidFill>
                    <a:sysClr val="windowText" lastClr="000000">
                      <a:lumMod val="50000"/>
                      <a:lumOff val="50000"/>
                    </a:sysClr>
                  </a:solidFill>
                </a:ln>
                <a:effectLst/>
              </c:spPr>
              <c:txPr>
                <a:bodyPr wrap="square" lIns="38100" tIns="19050" rIns="38100" bIns="19050" anchor="ctr" anchorCtr="0">
                  <a:spAutoFit/>
                </a:bodyPr>
                <a:lstStyle/>
                <a:p>
                  <a:pPr algn="ctr" rtl="0">
                    <a:defRPr lang="en-US" sz="800" b="0" i="0" u="none" strike="noStrike" kern="1200" baseline="0">
                      <a:solidFill>
                        <a:schemeClr val="accent3">
                          <a:lumMod val="75000"/>
                        </a:schemeClr>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dLblPos val="t"/>
              <c:showLegendKey val="0"/>
              <c:showVal val="1"/>
              <c:showCatName val="0"/>
              <c:showSerName val="0"/>
              <c:showPercent val="0"/>
              <c:showBubbleSize val="0"/>
              <c:extLst>
                <c:ext xmlns:c16="http://schemas.microsoft.com/office/drawing/2014/chart" uri="{C3380CC4-5D6E-409C-BE32-E72D297353CC}">
                  <c16:uniqueId val="{0000004C-EBA9-4BC3-BCB6-4AC031096652}"/>
                </c:ext>
              </c:extLst>
            </c:dLbl>
            <c:dLbl>
              <c:idx val="24"/>
              <c:layout>
                <c:manualLayout>
                  <c:x val="-8.8706716986846536E-3"/>
                  <c:y val="-2.433072094298825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D-EBA9-4BC3-BCB6-4AC031096652}"/>
                </c:ext>
              </c:extLst>
            </c:dLbl>
            <c:dLbl>
              <c:idx val="25"/>
              <c:layout>
                <c:manualLayout>
                  <c:x val="-1.2888780549013695E-2"/>
                  <c:y val="7.189021278594194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E-EBA9-4BC3-BCB6-4AC031096652}"/>
                </c:ext>
              </c:extLst>
            </c:dLbl>
            <c:dLbl>
              <c:idx val="33"/>
              <c:layout>
                <c:manualLayout>
                  <c:x val="-1.2996321376297831E-2"/>
                  <c:y val="1.20382123896069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50-EBA9-4BC3-BCB6-4AC031096652}"/>
                </c:ext>
              </c:extLst>
            </c:dLbl>
            <c:dLbl>
              <c:idx val="46"/>
              <c:layout>
                <c:manualLayout>
                  <c:x val="-1.2870347340340102E-2"/>
                  <c:y val="1.20382123896069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52-EBA9-4BC3-BCB6-4AC031096652}"/>
                </c:ext>
              </c:extLst>
            </c:dLbl>
            <c:dLbl>
              <c:idx val="47"/>
              <c:layout>
                <c:manualLayout>
                  <c:x val="-1.6019698239281399E-2"/>
                  <c:y val="-1.705693427646918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53-EBA9-4BC3-BCB6-4AC031096652}"/>
                </c:ext>
              </c:extLst>
            </c:dLbl>
            <c:dLbl>
              <c:idx val="48"/>
              <c:layout>
                <c:manualLayout>
                  <c:x val="-1.459199249842801E-2"/>
                  <c:y val="-1.705693427646918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53D1-40F6-BCEC-F21F717C1D49}"/>
                </c:ext>
              </c:extLst>
            </c:dLbl>
            <c:dLbl>
              <c:idx val="49"/>
              <c:layout>
                <c:manualLayout>
                  <c:x val="-9.928390704008876E-3"/>
                  <c:y val="9.6136168341005804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54-EBA9-4BC3-BCB6-4AC031096652}"/>
                </c:ext>
              </c:extLst>
            </c:dLbl>
            <c:dLbl>
              <c:idx val="50"/>
              <c:layout>
                <c:manualLayout>
                  <c:x val="-1.7722992848824295E-2"/>
                  <c:y val="-2.3900402960144805E-2"/>
                </c:manualLayout>
              </c:layout>
              <c:spPr>
                <a:noFill/>
                <a:ln>
                  <a:solidFill>
                    <a:sysClr val="windowText" lastClr="000000">
                      <a:lumMod val="50000"/>
                      <a:lumOff val="50000"/>
                    </a:sysClr>
                  </a:solidFill>
                </a:ln>
                <a:effectLst/>
              </c:spPr>
              <c:txPr>
                <a:bodyPr wrap="square" lIns="38100" tIns="19050" rIns="38100" bIns="19050" anchor="ctr" anchorCtr="0">
                  <a:spAutoFit/>
                </a:bodyPr>
                <a:lstStyle/>
                <a:p>
                  <a:pPr algn="ctr" rtl="0">
                    <a:defRPr lang="en-US" sz="800" b="0" i="0" u="none" strike="noStrike" kern="1200" baseline="0">
                      <a:solidFill>
                        <a:schemeClr val="accent3">
                          <a:lumMod val="75000"/>
                        </a:schemeClr>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55-EBA9-4BC3-BCB6-4AC031096652}"/>
                </c:ext>
              </c:extLst>
            </c:dLbl>
            <c:dLbl>
              <c:idx val="51"/>
              <c:layout>
                <c:manualLayout>
                  <c:x val="-1.2487217644366534E-2"/>
                  <c:y val="1.20382123896069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56-EBA9-4BC3-BCB6-4AC031096652}"/>
                </c:ext>
              </c:extLst>
            </c:dLbl>
            <c:dLbl>
              <c:idx val="52"/>
              <c:layout>
                <c:manualLayout>
                  <c:x val="-1.5623425582863431E-2"/>
                  <c:y val="-2.3900402960144805E-2"/>
                </c:manualLayout>
              </c:layout>
              <c:spPr>
                <a:noFill/>
                <a:ln>
                  <a:solidFill>
                    <a:sysClr val="windowText" lastClr="000000">
                      <a:lumMod val="50000"/>
                      <a:lumOff val="50000"/>
                    </a:sysClr>
                  </a:solidFill>
                </a:ln>
                <a:effectLst/>
              </c:spPr>
              <c:txPr>
                <a:bodyPr wrap="square" lIns="38100" tIns="19050" rIns="38100" bIns="19050" anchor="ctr" anchorCtr="0">
                  <a:spAutoFit/>
                </a:bodyPr>
                <a:lstStyle/>
                <a:p>
                  <a:pPr algn="ctr" rtl="0">
                    <a:defRPr lang="en-US" sz="800" b="0" i="0" u="none" strike="noStrike" kern="1200" baseline="0">
                      <a:solidFill>
                        <a:srgbClr val="A5A5A5">
                          <a:lumMod val="75000"/>
                        </a:srgbClr>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57-EBA9-4BC3-BCB6-4AC031096652}"/>
                </c:ext>
              </c:extLst>
            </c:dLbl>
            <c:dLbl>
              <c:idx val="53"/>
              <c:layout>
                <c:manualLayout>
                  <c:x val="-1.8127200877586052E-2"/>
                  <c:y val="7.189021278594194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58-EBA9-4BC3-BCB6-4AC031096652}"/>
                </c:ext>
              </c:extLst>
            </c:dLbl>
            <c:dLbl>
              <c:idx val="54"/>
              <c:layout>
                <c:manualLayout>
                  <c:x val="-1.6287434395755775E-2"/>
                  <c:y val="-2.43307209429882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59-EBA9-4BC3-BCB6-4AC031096652}"/>
                </c:ext>
              </c:extLst>
            </c:dLbl>
            <c:dLbl>
              <c:idx val="55"/>
              <c:layout>
                <c:manualLayout>
                  <c:x val="-1.3064598642505773E-2"/>
                  <c:y val="-1.7056934276469187E-2"/>
                </c:manualLayout>
              </c:layout>
              <c:spPr>
                <a:noFill/>
                <a:ln>
                  <a:solidFill>
                    <a:sysClr val="windowText" lastClr="000000">
                      <a:lumMod val="50000"/>
                      <a:lumOff val="50000"/>
                    </a:sysClr>
                  </a:solidFill>
                </a:ln>
                <a:effectLst/>
              </c:spPr>
              <c:txPr>
                <a:bodyPr wrap="square" lIns="38100" tIns="19050" rIns="38100" bIns="19050" anchor="ctr" anchorCtr="0">
                  <a:spAutoFit/>
                </a:bodyPr>
                <a:lstStyle/>
                <a:p>
                  <a:pPr algn="ctr" rtl="0">
                    <a:defRPr lang="en-US" sz="800" b="0" i="0" u="none" strike="noStrike" kern="1200" baseline="0">
                      <a:solidFill>
                        <a:srgbClr val="A5A5A5">
                          <a:lumMod val="75000"/>
                        </a:srgbClr>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5A-EBA9-4BC3-BCB6-4AC031096652}"/>
                </c:ext>
              </c:extLst>
            </c:dLbl>
            <c:dLbl>
              <c:idx val="65"/>
              <c:layout>
                <c:manualLayout>
                  <c:x val="-1.4101239315041805E-2"/>
                  <c:y val="-2.1475807404638482E-2"/>
                </c:manualLayout>
              </c:layout>
              <c:spPr>
                <a:noFill/>
                <a:ln>
                  <a:solidFill>
                    <a:sysClr val="windowText" lastClr="000000">
                      <a:lumMod val="50000"/>
                      <a:lumOff val="50000"/>
                    </a:sysClr>
                  </a:solidFill>
                </a:ln>
                <a:effectLst/>
              </c:spPr>
              <c:txPr>
                <a:bodyPr wrap="square" lIns="38100" tIns="19050" rIns="38100" bIns="19050" anchor="ctr" anchorCtr="0">
                  <a:spAutoFit/>
                </a:bodyPr>
                <a:lstStyle/>
                <a:p>
                  <a:pPr algn="ctr" rtl="0">
                    <a:defRPr lang="en-US" sz="800" b="0" i="0" u="none" strike="noStrike" kern="1200" baseline="0">
                      <a:solidFill>
                        <a:srgbClr val="A5A5A5">
                          <a:lumMod val="75000"/>
                        </a:srgbClr>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62-EBA9-4BC3-BCB6-4AC031096652}"/>
                </c:ext>
              </c:extLst>
            </c:dLbl>
            <c:dLbl>
              <c:idx val="66"/>
              <c:layout>
                <c:manualLayout>
                  <c:x val="-5.7029702511983442E-3"/>
                  <c:y val="-8.4765387924788665E-5"/>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63-EBA9-4BC3-BCB6-4AC031096652}"/>
                </c:ext>
              </c:extLst>
            </c:dLbl>
            <c:dLbl>
              <c:idx val="73"/>
              <c:layout>
                <c:manualLayout>
                  <c:x val="-2.1392027976155199E-2"/>
                  <c:y val="-7.358552054443815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66-EBA9-4BC3-BCB6-4AC031096652}"/>
                </c:ext>
              </c:extLst>
            </c:dLbl>
            <c:dLbl>
              <c:idx val="76"/>
              <c:layout>
                <c:manualLayout>
                  <c:x val="-5.6373381091049226E-3"/>
                  <c:y val="-4.9339564989374736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69-EBA9-4BC3-BCB6-4AC031096652}"/>
                </c:ext>
              </c:extLst>
            </c:dLbl>
            <c:dLbl>
              <c:idx val="94"/>
              <c:layout>
                <c:manualLayout>
                  <c:x val="-6.8359926336599812E-3"/>
                  <c:y val="-2.8749594071157489E-2"/>
                </c:manualLayout>
              </c:layout>
              <c:spPr>
                <a:noFill/>
                <a:ln>
                  <a:solidFill>
                    <a:sysClr val="windowText" lastClr="000000">
                      <a:lumMod val="50000"/>
                      <a:lumOff val="50000"/>
                    </a:sysClr>
                  </a:solidFill>
                </a:ln>
                <a:effectLst/>
              </c:spPr>
              <c:txPr>
                <a:bodyPr wrap="square" lIns="38100" tIns="19050" rIns="38100" bIns="19050" anchor="ctr" anchorCtr="0">
                  <a:spAutoFit/>
                </a:bodyPr>
                <a:lstStyle/>
                <a:p>
                  <a:pPr algn="ctr" rtl="0">
                    <a:defRPr lang="en-US" sz="800" b="1" i="0" u="none" strike="noStrike" kern="1200" baseline="0">
                      <a:solidFill>
                        <a:srgbClr val="A5A5A5">
                          <a:lumMod val="75000"/>
                        </a:srgbClr>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53D1-40F6-BCEC-F21F717C1D49}"/>
                </c:ext>
              </c:extLst>
            </c:dLbl>
            <c:spPr>
              <a:noFill/>
              <a:ln>
                <a:noFill/>
              </a:ln>
              <a:effectLst/>
            </c:spPr>
            <c:txPr>
              <a:bodyPr wrap="square" lIns="38100" tIns="19050" rIns="38100" bIns="19050" anchor="ctr" anchorCtr="0">
                <a:spAutoFit/>
              </a:bodyPr>
              <a:lstStyle/>
              <a:p>
                <a:pPr algn="ctr" rtl="0">
                  <a:defRPr lang="en-US" sz="500" b="0" i="0" u="none" strike="noStrike" kern="1200" baseline="0">
                    <a:solidFill>
                      <a:schemeClr val="accent3">
                        <a:lumMod val="75000"/>
                      </a:schemeClr>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Sheet1!$B$26:$B$120</c:f>
              <c:strCache>
                <c:ptCount val="95"/>
                <c:pt idx="0">
                  <c:v>Enero</c:v>
                </c:pt>
                <c:pt idx="1">
                  <c:v>Febrero</c:v>
                </c:pt>
                <c:pt idx="2">
                  <c:v>Marzo</c:v>
                </c:pt>
                <c:pt idx="3">
                  <c:v>Abril</c:v>
                </c:pt>
                <c:pt idx="4">
                  <c:v>Mayo</c:v>
                </c:pt>
                <c:pt idx="5">
                  <c:v>Junio</c:v>
                </c:pt>
                <c:pt idx="6">
                  <c:v>Julio</c:v>
                </c:pt>
                <c:pt idx="7">
                  <c:v>Agosto</c:v>
                </c:pt>
                <c:pt idx="8">
                  <c:v>Septiembre</c:v>
                </c:pt>
                <c:pt idx="9">
                  <c:v>Octubre</c:v>
                </c:pt>
                <c:pt idx="10">
                  <c:v>Noviembre</c:v>
                </c:pt>
                <c:pt idx="11">
                  <c:v>Diciembre</c:v>
                </c:pt>
                <c:pt idx="12">
                  <c:v>Enero</c:v>
                </c:pt>
                <c:pt idx="13">
                  <c:v>Febrero</c:v>
                </c:pt>
                <c:pt idx="14">
                  <c:v>Marzo</c:v>
                </c:pt>
                <c:pt idx="15">
                  <c:v>Abril</c:v>
                </c:pt>
                <c:pt idx="16">
                  <c:v>Mayo</c:v>
                </c:pt>
                <c:pt idx="17">
                  <c:v>Junio</c:v>
                </c:pt>
                <c:pt idx="18">
                  <c:v>Julio</c:v>
                </c:pt>
                <c:pt idx="19">
                  <c:v>Agosto</c:v>
                </c:pt>
                <c:pt idx="20">
                  <c:v>Septiembre</c:v>
                </c:pt>
                <c:pt idx="21">
                  <c:v>Octubre</c:v>
                </c:pt>
                <c:pt idx="22">
                  <c:v>Noviembre</c:v>
                </c:pt>
                <c:pt idx="23">
                  <c:v>Diciembre</c:v>
                </c:pt>
                <c:pt idx="24">
                  <c:v>Enero</c:v>
                </c:pt>
                <c:pt idx="25">
                  <c:v>Febrero</c:v>
                </c:pt>
                <c:pt idx="26">
                  <c:v>Marzo</c:v>
                </c:pt>
                <c:pt idx="27">
                  <c:v>Abril</c:v>
                </c:pt>
                <c:pt idx="28">
                  <c:v>Mayo</c:v>
                </c:pt>
                <c:pt idx="29">
                  <c:v>Junio</c:v>
                </c:pt>
                <c:pt idx="30">
                  <c:v>Julio</c:v>
                </c:pt>
                <c:pt idx="31">
                  <c:v>Agosto</c:v>
                </c:pt>
                <c:pt idx="32">
                  <c:v>Septiembre</c:v>
                </c:pt>
                <c:pt idx="33">
                  <c:v>Octubre</c:v>
                </c:pt>
                <c:pt idx="34">
                  <c:v>Noviembre</c:v>
                </c:pt>
                <c:pt idx="35">
                  <c:v>Diciembre</c:v>
                </c:pt>
                <c:pt idx="36">
                  <c:v>Enero</c:v>
                </c:pt>
                <c:pt idx="37">
                  <c:v>Febrero</c:v>
                </c:pt>
                <c:pt idx="38">
                  <c:v>Marzo</c:v>
                </c:pt>
                <c:pt idx="39">
                  <c:v>Abril</c:v>
                </c:pt>
                <c:pt idx="40">
                  <c:v>Mayo</c:v>
                </c:pt>
                <c:pt idx="41">
                  <c:v>Junio</c:v>
                </c:pt>
                <c:pt idx="42">
                  <c:v>Julio</c:v>
                </c:pt>
                <c:pt idx="43">
                  <c:v>Agosto</c:v>
                </c:pt>
                <c:pt idx="44">
                  <c:v>Septiembre </c:v>
                </c:pt>
                <c:pt idx="45">
                  <c:v>Octubre</c:v>
                </c:pt>
                <c:pt idx="46">
                  <c:v>Noviembre</c:v>
                </c:pt>
                <c:pt idx="47">
                  <c:v>Diciembre</c:v>
                </c:pt>
                <c:pt idx="48">
                  <c:v>Enero</c:v>
                </c:pt>
                <c:pt idx="49">
                  <c:v>Febrero</c:v>
                </c:pt>
                <c:pt idx="50">
                  <c:v>Marzo</c:v>
                </c:pt>
                <c:pt idx="51">
                  <c:v>Abril</c:v>
                </c:pt>
                <c:pt idx="52">
                  <c:v>Mayo</c:v>
                </c:pt>
                <c:pt idx="53">
                  <c:v>Junio</c:v>
                </c:pt>
                <c:pt idx="54">
                  <c:v>Julio</c:v>
                </c:pt>
                <c:pt idx="55">
                  <c:v>Agosto</c:v>
                </c:pt>
                <c:pt idx="56">
                  <c:v>Septiembre</c:v>
                </c:pt>
                <c:pt idx="57">
                  <c:v>Octubre</c:v>
                </c:pt>
                <c:pt idx="58">
                  <c:v>Noviembre</c:v>
                </c:pt>
                <c:pt idx="59">
                  <c:v>Diciembre</c:v>
                </c:pt>
                <c:pt idx="60">
                  <c:v>Enero</c:v>
                </c:pt>
                <c:pt idx="61">
                  <c:v>Febrero</c:v>
                </c:pt>
                <c:pt idx="62">
                  <c:v>Marzo</c:v>
                </c:pt>
                <c:pt idx="63">
                  <c:v>Abril</c:v>
                </c:pt>
                <c:pt idx="64">
                  <c:v>Mayo</c:v>
                </c:pt>
                <c:pt idx="65">
                  <c:v>Junio</c:v>
                </c:pt>
                <c:pt idx="66">
                  <c:v>Julio</c:v>
                </c:pt>
                <c:pt idx="67">
                  <c:v>Agosto</c:v>
                </c:pt>
                <c:pt idx="68">
                  <c:v>Septiembre</c:v>
                </c:pt>
                <c:pt idx="69">
                  <c:v>Octubre</c:v>
                </c:pt>
                <c:pt idx="70">
                  <c:v>Noviembre</c:v>
                </c:pt>
                <c:pt idx="71">
                  <c:v>Diciembre</c:v>
                </c:pt>
                <c:pt idx="72">
                  <c:v>Enero</c:v>
                </c:pt>
                <c:pt idx="73">
                  <c:v>Febrero</c:v>
                </c:pt>
                <c:pt idx="74">
                  <c:v>Marzo</c:v>
                </c:pt>
                <c:pt idx="75">
                  <c:v>Abril</c:v>
                </c:pt>
                <c:pt idx="76">
                  <c:v>Mayo</c:v>
                </c:pt>
                <c:pt idx="77">
                  <c:v>Junio</c:v>
                </c:pt>
                <c:pt idx="78">
                  <c:v>Julio</c:v>
                </c:pt>
                <c:pt idx="79">
                  <c:v>Agosto</c:v>
                </c:pt>
                <c:pt idx="80">
                  <c:v>Septiembre</c:v>
                </c:pt>
                <c:pt idx="81">
                  <c:v>Octubre</c:v>
                </c:pt>
                <c:pt idx="82">
                  <c:v>Noviembre</c:v>
                </c:pt>
                <c:pt idx="83">
                  <c:v>Diciembre</c:v>
                </c:pt>
                <c:pt idx="84">
                  <c:v>Enero</c:v>
                </c:pt>
                <c:pt idx="85">
                  <c:v>Febrero</c:v>
                </c:pt>
                <c:pt idx="86">
                  <c:v>Marzo</c:v>
                </c:pt>
                <c:pt idx="87">
                  <c:v>Abril</c:v>
                </c:pt>
                <c:pt idx="88">
                  <c:v>Mayo</c:v>
                </c:pt>
                <c:pt idx="89">
                  <c:v>Junio</c:v>
                </c:pt>
                <c:pt idx="90">
                  <c:v>Julio</c:v>
                </c:pt>
                <c:pt idx="91">
                  <c:v>Agosto</c:v>
                </c:pt>
                <c:pt idx="92">
                  <c:v>Septiembre</c:v>
                </c:pt>
                <c:pt idx="93">
                  <c:v>Octubre</c:v>
                </c:pt>
                <c:pt idx="94">
                  <c:v>Noviembre</c:v>
                </c:pt>
              </c:strCache>
            </c:strRef>
          </c:cat>
          <c:val>
            <c:numRef>
              <c:f>Sheet1!$E$26:$E$120</c:f>
              <c:numCache>
                <c:formatCode>General</c:formatCode>
                <c:ptCount val="95"/>
                <c:pt idx="0">
                  <c:v>200</c:v>
                </c:pt>
                <c:pt idx="1">
                  <c:v>232</c:v>
                </c:pt>
                <c:pt idx="2">
                  <c:v>257</c:v>
                </c:pt>
                <c:pt idx="3">
                  <c:v>278</c:v>
                </c:pt>
                <c:pt idx="4">
                  <c:v>277</c:v>
                </c:pt>
                <c:pt idx="5">
                  <c:v>323</c:v>
                </c:pt>
                <c:pt idx="6">
                  <c:v>296</c:v>
                </c:pt>
                <c:pt idx="7">
                  <c:v>313</c:v>
                </c:pt>
                <c:pt idx="8">
                  <c:v>272</c:v>
                </c:pt>
                <c:pt idx="9">
                  <c:v>280</c:v>
                </c:pt>
                <c:pt idx="10">
                  <c:v>293</c:v>
                </c:pt>
                <c:pt idx="11">
                  <c:v>280</c:v>
                </c:pt>
                <c:pt idx="12">
                  <c:v>280</c:v>
                </c:pt>
                <c:pt idx="13">
                  <c:v>266</c:v>
                </c:pt>
                <c:pt idx="14">
                  <c:v>310</c:v>
                </c:pt>
                <c:pt idx="15">
                  <c:v>296</c:v>
                </c:pt>
                <c:pt idx="16">
                  <c:v>314</c:v>
                </c:pt>
                <c:pt idx="17">
                  <c:v>312</c:v>
                </c:pt>
                <c:pt idx="18">
                  <c:v>306</c:v>
                </c:pt>
                <c:pt idx="19">
                  <c:v>312</c:v>
                </c:pt>
                <c:pt idx="20">
                  <c:v>335</c:v>
                </c:pt>
                <c:pt idx="21">
                  <c:v>305</c:v>
                </c:pt>
                <c:pt idx="22">
                  <c:v>286</c:v>
                </c:pt>
                <c:pt idx="23">
                  <c:v>360</c:v>
                </c:pt>
                <c:pt idx="24">
                  <c:v>303</c:v>
                </c:pt>
                <c:pt idx="25">
                  <c:v>274</c:v>
                </c:pt>
                <c:pt idx="26">
                  <c:v>312</c:v>
                </c:pt>
                <c:pt idx="27">
                  <c:v>318</c:v>
                </c:pt>
                <c:pt idx="28">
                  <c:v>329</c:v>
                </c:pt>
                <c:pt idx="29">
                  <c:v>314</c:v>
                </c:pt>
                <c:pt idx="30">
                  <c:v>330</c:v>
                </c:pt>
                <c:pt idx="31">
                  <c:v>344</c:v>
                </c:pt>
                <c:pt idx="32">
                  <c:v>348</c:v>
                </c:pt>
                <c:pt idx="33">
                  <c:v>293</c:v>
                </c:pt>
                <c:pt idx="34">
                  <c:v>330</c:v>
                </c:pt>
                <c:pt idx="35">
                  <c:v>350</c:v>
                </c:pt>
                <c:pt idx="36">
                  <c:v>336</c:v>
                </c:pt>
                <c:pt idx="37">
                  <c:v>312</c:v>
                </c:pt>
                <c:pt idx="38">
                  <c:v>339</c:v>
                </c:pt>
                <c:pt idx="39">
                  <c:v>339</c:v>
                </c:pt>
                <c:pt idx="40">
                  <c:v>308</c:v>
                </c:pt>
                <c:pt idx="41">
                  <c:v>311</c:v>
                </c:pt>
                <c:pt idx="42">
                  <c:v>314</c:v>
                </c:pt>
                <c:pt idx="43">
                  <c:v>301</c:v>
                </c:pt>
                <c:pt idx="44">
                  <c:v>331</c:v>
                </c:pt>
                <c:pt idx="45">
                  <c:v>322</c:v>
                </c:pt>
                <c:pt idx="46">
                  <c:v>267</c:v>
                </c:pt>
                <c:pt idx="47">
                  <c:v>297</c:v>
                </c:pt>
                <c:pt idx="48">
                  <c:v>314</c:v>
                </c:pt>
                <c:pt idx="49">
                  <c:v>284</c:v>
                </c:pt>
                <c:pt idx="50">
                  <c:v>366</c:v>
                </c:pt>
                <c:pt idx="51">
                  <c:v>301</c:v>
                </c:pt>
                <c:pt idx="52">
                  <c:v>366</c:v>
                </c:pt>
                <c:pt idx="53">
                  <c:v>287</c:v>
                </c:pt>
                <c:pt idx="54">
                  <c:v>300</c:v>
                </c:pt>
                <c:pt idx="55">
                  <c:v>383</c:v>
                </c:pt>
                <c:pt idx="56">
                  <c:v>286</c:v>
                </c:pt>
                <c:pt idx="57">
                  <c:v>298</c:v>
                </c:pt>
                <c:pt idx="58">
                  <c:v>296</c:v>
                </c:pt>
                <c:pt idx="59">
                  <c:v>288</c:v>
                </c:pt>
                <c:pt idx="60">
                  <c:v>294</c:v>
                </c:pt>
                <c:pt idx="61">
                  <c:v>293</c:v>
                </c:pt>
                <c:pt idx="62">
                  <c:v>281</c:v>
                </c:pt>
                <c:pt idx="63">
                  <c:v>310</c:v>
                </c:pt>
                <c:pt idx="64">
                  <c:v>350</c:v>
                </c:pt>
                <c:pt idx="65">
                  <c:v>372</c:v>
                </c:pt>
                <c:pt idx="66">
                  <c:v>299</c:v>
                </c:pt>
                <c:pt idx="67">
                  <c:v>332</c:v>
                </c:pt>
                <c:pt idx="68">
                  <c:v>330</c:v>
                </c:pt>
                <c:pt idx="69">
                  <c:v>325</c:v>
                </c:pt>
                <c:pt idx="70">
                  <c:v>294</c:v>
                </c:pt>
                <c:pt idx="71">
                  <c:v>306</c:v>
                </c:pt>
                <c:pt idx="72">
                  <c:v>302</c:v>
                </c:pt>
                <c:pt idx="73">
                  <c:v>258</c:v>
                </c:pt>
                <c:pt idx="74">
                  <c:v>348</c:v>
                </c:pt>
                <c:pt idx="75">
                  <c:v>290</c:v>
                </c:pt>
                <c:pt idx="76">
                  <c:v>256</c:v>
                </c:pt>
                <c:pt idx="77">
                  <c:v>294</c:v>
                </c:pt>
                <c:pt idx="78">
                  <c:v>295</c:v>
                </c:pt>
                <c:pt idx="79">
                  <c:v>297</c:v>
                </c:pt>
                <c:pt idx="80">
                  <c:v>265</c:v>
                </c:pt>
                <c:pt idx="81">
                  <c:v>290</c:v>
                </c:pt>
                <c:pt idx="82">
                  <c:v>272</c:v>
                </c:pt>
                <c:pt idx="83">
                  <c:v>266</c:v>
                </c:pt>
                <c:pt idx="84" formatCode="#,##0">
                  <c:v>261</c:v>
                </c:pt>
                <c:pt idx="85" formatCode="#,##0">
                  <c:v>280</c:v>
                </c:pt>
                <c:pt idx="86" formatCode="#,##0">
                  <c:v>272</c:v>
                </c:pt>
                <c:pt idx="87" formatCode="#,##0">
                  <c:v>287</c:v>
                </c:pt>
                <c:pt idx="88" formatCode="#,##0">
                  <c:v>345</c:v>
                </c:pt>
                <c:pt idx="89" formatCode="#,##0">
                  <c:v>295</c:v>
                </c:pt>
                <c:pt idx="90" formatCode="#,##0">
                  <c:v>317</c:v>
                </c:pt>
                <c:pt idx="91" formatCode="#,##0">
                  <c:v>279</c:v>
                </c:pt>
                <c:pt idx="92" formatCode="#,##0">
                  <c:v>317</c:v>
                </c:pt>
                <c:pt idx="93" formatCode="#,##0">
                  <c:v>276</c:v>
                </c:pt>
                <c:pt idx="94" formatCode="#,##0">
                  <c:v>242</c:v>
                </c:pt>
              </c:numCache>
            </c:numRef>
          </c:val>
          <c:smooth val="0"/>
          <c:extLst>
            <c:ext xmlns:c16="http://schemas.microsoft.com/office/drawing/2014/chart" uri="{C3380CC4-5D6E-409C-BE32-E72D297353CC}">
              <c16:uniqueId val="{0000007A-EBA9-4BC3-BCB6-4AC031096652}"/>
            </c:ext>
          </c:extLst>
        </c:ser>
        <c:ser>
          <c:idx val="3"/>
          <c:order val="3"/>
          <c:tx>
            <c:strRef>
              <c:f>Sheet1!$F$1</c:f>
              <c:strCache>
                <c:ptCount val="1"/>
                <c:pt idx="0">
                  <c:v>Tendencia</c:v>
                </c:pt>
              </c:strCache>
            </c:strRef>
          </c:tx>
          <c:spPr>
            <a:ln w="9525">
              <a:solidFill>
                <a:srgbClr val="FFC000"/>
              </a:solidFill>
            </a:ln>
          </c:spPr>
          <c:marker>
            <c:symbol val="none"/>
          </c:marker>
          <c:dPt>
            <c:idx val="63"/>
            <c:bubble3D val="0"/>
            <c:extLst>
              <c:ext xmlns:c16="http://schemas.microsoft.com/office/drawing/2014/chart" uri="{C3380CC4-5D6E-409C-BE32-E72D297353CC}">
                <c16:uniqueId val="{0000007B-EBA9-4BC3-BCB6-4AC031096652}"/>
              </c:ext>
            </c:extLst>
          </c:dPt>
          <c:cat>
            <c:strRef>
              <c:f>Sheet1!$B$26:$B$120</c:f>
              <c:strCache>
                <c:ptCount val="95"/>
                <c:pt idx="0">
                  <c:v>Enero</c:v>
                </c:pt>
                <c:pt idx="1">
                  <c:v>Febrero</c:v>
                </c:pt>
                <c:pt idx="2">
                  <c:v>Marzo</c:v>
                </c:pt>
                <c:pt idx="3">
                  <c:v>Abril</c:v>
                </c:pt>
                <c:pt idx="4">
                  <c:v>Mayo</c:v>
                </c:pt>
                <c:pt idx="5">
                  <c:v>Junio</c:v>
                </c:pt>
                <c:pt idx="6">
                  <c:v>Julio</c:v>
                </c:pt>
                <c:pt idx="7">
                  <c:v>Agosto</c:v>
                </c:pt>
                <c:pt idx="8">
                  <c:v>Septiembre</c:v>
                </c:pt>
                <c:pt idx="9">
                  <c:v>Octubre</c:v>
                </c:pt>
                <c:pt idx="10">
                  <c:v>Noviembre</c:v>
                </c:pt>
                <c:pt idx="11">
                  <c:v>Diciembre</c:v>
                </c:pt>
                <c:pt idx="12">
                  <c:v>Enero</c:v>
                </c:pt>
                <c:pt idx="13">
                  <c:v>Febrero</c:v>
                </c:pt>
                <c:pt idx="14">
                  <c:v>Marzo</c:v>
                </c:pt>
                <c:pt idx="15">
                  <c:v>Abril</c:v>
                </c:pt>
                <c:pt idx="16">
                  <c:v>Mayo</c:v>
                </c:pt>
                <c:pt idx="17">
                  <c:v>Junio</c:v>
                </c:pt>
                <c:pt idx="18">
                  <c:v>Julio</c:v>
                </c:pt>
                <c:pt idx="19">
                  <c:v>Agosto</c:v>
                </c:pt>
                <c:pt idx="20">
                  <c:v>Septiembre</c:v>
                </c:pt>
                <c:pt idx="21">
                  <c:v>Octubre</c:v>
                </c:pt>
                <c:pt idx="22">
                  <c:v>Noviembre</c:v>
                </c:pt>
                <c:pt idx="23">
                  <c:v>Diciembre</c:v>
                </c:pt>
                <c:pt idx="24">
                  <c:v>Enero</c:v>
                </c:pt>
                <c:pt idx="25">
                  <c:v>Febrero</c:v>
                </c:pt>
                <c:pt idx="26">
                  <c:v>Marzo</c:v>
                </c:pt>
                <c:pt idx="27">
                  <c:v>Abril</c:v>
                </c:pt>
                <c:pt idx="28">
                  <c:v>Mayo</c:v>
                </c:pt>
                <c:pt idx="29">
                  <c:v>Junio</c:v>
                </c:pt>
                <c:pt idx="30">
                  <c:v>Julio</c:v>
                </c:pt>
                <c:pt idx="31">
                  <c:v>Agosto</c:v>
                </c:pt>
                <c:pt idx="32">
                  <c:v>Septiembre</c:v>
                </c:pt>
                <c:pt idx="33">
                  <c:v>Octubre</c:v>
                </c:pt>
                <c:pt idx="34">
                  <c:v>Noviembre</c:v>
                </c:pt>
                <c:pt idx="35">
                  <c:v>Diciembre</c:v>
                </c:pt>
                <c:pt idx="36">
                  <c:v>Enero</c:v>
                </c:pt>
                <c:pt idx="37">
                  <c:v>Febrero</c:v>
                </c:pt>
                <c:pt idx="38">
                  <c:v>Marzo</c:v>
                </c:pt>
                <c:pt idx="39">
                  <c:v>Abril</c:v>
                </c:pt>
                <c:pt idx="40">
                  <c:v>Mayo</c:v>
                </c:pt>
                <c:pt idx="41">
                  <c:v>Junio</c:v>
                </c:pt>
                <c:pt idx="42">
                  <c:v>Julio</c:v>
                </c:pt>
                <c:pt idx="43">
                  <c:v>Agosto</c:v>
                </c:pt>
                <c:pt idx="44">
                  <c:v>Septiembre </c:v>
                </c:pt>
                <c:pt idx="45">
                  <c:v>Octubre</c:v>
                </c:pt>
                <c:pt idx="46">
                  <c:v>Noviembre</c:v>
                </c:pt>
                <c:pt idx="47">
                  <c:v>Diciembre</c:v>
                </c:pt>
                <c:pt idx="48">
                  <c:v>Enero</c:v>
                </c:pt>
                <c:pt idx="49">
                  <c:v>Febrero</c:v>
                </c:pt>
                <c:pt idx="50">
                  <c:v>Marzo</c:v>
                </c:pt>
                <c:pt idx="51">
                  <c:v>Abril</c:v>
                </c:pt>
                <c:pt idx="52">
                  <c:v>Mayo</c:v>
                </c:pt>
                <c:pt idx="53">
                  <c:v>Junio</c:v>
                </c:pt>
                <c:pt idx="54">
                  <c:v>Julio</c:v>
                </c:pt>
                <c:pt idx="55">
                  <c:v>Agosto</c:v>
                </c:pt>
                <c:pt idx="56">
                  <c:v>Septiembre</c:v>
                </c:pt>
                <c:pt idx="57">
                  <c:v>Octubre</c:v>
                </c:pt>
                <c:pt idx="58">
                  <c:v>Noviembre</c:v>
                </c:pt>
                <c:pt idx="59">
                  <c:v>Diciembre</c:v>
                </c:pt>
                <c:pt idx="60">
                  <c:v>Enero</c:v>
                </c:pt>
                <c:pt idx="61">
                  <c:v>Febrero</c:v>
                </c:pt>
                <c:pt idx="62">
                  <c:v>Marzo</c:v>
                </c:pt>
                <c:pt idx="63">
                  <c:v>Abril</c:v>
                </c:pt>
                <c:pt idx="64">
                  <c:v>Mayo</c:v>
                </c:pt>
                <c:pt idx="65">
                  <c:v>Junio</c:v>
                </c:pt>
                <c:pt idx="66">
                  <c:v>Julio</c:v>
                </c:pt>
                <c:pt idx="67">
                  <c:v>Agosto</c:v>
                </c:pt>
                <c:pt idx="68">
                  <c:v>Septiembre</c:v>
                </c:pt>
                <c:pt idx="69">
                  <c:v>Octubre</c:v>
                </c:pt>
                <c:pt idx="70">
                  <c:v>Noviembre</c:v>
                </c:pt>
                <c:pt idx="71">
                  <c:v>Diciembre</c:v>
                </c:pt>
                <c:pt idx="72">
                  <c:v>Enero</c:v>
                </c:pt>
                <c:pt idx="73">
                  <c:v>Febrero</c:v>
                </c:pt>
                <c:pt idx="74">
                  <c:v>Marzo</c:v>
                </c:pt>
                <c:pt idx="75">
                  <c:v>Abril</c:v>
                </c:pt>
                <c:pt idx="76">
                  <c:v>Mayo</c:v>
                </c:pt>
                <c:pt idx="77">
                  <c:v>Junio</c:v>
                </c:pt>
                <c:pt idx="78">
                  <c:v>Julio</c:v>
                </c:pt>
                <c:pt idx="79">
                  <c:v>Agosto</c:v>
                </c:pt>
                <c:pt idx="80">
                  <c:v>Septiembre</c:v>
                </c:pt>
                <c:pt idx="81">
                  <c:v>Octubre</c:v>
                </c:pt>
                <c:pt idx="82">
                  <c:v>Noviembre</c:v>
                </c:pt>
                <c:pt idx="83">
                  <c:v>Diciembre</c:v>
                </c:pt>
                <c:pt idx="84">
                  <c:v>Enero</c:v>
                </c:pt>
                <c:pt idx="85">
                  <c:v>Febrero</c:v>
                </c:pt>
                <c:pt idx="86">
                  <c:v>Marzo</c:v>
                </c:pt>
                <c:pt idx="87">
                  <c:v>Abril</c:v>
                </c:pt>
                <c:pt idx="88">
                  <c:v>Mayo</c:v>
                </c:pt>
                <c:pt idx="89">
                  <c:v>Junio</c:v>
                </c:pt>
                <c:pt idx="90">
                  <c:v>Julio</c:v>
                </c:pt>
                <c:pt idx="91">
                  <c:v>Agosto</c:v>
                </c:pt>
                <c:pt idx="92">
                  <c:v>Septiembre</c:v>
                </c:pt>
                <c:pt idx="93">
                  <c:v>Octubre</c:v>
                </c:pt>
                <c:pt idx="94">
                  <c:v>Noviembre</c:v>
                </c:pt>
              </c:strCache>
            </c:strRef>
          </c:cat>
          <c:val>
            <c:numRef>
              <c:f>Sheet1!$F$26:$F$120</c:f>
              <c:numCache>
                <c:formatCode>0.0</c:formatCode>
                <c:ptCount val="95"/>
                <c:pt idx="0">
                  <c:v>256.63043478260869</c:v>
                </c:pt>
                <c:pt idx="1">
                  <c:v>259.47826086956519</c:v>
                </c:pt>
                <c:pt idx="2">
                  <c:v>262.32608695652175</c:v>
                </c:pt>
                <c:pt idx="3">
                  <c:v>265.17391304347825</c:v>
                </c:pt>
                <c:pt idx="4">
                  <c:v>268.02173913043475</c:v>
                </c:pt>
                <c:pt idx="5">
                  <c:v>270.86956521739131</c:v>
                </c:pt>
                <c:pt idx="6">
                  <c:v>273.71739130434781</c:v>
                </c:pt>
                <c:pt idx="7">
                  <c:v>276.56521739130437</c:v>
                </c:pt>
                <c:pt idx="8">
                  <c:v>279.41304347826087</c:v>
                </c:pt>
                <c:pt idx="9">
                  <c:v>282.26086956521738</c:v>
                </c:pt>
                <c:pt idx="10">
                  <c:v>285.10869565217394</c:v>
                </c:pt>
                <c:pt idx="11">
                  <c:v>287.95652173913044</c:v>
                </c:pt>
                <c:pt idx="12">
                  <c:v>290.80434782608694</c:v>
                </c:pt>
                <c:pt idx="13">
                  <c:v>293.6521739130435</c:v>
                </c:pt>
                <c:pt idx="14">
                  <c:v>296.5</c:v>
                </c:pt>
                <c:pt idx="15">
                  <c:v>299.3478260869565</c:v>
                </c:pt>
                <c:pt idx="16">
                  <c:v>302.19565217391306</c:v>
                </c:pt>
                <c:pt idx="17">
                  <c:v>305.04347826086956</c:v>
                </c:pt>
                <c:pt idx="18">
                  <c:v>307.89130434782612</c:v>
                </c:pt>
                <c:pt idx="19">
                  <c:v>310.73913043478262</c:v>
                </c:pt>
                <c:pt idx="20">
                  <c:v>313.58695652173913</c:v>
                </c:pt>
                <c:pt idx="21">
                  <c:v>316.43478260869568</c:v>
                </c:pt>
                <c:pt idx="22">
                  <c:v>319.28260869565219</c:v>
                </c:pt>
              </c:numCache>
            </c:numRef>
          </c:val>
          <c:smooth val="1"/>
          <c:extLst>
            <c:ext xmlns:c16="http://schemas.microsoft.com/office/drawing/2014/chart" uri="{C3380CC4-5D6E-409C-BE32-E72D297353CC}">
              <c16:uniqueId val="{0000007C-EBA9-4BC3-BCB6-4AC031096652}"/>
            </c:ext>
          </c:extLst>
        </c:ser>
        <c:ser>
          <c:idx val="4"/>
          <c:order val="4"/>
          <c:tx>
            <c:strRef>
              <c:f>Sheet1!$G$1</c:f>
              <c:strCache>
                <c:ptCount val="1"/>
                <c:pt idx="0">
                  <c:v>Tendencia</c:v>
                </c:pt>
              </c:strCache>
            </c:strRef>
          </c:tx>
          <c:spPr>
            <a:ln w="9525">
              <a:solidFill>
                <a:srgbClr val="FF0000"/>
              </a:solidFill>
            </a:ln>
          </c:spPr>
          <c:marker>
            <c:symbol val="none"/>
          </c:marker>
          <c:cat>
            <c:strRef>
              <c:f>Sheet1!$B$26:$B$120</c:f>
              <c:strCache>
                <c:ptCount val="95"/>
                <c:pt idx="0">
                  <c:v>Enero</c:v>
                </c:pt>
                <c:pt idx="1">
                  <c:v>Febrero</c:v>
                </c:pt>
                <c:pt idx="2">
                  <c:v>Marzo</c:v>
                </c:pt>
                <c:pt idx="3">
                  <c:v>Abril</c:v>
                </c:pt>
                <c:pt idx="4">
                  <c:v>Mayo</c:v>
                </c:pt>
                <c:pt idx="5">
                  <c:v>Junio</c:v>
                </c:pt>
                <c:pt idx="6">
                  <c:v>Julio</c:v>
                </c:pt>
                <c:pt idx="7">
                  <c:v>Agosto</c:v>
                </c:pt>
                <c:pt idx="8">
                  <c:v>Septiembre</c:v>
                </c:pt>
                <c:pt idx="9">
                  <c:v>Octubre</c:v>
                </c:pt>
                <c:pt idx="10">
                  <c:v>Noviembre</c:v>
                </c:pt>
                <c:pt idx="11">
                  <c:v>Diciembre</c:v>
                </c:pt>
                <c:pt idx="12">
                  <c:v>Enero</c:v>
                </c:pt>
                <c:pt idx="13">
                  <c:v>Febrero</c:v>
                </c:pt>
                <c:pt idx="14">
                  <c:v>Marzo</c:v>
                </c:pt>
                <c:pt idx="15">
                  <c:v>Abril</c:v>
                </c:pt>
                <c:pt idx="16">
                  <c:v>Mayo</c:v>
                </c:pt>
                <c:pt idx="17">
                  <c:v>Junio</c:v>
                </c:pt>
                <c:pt idx="18">
                  <c:v>Julio</c:v>
                </c:pt>
                <c:pt idx="19">
                  <c:v>Agosto</c:v>
                </c:pt>
                <c:pt idx="20">
                  <c:v>Septiembre</c:v>
                </c:pt>
                <c:pt idx="21">
                  <c:v>Octubre</c:v>
                </c:pt>
                <c:pt idx="22">
                  <c:v>Noviembre</c:v>
                </c:pt>
                <c:pt idx="23">
                  <c:v>Diciembre</c:v>
                </c:pt>
                <c:pt idx="24">
                  <c:v>Enero</c:v>
                </c:pt>
                <c:pt idx="25">
                  <c:v>Febrero</c:v>
                </c:pt>
                <c:pt idx="26">
                  <c:v>Marzo</c:v>
                </c:pt>
                <c:pt idx="27">
                  <c:v>Abril</c:v>
                </c:pt>
                <c:pt idx="28">
                  <c:v>Mayo</c:v>
                </c:pt>
                <c:pt idx="29">
                  <c:v>Junio</c:v>
                </c:pt>
                <c:pt idx="30">
                  <c:v>Julio</c:v>
                </c:pt>
                <c:pt idx="31">
                  <c:v>Agosto</c:v>
                </c:pt>
                <c:pt idx="32">
                  <c:v>Septiembre</c:v>
                </c:pt>
                <c:pt idx="33">
                  <c:v>Octubre</c:v>
                </c:pt>
                <c:pt idx="34">
                  <c:v>Noviembre</c:v>
                </c:pt>
                <c:pt idx="35">
                  <c:v>Diciembre</c:v>
                </c:pt>
                <c:pt idx="36">
                  <c:v>Enero</c:v>
                </c:pt>
                <c:pt idx="37">
                  <c:v>Febrero</c:v>
                </c:pt>
                <c:pt idx="38">
                  <c:v>Marzo</c:v>
                </c:pt>
                <c:pt idx="39">
                  <c:v>Abril</c:v>
                </c:pt>
                <c:pt idx="40">
                  <c:v>Mayo</c:v>
                </c:pt>
                <c:pt idx="41">
                  <c:v>Junio</c:v>
                </c:pt>
                <c:pt idx="42">
                  <c:v>Julio</c:v>
                </c:pt>
                <c:pt idx="43">
                  <c:v>Agosto</c:v>
                </c:pt>
                <c:pt idx="44">
                  <c:v>Septiembre </c:v>
                </c:pt>
                <c:pt idx="45">
                  <c:v>Octubre</c:v>
                </c:pt>
                <c:pt idx="46">
                  <c:v>Noviembre</c:v>
                </c:pt>
                <c:pt idx="47">
                  <c:v>Diciembre</c:v>
                </c:pt>
                <c:pt idx="48">
                  <c:v>Enero</c:v>
                </c:pt>
                <c:pt idx="49">
                  <c:v>Febrero</c:v>
                </c:pt>
                <c:pt idx="50">
                  <c:v>Marzo</c:v>
                </c:pt>
                <c:pt idx="51">
                  <c:v>Abril</c:v>
                </c:pt>
                <c:pt idx="52">
                  <c:v>Mayo</c:v>
                </c:pt>
                <c:pt idx="53">
                  <c:v>Junio</c:v>
                </c:pt>
                <c:pt idx="54">
                  <c:v>Julio</c:v>
                </c:pt>
                <c:pt idx="55">
                  <c:v>Agosto</c:v>
                </c:pt>
                <c:pt idx="56">
                  <c:v>Septiembre</c:v>
                </c:pt>
                <c:pt idx="57">
                  <c:v>Octubre</c:v>
                </c:pt>
                <c:pt idx="58">
                  <c:v>Noviembre</c:v>
                </c:pt>
                <c:pt idx="59">
                  <c:v>Diciembre</c:v>
                </c:pt>
                <c:pt idx="60">
                  <c:v>Enero</c:v>
                </c:pt>
                <c:pt idx="61">
                  <c:v>Febrero</c:v>
                </c:pt>
                <c:pt idx="62">
                  <c:v>Marzo</c:v>
                </c:pt>
                <c:pt idx="63">
                  <c:v>Abril</c:v>
                </c:pt>
                <c:pt idx="64">
                  <c:v>Mayo</c:v>
                </c:pt>
                <c:pt idx="65">
                  <c:v>Junio</c:v>
                </c:pt>
                <c:pt idx="66">
                  <c:v>Julio</c:v>
                </c:pt>
                <c:pt idx="67">
                  <c:v>Agosto</c:v>
                </c:pt>
                <c:pt idx="68">
                  <c:v>Septiembre</c:v>
                </c:pt>
                <c:pt idx="69">
                  <c:v>Octubre</c:v>
                </c:pt>
                <c:pt idx="70">
                  <c:v>Noviembre</c:v>
                </c:pt>
                <c:pt idx="71">
                  <c:v>Diciembre</c:v>
                </c:pt>
                <c:pt idx="72">
                  <c:v>Enero</c:v>
                </c:pt>
                <c:pt idx="73">
                  <c:v>Febrero</c:v>
                </c:pt>
                <c:pt idx="74">
                  <c:v>Marzo</c:v>
                </c:pt>
                <c:pt idx="75">
                  <c:v>Abril</c:v>
                </c:pt>
                <c:pt idx="76">
                  <c:v>Mayo</c:v>
                </c:pt>
                <c:pt idx="77">
                  <c:v>Junio</c:v>
                </c:pt>
                <c:pt idx="78">
                  <c:v>Julio</c:v>
                </c:pt>
                <c:pt idx="79">
                  <c:v>Agosto</c:v>
                </c:pt>
                <c:pt idx="80">
                  <c:v>Septiembre</c:v>
                </c:pt>
                <c:pt idx="81">
                  <c:v>Octubre</c:v>
                </c:pt>
                <c:pt idx="82">
                  <c:v>Noviembre</c:v>
                </c:pt>
                <c:pt idx="83">
                  <c:v>Diciembre</c:v>
                </c:pt>
                <c:pt idx="84">
                  <c:v>Enero</c:v>
                </c:pt>
                <c:pt idx="85">
                  <c:v>Febrero</c:v>
                </c:pt>
                <c:pt idx="86">
                  <c:v>Marzo</c:v>
                </c:pt>
                <c:pt idx="87">
                  <c:v>Abril</c:v>
                </c:pt>
                <c:pt idx="88">
                  <c:v>Mayo</c:v>
                </c:pt>
                <c:pt idx="89">
                  <c:v>Junio</c:v>
                </c:pt>
                <c:pt idx="90">
                  <c:v>Julio</c:v>
                </c:pt>
                <c:pt idx="91">
                  <c:v>Agosto</c:v>
                </c:pt>
                <c:pt idx="92">
                  <c:v>Septiembre</c:v>
                </c:pt>
                <c:pt idx="93">
                  <c:v>Octubre</c:v>
                </c:pt>
                <c:pt idx="94">
                  <c:v>Noviembre</c:v>
                </c:pt>
              </c:strCache>
            </c:strRef>
          </c:cat>
          <c:val>
            <c:numRef>
              <c:f>Sheet1!$G$26:$G$120</c:f>
              <c:numCache>
                <c:formatCode>General</c:formatCode>
                <c:ptCount val="95"/>
                <c:pt idx="23" formatCode="0.0">
                  <c:v>328.14982578397206</c:v>
                </c:pt>
                <c:pt idx="24" formatCode="0.0">
                  <c:v>327.50940766550519</c:v>
                </c:pt>
                <c:pt idx="25" formatCode="0.0">
                  <c:v>326.86898954703827</c:v>
                </c:pt>
                <c:pt idx="26" formatCode="0.0">
                  <c:v>326.2285714285714</c:v>
                </c:pt>
                <c:pt idx="27" formatCode="0.0">
                  <c:v>325.58815331010447</c:v>
                </c:pt>
                <c:pt idx="28" formatCode="0.0">
                  <c:v>324.94773519163761</c:v>
                </c:pt>
                <c:pt idx="29" formatCode="0.0">
                  <c:v>324.30731707317068</c:v>
                </c:pt>
                <c:pt idx="30" formatCode="0.0">
                  <c:v>323.66689895470381</c:v>
                </c:pt>
                <c:pt idx="31" formatCode="0.0">
                  <c:v>323.02648083623689</c:v>
                </c:pt>
                <c:pt idx="32" formatCode="0.0">
                  <c:v>322.38606271777002</c:v>
                </c:pt>
                <c:pt idx="33" formatCode="0.0">
                  <c:v>321.74564459930309</c:v>
                </c:pt>
                <c:pt idx="34" formatCode="0.0">
                  <c:v>321.10522648083622</c:v>
                </c:pt>
                <c:pt idx="35" formatCode="0.0">
                  <c:v>320.4648083623693</c:v>
                </c:pt>
                <c:pt idx="36" formatCode="0.0">
                  <c:v>319.82439024390243</c:v>
                </c:pt>
                <c:pt idx="37" formatCode="0.0">
                  <c:v>319.1839721254355</c:v>
                </c:pt>
                <c:pt idx="38" formatCode="0.0">
                  <c:v>318.54355400696858</c:v>
                </c:pt>
                <c:pt idx="39" formatCode="0.0">
                  <c:v>317.90313588850171</c:v>
                </c:pt>
                <c:pt idx="40" formatCode="0.0">
                  <c:v>317.26271777003478</c:v>
                </c:pt>
                <c:pt idx="41" formatCode="0.0">
                  <c:v>316.62229965156791</c:v>
                </c:pt>
                <c:pt idx="42" formatCode="0.0">
                  <c:v>315.98188153310099</c:v>
                </c:pt>
                <c:pt idx="43" formatCode="0.0">
                  <c:v>315.34146341463412</c:v>
                </c:pt>
                <c:pt idx="44" formatCode="0.0">
                  <c:v>314.70104529616719</c:v>
                </c:pt>
                <c:pt idx="45" formatCode="0.0">
                  <c:v>314.06062717770033</c:v>
                </c:pt>
                <c:pt idx="46" formatCode="0.0">
                  <c:v>313.4202090592334</c:v>
                </c:pt>
                <c:pt idx="47" formatCode="0.0">
                  <c:v>312.77979094076653</c:v>
                </c:pt>
                <c:pt idx="48" formatCode="0.0">
                  <c:v>312.13937282229961</c:v>
                </c:pt>
                <c:pt idx="49" formatCode="0.0">
                  <c:v>311.49895470383274</c:v>
                </c:pt>
                <c:pt idx="50" formatCode="0.0">
                  <c:v>310.85853658536581</c:v>
                </c:pt>
                <c:pt idx="51" formatCode="0.0">
                  <c:v>310.21811846689894</c:v>
                </c:pt>
                <c:pt idx="52" formatCode="0.0">
                  <c:v>309.57770034843202</c:v>
                </c:pt>
                <c:pt idx="53" formatCode="0.0">
                  <c:v>308.93728222996515</c:v>
                </c:pt>
                <c:pt idx="54" formatCode="0.0">
                  <c:v>308.29686411149822</c:v>
                </c:pt>
                <c:pt idx="55" formatCode="0.0">
                  <c:v>307.6564459930313</c:v>
                </c:pt>
                <c:pt idx="56" formatCode="0.0">
                  <c:v>307.01602787456443</c:v>
                </c:pt>
                <c:pt idx="57" formatCode="0.0">
                  <c:v>306.3756097560975</c:v>
                </c:pt>
                <c:pt idx="58" formatCode="0.0">
                  <c:v>305.73519163763063</c:v>
                </c:pt>
                <c:pt idx="59" formatCode="0.0">
                  <c:v>305.09477351916371</c:v>
                </c:pt>
                <c:pt idx="60" formatCode="0.0">
                  <c:v>304.45435540069684</c:v>
                </c:pt>
                <c:pt idx="61" formatCode="0.0">
                  <c:v>303.81393728222992</c:v>
                </c:pt>
                <c:pt idx="62" formatCode="0.0">
                  <c:v>303.17351916376305</c:v>
                </c:pt>
              </c:numCache>
            </c:numRef>
          </c:val>
          <c:smooth val="0"/>
          <c:extLst>
            <c:ext xmlns:c16="http://schemas.microsoft.com/office/drawing/2014/chart" uri="{C3380CC4-5D6E-409C-BE32-E72D297353CC}">
              <c16:uniqueId val="{0000007D-EBA9-4BC3-BCB6-4AC031096652}"/>
            </c:ext>
          </c:extLst>
        </c:ser>
        <c:ser>
          <c:idx val="5"/>
          <c:order val="5"/>
          <c:tx>
            <c:strRef>
              <c:f>Sheet1!$H$1</c:f>
              <c:strCache>
                <c:ptCount val="1"/>
                <c:pt idx="0">
                  <c:v>Tendencia</c:v>
                </c:pt>
              </c:strCache>
            </c:strRef>
          </c:tx>
          <c:spPr>
            <a:ln w="9525">
              <a:solidFill>
                <a:srgbClr val="00B0F0"/>
              </a:solidFill>
            </a:ln>
          </c:spPr>
          <c:marker>
            <c:symbol val="none"/>
          </c:marker>
          <c:cat>
            <c:strRef>
              <c:f>Sheet1!$B$26:$B$120</c:f>
              <c:strCache>
                <c:ptCount val="95"/>
                <c:pt idx="0">
                  <c:v>Enero</c:v>
                </c:pt>
                <c:pt idx="1">
                  <c:v>Febrero</c:v>
                </c:pt>
                <c:pt idx="2">
                  <c:v>Marzo</c:v>
                </c:pt>
                <c:pt idx="3">
                  <c:v>Abril</c:v>
                </c:pt>
                <c:pt idx="4">
                  <c:v>Mayo</c:v>
                </c:pt>
                <c:pt idx="5">
                  <c:v>Junio</c:v>
                </c:pt>
                <c:pt idx="6">
                  <c:v>Julio</c:v>
                </c:pt>
                <c:pt idx="7">
                  <c:v>Agosto</c:v>
                </c:pt>
                <c:pt idx="8">
                  <c:v>Septiembre</c:v>
                </c:pt>
                <c:pt idx="9">
                  <c:v>Octubre</c:v>
                </c:pt>
                <c:pt idx="10">
                  <c:v>Noviembre</c:v>
                </c:pt>
                <c:pt idx="11">
                  <c:v>Diciembre</c:v>
                </c:pt>
                <c:pt idx="12">
                  <c:v>Enero</c:v>
                </c:pt>
                <c:pt idx="13">
                  <c:v>Febrero</c:v>
                </c:pt>
                <c:pt idx="14">
                  <c:v>Marzo</c:v>
                </c:pt>
                <c:pt idx="15">
                  <c:v>Abril</c:v>
                </c:pt>
                <c:pt idx="16">
                  <c:v>Mayo</c:v>
                </c:pt>
                <c:pt idx="17">
                  <c:v>Junio</c:v>
                </c:pt>
                <c:pt idx="18">
                  <c:v>Julio</c:v>
                </c:pt>
                <c:pt idx="19">
                  <c:v>Agosto</c:v>
                </c:pt>
                <c:pt idx="20">
                  <c:v>Septiembre</c:v>
                </c:pt>
                <c:pt idx="21">
                  <c:v>Octubre</c:v>
                </c:pt>
                <c:pt idx="22">
                  <c:v>Noviembre</c:v>
                </c:pt>
                <c:pt idx="23">
                  <c:v>Diciembre</c:v>
                </c:pt>
                <c:pt idx="24">
                  <c:v>Enero</c:v>
                </c:pt>
                <c:pt idx="25">
                  <c:v>Febrero</c:v>
                </c:pt>
                <c:pt idx="26">
                  <c:v>Marzo</c:v>
                </c:pt>
                <c:pt idx="27">
                  <c:v>Abril</c:v>
                </c:pt>
                <c:pt idx="28">
                  <c:v>Mayo</c:v>
                </c:pt>
                <c:pt idx="29">
                  <c:v>Junio</c:v>
                </c:pt>
                <c:pt idx="30">
                  <c:v>Julio</c:v>
                </c:pt>
                <c:pt idx="31">
                  <c:v>Agosto</c:v>
                </c:pt>
                <c:pt idx="32">
                  <c:v>Septiembre</c:v>
                </c:pt>
                <c:pt idx="33">
                  <c:v>Octubre</c:v>
                </c:pt>
                <c:pt idx="34">
                  <c:v>Noviembre</c:v>
                </c:pt>
                <c:pt idx="35">
                  <c:v>Diciembre</c:v>
                </c:pt>
                <c:pt idx="36">
                  <c:v>Enero</c:v>
                </c:pt>
                <c:pt idx="37">
                  <c:v>Febrero</c:v>
                </c:pt>
                <c:pt idx="38">
                  <c:v>Marzo</c:v>
                </c:pt>
                <c:pt idx="39">
                  <c:v>Abril</c:v>
                </c:pt>
                <c:pt idx="40">
                  <c:v>Mayo</c:v>
                </c:pt>
                <c:pt idx="41">
                  <c:v>Junio</c:v>
                </c:pt>
                <c:pt idx="42">
                  <c:v>Julio</c:v>
                </c:pt>
                <c:pt idx="43">
                  <c:v>Agosto</c:v>
                </c:pt>
                <c:pt idx="44">
                  <c:v>Septiembre </c:v>
                </c:pt>
                <c:pt idx="45">
                  <c:v>Octubre</c:v>
                </c:pt>
                <c:pt idx="46">
                  <c:v>Noviembre</c:v>
                </c:pt>
                <c:pt idx="47">
                  <c:v>Diciembre</c:v>
                </c:pt>
                <c:pt idx="48">
                  <c:v>Enero</c:v>
                </c:pt>
                <c:pt idx="49">
                  <c:v>Febrero</c:v>
                </c:pt>
                <c:pt idx="50">
                  <c:v>Marzo</c:v>
                </c:pt>
                <c:pt idx="51">
                  <c:v>Abril</c:v>
                </c:pt>
                <c:pt idx="52">
                  <c:v>Mayo</c:v>
                </c:pt>
                <c:pt idx="53">
                  <c:v>Junio</c:v>
                </c:pt>
                <c:pt idx="54">
                  <c:v>Julio</c:v>
                </c:pt>
                <c:pt idx="55">
                  <c:v>Agosto</c:v>
                </c:pt>
                <c:pt idx="56">
                  <c:v>Septiembre</c:v>
                </c:pt>
                <c:pt idx="57">
                  <c:v>Octubre</c:v>
                </c:pt>
                <c:pt idx="58">
                  <c:v>Noviembre</c:v>
                </c:pt>
                <c:pt idx="59">
                  <c:v>Diciembre</c:v>
                </c:pt>
                <c:pt idx="60">
                  <c:v>Enero</c:v>
                </c:pt>
                <c:pt idx="61">
                  <c:v>Febrero</c:v>
                </c:pt>
                <c:pt idx="62">
                  <c:v>Marzo</c:v>
                </c:pt>
                <c:pt idx="63">
                  <c:v>Abril</c:v>
                </c:pt>
                <c:pt idx="64">
                  <c:v>Mayo</c:v>
                </c:pt>
                <c:pt idx="65">
                  <c:v>Junio</c:v>
                </c:pt>
                <c:pt idx="66">
                  <c:v>Julio</c:v>
                </c:pt>
                <c:pt idx="67">
                  <c:v>Agosto</c:v>
                </c:pt>
                <c:pt idx="68">
                  <c:v>Septiembre</c:v>
                </c:pt>
                <c:pt idx="69">
                  <c:v>Octubre</c:v>
                </c:pt>
                <c:pt idx="70">
                  <c:v>Noviembre</c:v>
                </c:pt>
                <c:pt idx="71">
                  <c:v>Diciembre</c:v>
                </c:pt>
                <c:pt idx="72">
                  <c:v>Enero</c:v>
                </c:pt>
                <c:pt idx="73">
                  <c:v>Febrero</c:v>
                </c:pt>
                <c:pt idx="74">
                  <c:v>Marzo</c:v>
                </c:pt>
                <c:pt idx="75">
                  <c:v>Abril</c:v>
                </c:pt>
                <c:pt idx="76">
                  <c:v>Mayo</c:v>
                </c:pt>
                <c:pt idx="77">
                  <c:v>Junio</c:v>
                </c:pt>
                <c:pt idx="78">
                  <c:v>Julio</c:v>
                </c:pt>
                <c:pt idx="79">
                  <c:v>Agosto</c:v>
                </c:pt>
                <c:pt idx="80">
                  <c:v>Septiembre</c:v>
                </c:pt>
                <c:pt idx="81">
                  <c:v>Octubre</c:v>
                </c:pt>
                <c:pt idx="82">
                  <c:v>Noviembre</c:v>
                </c:pt>
                <c:pt idx="83">
                  <c:v>Diciembre</c:v>
                </c:pt>
                <c:pt idx="84">
                  <c:v>Enero</c:v>
                </c:pt>
                <c:pt idx="85">
                  <c:v>Febrero</c:v>
                </c:pt>
                <c:pt idx="86">
                  <c:v>Marzo</c:v>
                </c:pt>
                <c:pt idx="87">
                  <c:v>Abril</c:v>
                </c:pt>
                <c:pt idx="88">
                  <c:v>Mayo</c:v>
                </c:pt>
                <c:pt idx="89">
                  <c:v>Junio</c:v>
                </c:pt>
                <c:pt idx="90">
                  <c:v>Julio</c:v>
                </c:pt>
                <c:pt idx="91">
                  <c:v>Agosto</c:v>
                </c:pt>
                <c:pt idx="92">
                  <c:v>Septiembre</c:v>
                </c:pt>
                <c:pt idx="93">
                  <c:v>Octubre</c:v>
                </c:pt>
                <c:pt idx="94">
                  <c:v>Noviembre</c:v>
                </c:pt>
              </c:strCache>
            </c:strRef>
          </c:cat>
          <c:val>
            <c:numRef>
              <c:f>Sheet1!$H$26:$H$120</c:f>
              <c:numCache>
                <c:formatCode>General</c:formatCode>
                <c:ptCount val="95"/>
                <c:pt idx="63" formatCode="0.0">
                  <c:v>321.99431818181819</c:v>
                </c:pt>
                <c:pt idx="64" formatCode="0.0">
                  <c:v>320.41807184750735</c:v>
                </c:pt>
                <c:pt idx="65" formatCode="0.0">
                  <c:v>318.84182551319645</c:v>
                </c:pt>
                <c:pt idx="66" formatCode="0.0">
                  <c:v>317.26557917888562</c:v>
                </c:pt>
                <c:pt idx="67" formatCode="0.0">
                  <c:v>315.68933284457478</c:v>
                </c:pt>
                <c:pt idx="68" formatCode="0.0">
                  <c:v>314.11308651026394</c:v>
                </c:pt>
                <c:pt idx="69" formatCode="0.0">
                  <c:v>312.5368401759531</c:v>
                </c:pt>
                <c:pt idx="70" formatCode="0.0">
                  <c:v>310.96059384164221</c:v>
                </c:pt>
                <c:pt idx="71" formatCode="0.0">
                  <c:v>309.38434750733137</c:v>
                </c:pt>
                <c:pt idx="72" formatCode="0.0">
                  <c:v>307.80810117302053</c:v>
                </c:pt>
                <c:pt idx="73" formatCode="0.0">
                  <c:v>306.23185483870969</c:v>
                </c:pt>
                <c:pt idx="74" formatCode="0.0">
                  <c:v>304.65560850439886</c:v>
                </c:pt>
                <c:pt idx="75" formatCode="0.0">
                  <c:v>303.07936217008796</c:v>
                </c:pt>
                <c:pt idx="76" formatCode="0.0">
                  <c:v>301.50311583577712</c:v>
                </c:pt>
                <c:pt idx="77" formatCode="0.0">
                  <c:v>299.92686950146629</c:v>
                </c:pt>
                <c:pt idx="78" formatCode="0.0">
                  <c:v>298.35062316715545</c:v>
                </c:pt>
                <c:pt idx="79" formatCode="0.0">
                  <c:v>296.77437683284461</c:v>
                </c:pt>
                <c:pt idx="80" formatCode="0.0">
                  <c:v>295.19813049853371</c:v>
                </c:pt>
                <c:pt idx="81" formatCode="0.0">
                  <c:v>293.62188416422288</c:v>
                </c:pt>
                <c:pt idx="82" formatCode="0.0">
                  <c:v>292.04563782991204</c:v>
                </c:pt>
                <c:pt idx="83" formatCode="0.0">
                  <c:v>290.4693914956012</c:v>
                </c:pt>
                <c:pt idx="84" formatCode="0.0">
                  <c:v>288.89314516129036</c:v>
                </c:pt>
                <c:pt idx="85" formatCode="0.0">
                  <c:v>287.31689882697947</c:v>
                </c:pt>
                <c:pt idx="86" formatCode="0.0">
                  <c:v>285.74065249266863</c:v>
                </c:pt>
                <c:pt idx="87" formatCode="0.0">
                  <c:v>284.16440615835779</c:v>
                </c:pt>
                <c:pt idx="88" formatCode="0.0">
                  <c:v>282.58815982404695</c:v>
                </c:pt>
                <c:pt idx="89" formatCode="0.0">
                  <c:v>281.01191348973606</c:v>
                </c:pt>
                <c:pt idx="90" formatCode="0.0">
                  <c:v>279.43566715542522</c:v>
                </c:pt>
                <c:pt idx="91" formatCode="0.0">
                  <c:v>277.85942082111438</c:v>
                </c:pt>
                <c:pt idx="92" formatCode="0.0">
                  <c:v>276.28317448680355</c:v>
                </c:pt>
                <c:pt idx="93" formatCode="0.0">
                  <c:v>274.70692815249271</c:v>
                </c:pt>
                <c:pt idx="94" formatCode="0.0">
                  <c:v>273.13068181818181</c:v>
                </c:pt>
              </c:numCache>
            </c:numRef>
          </c:val>
          <c:smooth val="0"/>
          <c:extLst>
            <c:ext xmlns:c16="http://schemas.microsoft.com/office/drawing/2014/chart" uri="{C3380CC4-5D6E-409C-BE32-E72D297353CC}">
              <c16:uniqueId val="{0000007E-EBA9-4BC3-BCB6-4AC031096652}"/>
            </c:ext>
          </c:extLst>
        </c:ser>
        <c:ser>
          <c:idx val="6"/>
          <c:order val="6"/>
          <c:tx>
            <c:strRef>
              <c:f>Sheet1!$I$1</c:f>
              <c:strCache>
                <c:ptCount val="1"/>
                <c:pt idx="0">
                  <c:v>Tendencia feminicidios</c:v>
                </c:pt>
              </c:strCache>
            </c:strRef>
          </c:tx>
          <c:spPr>
            <a:ln w="9525">
              <a:solidFill>
                <a:srgbClr val="FFC000"/>
              </a:solidFill>
            </a:ln>
          </c:spPr>
          <c:marker>
            <c:symbol val="none"/>
          </c:marker>
          <c:cat>
            <c:strRef>
              <c:f>Sheet1!$B$26:$B$120</c:f>
              <c:strCache>
                <c:ptCount val="95"/>
                <c:pt idx="0">
                  <c:v>Enero</c:v>
                </c:pt>
                <c:pt idx="1">
                  <c:v>Febrero</c:v>
                </c:pt>
                <c:pt idx="2">
                  <c:v>Marzo</c:v>
                </c:pt>
                <c:pt idx="3">
                  <c:v>Abril</c:v>
                </c:pt>
                <c:pt idx="4">
                  <c:v>Mayo</c:v>
                </c:pt>
                <c:pt idx="5">
                  <c:v>Junio</c:v>
                </c:pt>
                <c:pt idx="6">
                  <c:v>Julio</c:v>
                </c:pt>
                <c:pt idx="7">
                  <c:v>Agosto</c:v>
                </c:pt>
                <c:pt idx="8">
                  <c:v>Septiembre</c:v>
                </c:pt>
                <c:pt idx="9">
                  <c:v>Octubre</c:v>
                </c:pt>
                <c:pt idx="10">
                  <c:v>Noviembre</c:v>
                </c:pt>
                <c:pt idx="11">
                  <c:v>Diciembre</c:v>
                </c:pt>
                <c:pt idx="12">
                  <c:v>Enero</c:v>
                </c:pt>
                <c:pt idx="13">
                  <c:v>Febrero</c:v>
                </c:pt>
                <c:pt idx="14">
                  <c:v>Marzo</c:v>
                </c:pt>
                <c:pt idx="15">
                  <c:v>Abril</c:v>
                </c:pt>
                <c:pt idx="16">
                  <c:v>Mayo</c:v>
                </c:pt>
                <c:pt idx="17">
                  <c:v>Junio</c:v>
                </c:pt>
                <c:pt idx="18">
                  <c:v>Julio</c:v>
                </c:pt>
                <c:pt idx="19">
                  <c:v>Agosto</c:v>
                </c:pt>
                <c:pt idx="20">
                  <c:v>Septiembre</c:v>
                </c:pt>
                <c:pt idx="21">
                  <c:v>Octubre</c:v>
                </c:pt>
                <c:pt idx="22">
                  <c:v>Noviembre</c:v>
                </c:pt>
                <c:pt idx="23">
                  <c:v>Diciembre</c:v>
                </c:pt>
                <c:pt idx="24">
                  <c:v>Enero</c:v>
                </c:pt>
                <c:pt idx="25">
                  <c:v>Febrero</c:v>
                </c:pt>
                <c:pt idx="26">
                  <c:v>Marzo</c:v>
                </c:pt>
                <c:pt idx="27">
                  <c:v>Abril</c:v>
                </c:pt>
                <c:pt idx="28">
                  <c:v>Mayo</c:v>
                </c:pt>
                <c:pt idx="29">
                  <c:v>Junio</c:v>
                </c:pt>
                <c:pt idx="30">
                  <c:v>Julio</c:v>
                </c:pt>
                <c:pt idx="31">
                  <c:v>Agosto</c:v>
                </c:pt>
                <c:pt idx="32">
                  <c:v>Septiembre</c:v>
                </c:pt>
                <c:pt idx="33">
                  <c:v>Octubre</c:v>
                </c:pt>
                <c:pt idx="34">
                  <c:v>Noviembre</c:v>
                </c:pt>
                <c:pt idx="35">
                  <c:v>Diciembre</c:v>
                </c:pt>
                <c:pt idx="36">
                  <c:v>Enero</c:v>
                </c:pt>
                <c:pt idx="37">
                  <c:v>Febrero</c:v>
                </c:pt>
                <c:pt idx="38">
                  <c:v>Marzo</c:v>
                </c:pt>
                <c:pt idx="39">
                  <c:v>Abril</c:v>
                </c:pt>
                <c:pt idx="40">
                  <c:v>Mayo</c:v>
                </c:pt>
                <c:pt idx="41">
                  <c:v>Junio</c:v>
                </c:pt>
                <c:pt idx="42">
                  <c:v>Julio</c:v>
                </c:pt>
                <c:pt idx="43">
                  <c:v>Agosto</c:v>
                </c:pt>
                <c:pt idx="44">
                  <c:v>Septiembre </c:v>
                </c:pt>
                <c:pt idx="45">
                  <c:v>Octubre</c:v>
                </c:pt>
                <c:pt idx="46">
                  <c:v>Noviembre</c:v>
                </c:pt>
                <c:pt idx="47">
                  <c:v>Diciembre</c:v>
                </c:pt>
                <c:pt idx="48">
                  <c:v>Enero</c:v>
                </c:pt>
                <c:pt idx="49">
                  <c:v>Febrero</c:v>
                </c:pt>
                <c:pt idx="50">
                  <c:v>Marzo</c:v>
                </c:pt>
                <c:pt idx="51">
                  <c:v>Abril</c:v>
                </c:pt>
                <c:pt idx="52">
                  <c:v>Mayo</c:v>
                </c:pt>
                <c:pt idx="53">
                  <c:v>Junio</c:v>
                </c:pt>
                <c:pt idx="54">
                  <c:v>Julio</c:v>
                </c:pt>
                <c:pt idx="55">
                  <c:v>Agosto</c:v>
                </c:pt>
                <c:pt idx="56">
                  <c:v>Septiembre</c:v>
                </c:pt>
                <c:pt idx="57">
                  <c:v>Octubre</c:v>
                </c:pt>
                <c:pt idx="58">
                  <c:v>Noviembre</c:v>
                </c:pt>
                <c:pt idx="59">
                  <c:v>Diciembre</c:v>
                </c:pt>
                <c:pt idx="60">
                  <c:v>Enero</c:v>
                </c:pt>
                <c:pt idx="61">
                  <c:v>Febrero</c:v>
                </c:pt>
                <c:pt idx="62">
                  <c:v>Marzo</c:v>
                </c:pt>
                <c:pt idx="63">
                  <c:v>Abril</c:v>
                </c:pt>
                <c:pt idx="64">
                  <c:v>Mayo</c:v>
                </c:pt>
                <c:pt idx="65">
                  <c:v>Junio</c:v>
                </c:pt>
                <c:pt idx="66">
                  <c:v>Julio</c:v>
                </c:pt>
                <c:pt idx="67">
                  <c:v>Agosto</c:v>
                </c:pt>
                <c:pt idx="68">
                  <c:v>Septiembre</c:v>
                </c:pt>
                <c:pt idx="69">
                  <c:v>Octubre</c:v>
                </c:pt>
                <c:pt idx="70">
                  <c:v>Noviembre</c:v>
                </c:pt>
                <c:pt idx="71">
                  <c:v>Diciembre</c:v>
                </c:pt>
                <c:pt idx="72">
                  <c:v>Enero</c:v>
                </c:pt>
                <c:pt idx="73">
                  <c:v>Febrero</c:v>
                </c:pt>
                <c:pt idx="74">
                  <c:v>Marzo</c:v>
                </c:pt>
                <c:pt idx="75">
                  <c:v>Abril</c:v>
                </c:pt>
                <c:pt idx="76">
                  <c:v>Mayo</c:v>
                </c:pt>
                <c:pt idx="77">
                  <c:v>Junio</c:v>
                </c:pt>
                <c:pt idx="78">
                  <c:v>Julio</c:v>
                </c:pt>
                <c:pt idx="79">
                  <c:v>Agosto</c:v>
                </c:pt>
                <c:pt idx="80">
                  <c:v>Septiembre</c:v>
                </c:pt>
                <c:pt idx="81">
                  <c:v>Octubre</c:v>
                </c:pt>
                <c:pt idx="82">
                  <c:v>Noviembre</c:v>
                </c:pt>
                <c:pt idx="83">
                  <c:v>Diciembre</c:v>
                </c:pt>
                <c:pt idx="84">
                  <c:v>Enero</c:v>
                </c:pt>
                <c:pt idx="85">
                  <c:v>Febrero</c:v>
                </c:pt>
                <c:pt idx="86">
                  <c:v>Marzo</c:v>
                </c:pt>
                <c:pt idx="87">
                  <c:v>Abril</c:v>
                </c:pt>
                <c:pt idx="88">
                  <c:v>Mayo</c:v>
                </c:pt>
                <c:pt idx="89">
                  <c:v>Junio</c:v>
                </c:pt>
                <c:pt idx="90">
                  <c:v>Julio</c:v>
                </c:pt>
                <c:pt idx="91">
                  <c:v>Agosto</c:v>
                </c:pt>
                <c:pt idx="92">
                  <c:v>Septiembre</c:v>
                </c:pt>
                <c:pt idx="93">
                  <c:v>Octubre</c:v>
                </c:pt>
                <c:pt idx="94">
                  <c:v>Noviembre</c:v>
                </c:pt>
              </c:strCache>
            </c:strRef>
          </c:cat>
          <c:val>
            <c:numRef>
              <c:f>Sheet1!$I$26:$I$120</c:f>
              <c:numCache>
                <c:formatCode>0.0</c:formatCode>
                <c:ptCount val="95"/>
                <c:pt idx="0">
                  <c:v>61.413043478260867</c:v>
                </c:pt>
                <c:pt idx="1">
                  <c:v>62.102766798418969</c:v>
                </c:pt>
                <c:pt idx="2">
                  <c:v>62.792490118577078</c:v>
                </c:pt>
                <c:pt idx="3">
                  <c:v>63.48221343873518</c:v>
                </c:pt>
                <c:pt idx="4">
                  <c:v>64.171936758893281</c:v>
                </c:pt>
                <c:pt idx="5">
                  <c:v>64.861660079051376</c:v>
                </c:pt>
                <c:pt idx="6">
                  <c:v>65.551383399209485</c:v>
                </c:pt>
                <c:pt idx="7">
                  <c:v>66.241106719367593</c:v>
                </c:pt>
                <c:pt idx="8">
                  <c:v>66.930830039525688</c:v>
                </c:pt>
                <c:pt idx="9">
                  <c:v>67.620553359683797</c:v>
                </c:pt>
                <c:pt idx="10">
                  <c:v>68.310276679841891</c:v>
                </c:pt>
                <c:pt idx="11">
                  <c:v>69</c:v>
                </c:pt>
                <c:pt idx="12">
                  <c:v>69.689723320158109</c:v>
                </c:pt>
                <c:pt idx="13">
                  <c:v>70.379446640316203</c:v>
                </c:pt>
                <c:pt idx="14">
                  <c:v>71.069169960474312</c:v>
                </c:pt>
                <c:pt idx="15">
                  <c:v>71.758893280632407</c:v>
                </c:pt>
                <c:pt idx="16">
                  <c:v>72.448616600790515</c:v>
                </c:pt>
                <c:pt idx="17">
                  <c:v>73.138339920948624</c:v>
                </c:pt>
                <c:pt idx="18">
                  <c:v>73.828063241106719</c:v>
                </c:pt>
                <c:pt idx="19">
                  <c:v>74.517786561264828</c:v>
                </c:pt>
                <c:pt idx="20">
                  <c:v>75.207509881422922</c:v>
                </c:pt>
                <c:pt idx="21">
                  <c:v>75.897233201581031</c:v>
                </c:pt>
                <c:pt idx="22">
                  <c:v>76.586956521739125</c:v>
                </c:pt>
              </c:numCache>
            </c:numRef>
          </c:val>
          <c:smooth val="0"/>
          <c:extLst>
            <c:ext xmlns:c16="http://schemas.microsoft.com/office/drawing/2014/chart" uri="{C3380CC4-5D6E-409C-BE32-E72D297353CC}">
              <c16:uniqueId val="{0000007F-EBA9-4BC3-BCB6-4AC031096652}"/>
            </c:ext>
          </c:extLst>
        </c:ser>
        <c:ser>
          <c:idx val="7"/>
          <c:order val="7"/>
          <c:tx>
            <c:strRef>
              <c:f>Sheet1!$J$1</c:f>
              <c:strCache>
                <c:ptCount val="1"/>
                <c:pt idx="0">
                  <c:v>Tendencia feminicidios</c:v>
                </c:pt>
              </c:strCache>
            </c:strRef>
          </c:tx>
          <c:spPr>
            <a:ln w="9525">
              <a:solidFill>
                <a:srgbClr val="FF0000"/>
              </a:solidFill>
            </a:ln>
          </c:spPr>
          <c:marker>
            <c:symbol val="none"/>
          </c:marker>
          <c:cat>
            <c:strRef>
              <c:f>Sheet1!$B$26:$B$120</c:f>
              <c:strCache>
                <c:ptCount val="95"/>
                <c:pt idx="0">
                  <c:v>Enero</c:v>
                </c:pt>
                <c:pt idx="1">
                  <c:v>Febrero</c:v>
                </c:pt>
                <c:pt idx="2">
                  <c:v>Marzo</c:v>
                </c:pt>
                <c:pt idx="3">
                  <c:v>Abril</c:v>
                </c:pt>
                <c:pt idx="4">
                  <c:v>Mayo</c:v>
                </c:pt>
                <c:pt idx="5">
                  <c:v>Junio</c:v>
                </c:pt>
                <c:pt idx="6">
                  <c:v>Julio</c:v>
                </c:pt>
                <c:pt idx="7">
                  <c:v>Agosto</c:v>
                </c:pt>
                <c:pt idx="8">
                  <c:v>Septiembre</c:v>
                </c:pt>
                <c:pt idx="9">
                  <c:v>Octubre</c:v>
                </c:pt>
                <c:pt idx="10">
                  <c:v>Noviembre</c:v>
                </c:pt>
                <c:pt idx="11">
                  <c:v>Diciembre</c:v>
                </c:pt>
                <c:pt idx="12">
                  <c:v>Enero</c:v>
                </c:pt>
                <c:pt idx="13">
                  <c:v>Febrero</c:v>
                </c:pt>
                <c:pt idx="14">
                  <c:v>Marzo</c:v>
                </c:pt>
                <c:pt idx="15">
                  <c:v>Abril</c:v>
                </c:pt>
                <c:pt idx="16">
                  <c:v>Mayo</c:v>
                </c:pt>
                <c:pt idx="17">
                  <c:v>Junio</c:v>
                </c:pt>
                <c:pt idx="18">
                  <c:v>Julio</c:v>
                </c:pt>
                <c:pt idx="19">
                  <c:v>Agosto</c:v>
                </c:pt>
                <c:pt idx="20">
                  <c:v>Septiembre</c:v>
                </c:pt>
                <c:pt idx="21">
                  <c:v>Octubre</c:v>
                </c:pt>
                <c:pt idx="22">
                  <c:v>Noviembre</c:v>
                </c:pt>
                <c:pt idx="23">
                  <c:v>Diciembre</c:v>
                </c:pt>
                <c:pt idx="24">
                  <c:v>Enero</c:v>
                </c:pt>
                <c:pt idx="25">
                  <c:v>Febrero</c:v>
                </c:pt>
                <c:pt idx="26">
                  <c:v>Marzo</c:v>
                </c:pt>
                <c:pt idx="27">
                  <c:v>Abril</c:v>
                </c:pt>
                <c:pt idx="28">
                  <c:v>Mayo</c:v>
                </c:pt>
                <c:pt idx="29">
                  <c:v>Junio</c:v>
                </c:pt>
                <c:pt idx="30">
                  <c:v>Julio</c:v>
                </c:pt>
                <c:pt idx="31">
                  <c:v>Agosto</c:v>
                </c:pt>
                <c:pt idx="32">
                  <c:v>Septiembre</c:v>
                </c:pt>
                <c:pt idx="33">
                  <c:v>Octubre</c:v>
                </c:pt>
                <c:pt idx="34">
                  <c:v>Noviembre</c:v>
                </c:pt>
                <c:pt idx="35">
                  <c:v>Diciembre</c:v>
                </c:pt>
                <c:pt idx="36">
                  <c:v>Enero</c:v>
                </c:pt>
                <c:pt idx="37">
                  <c:v>Febrero</c:v>
                </c:pt>
                <c:pt idx="38">
                  <c:v>Marzo</c:v>
                </c:pt>
                <c:pt idx="39">
                  <c:v>Abril</c:v>
                </c:pt>
                <c:pt idx="40">
                  <c:v>Mayo</c:v>
                </c:pt>
                <c:pt idx="41">
                  <c:v>Junio</c:v>
                </c:pt>
                <c:pt idx="42">
                  <c:v>Julio</c:v>
                </c:pt>
                <c:pt idx="43">
                  <c:v>Agosto</c:v>
                </c:pt>
                <c:pt idx="44">
                  <c:v>Septiembre </c:v>
                </c:pt>
                <c:pt idx="45">
                  <c:v>Octubre</c:v>
                </c:pt>
                <c:pt idx="46">
                  <c:v>Noviembre</c:v>
                </c:pt>
                <c:pt idx="47">
                  <c:v>Diciembre</c:v>
                </c:pt>
                <c:pt idx="48">
                  <c:v>Enero</c:v>
                </c:pt>
                <c:pt idx="49">
                  <c:v>Febrero</c:v>
                </c:pt>
                <c:pt idx="50">
                  <c:v>Marzo</c:v>
                </c:pt>
                <c:pt idx="51">
                  <c:v>Abril</c:v>
                </c:pt>
                <c:pt idx="52">
                  <c:v>Mayo</c:v>
                </c:pt>
                <c:pt idx="53">
                  <c:v>Junio</c:v>
                </c:pt>
                <c:pt idx="54">
                  <c:v>Julio</c:v>
                </c:pt>
                <c:pt idx="55">
                  <c:v>Agosto</c:v>
                </c:pt>
                <c:pt idx="56">
                  <c:v>Septiembre</c:v>
                </c:pt>
                <c:pt idx="57">
                  <c:v>Octubre</c:v>
                </c:pt>
                <c:pt idx="58">
                  <c:v>Noviembre</c:v>
                </c:pt>
                <c:pt idx="59">
                  <c:v>Diciembre</c:v>
                </c:pt>
                <c:pt idx="60">
                  <c:v>Enero</c:v>
                </c:pt>
                <c:pt idx="61">
                  <c:v>Febrero</c:v>
                </c:pt>
                <c:pt idx="62">
                  <c:v>Marzo</c:v>
                </c:pt>
                <c:pt idx="63">
                  <c:v>Abril</c:v>
                </c:pt>
                <c:pt idx="64">
                  <c:v>Mayo</c:v>
                </c:pt>
                <c:pt idx="65">
                  <c:v>Junio</c:v>
                </c:pt>
                <c:pt idx="66">
                  <c:v>Julio</c:v>
                </c:pt>
                <c:pt idx="67">
                  <c:v>Agosto</c:v>
                </c:pt>
                <c:pt idx="68">
                  <c:v>Septiembre</c:v>
                </c:pt>
                <c:pt idx="69">
                  <c:v>Octubre</c:v>
                </c:pt>
                <c:pt idx="70">
                  <c:v>Noviembre</c:v>
                </c:pt>
                <c:pt idx="71">
                  <c:v>Diciembre</c:v>
                </c:pt>
                <c:pt idx="72">
                  <c:v>Enero</c:v>
                </c:pt>
                <c:pt idx="73">
                  <c:v>Febrero</c:v>
                </c:pt>
                <c:pt idx="74">
                  <c:v>Marzo</c:v>
                </c:pt>
                <c:pt idx="75">
                  <c:v>Abril</c:v>
                </c:pt>
                <c:pt idx="76">
                  <c:v>Mayo</c:v>
                </c:pt>
                <c:pt idx="77">
                  <c:v>Junio</c:v>
                </c:pt>
                <c:pt idx="78">
                  <c:v>Julio</c:v>
                </c:pt>
                <c:pt idx="79">
                  <c:v>Agosto</c:v>
                </c:pt>
                <c:pt idx="80">
                  <c:v>Septiembre</c:v>
                </c:pt>
                <c:pt idx="81">
                  <c:v>Octubre</c:v>
                </c:pt>
                <c:pt idx="82">
                  <c:v>Noviembre</c:v>
                </c:pt>
                <c:pt idx="83">
                  <c:v>Diciembre</c:v>
                </c:pt>
                <c:pt idx="84">
                  <c:v>Enero</c:v>
                </c:pt>
                <c:pt idx="85">
                  <c:v>Febrero</c:v>
                </c:pt>
                <c:pt idx="86">
                  <c:v>Marzo</c:v>
                </c:pt>
                <c:pt idx="87">
                  <c:v>Abril</c:v>
                </c:pt>
                <c:pt idx="88">
                  <c:v>Mayo</c:v>
                </c:pt>
                <c:pt idx="89">
                  <c:v>Junio</c:v>
                </c:pt>
                <c:pt idx="90">
                  <c:v>Julio</c:v>
                </c:pt>
                <c:pt idx="91">
                  <c:v>Agosto</c:v>
                </c:pt>
                <c:pt idx="92">
                  <c:v>Septiembre</c:v>
                </c:pt>
                <c:pt idx="93">
                  <c:v>Octubre</c:v>
                </c:pt>
                <c:pt idx="94">
                  <c:v>Noviembre</c:v>
                </c:pt>
              </c:strCache>
            </c:strRef>
          </c:cat>
          <c:val>
            <c:numRef>
              <c:f>Sheet1!$J$26:$J$120</c:f>
              <c:numCache>
                <c:formatCode>General</c:formatCode>
                <c:ptCount val="95"/>
                <c:pt idx="23" formatCode="0.0">
                  <c:v>81.170731707317074</c:v>
                </c:pt>
                <c:pt idx="24" formatCode="0.0">
                  <c:v>81.260975609756102</c:v>
                </c:pt>
                <c:pt idx="25" formatCode="0.0">
                  <c:v>81.351219512195115</c:v>
                </c:pt>
                <c:pt idx="26" formatCode="0.0">
                  <c:v>81.441463414634143</c:v>
                </c:pt>
                <c:pt idx="27" formatCode="0.0">
                  <c:v>81.53170731707317</c:v>
                </c:pt>
                <c:pt idx="28" formatCode="0.0">
                  <c:v>81.621951219512198</c:v>
                </c:pt>
                <c:pt idx="29" formatCode="0.0">
                  <c:v>81.712195121951211</c:v>
                </c:pt>
                <c:pt idx="30" formatCode="0.0">
                  <c:v>81.802439024390239</c:v>
                </c:pt>
                <c:pt idx="31" formatCode="0.0">
                  <c:v>81.892682926829266</c:v>
                </c:pt>
                <c:pt idx="32" formatCode="0.0">
                  <c:v>81.982926829268294</c:v>
                </c:pt>
                <c:pt idx="33" formatCode="0.0">
                  <c:v>82.073170731707307</c:v>
                </c:pt>
                <c:pt idx="34" formatCode="0.0">
                  <c:v>82.163414634146335</c:v>
                </c:pt>
                <c:pt idx="35" formatCode="0.0">
                  <c:v>82.253658536585363</c:v>
                </c:pt>
                <c:pt idx="36" formatCode="0.0">
                  <c:v>82.34390243902439</c:v>
                </c:pt>
                <c:pt idx="37" formatCode="0.0">
                  <c:v>82.434146341463418</c:v>
                </c:pt>
                <c:pt idx="38" formatCode="0.0">
                  <c:v>82.524390243902431</c:v>
                </c:pt>
                <c:pt idx="39" formatCode="0.0">
                  <c:v>82.614634146341459</c:v>
                </c:pt>
                <c:pt idx="40" formatCode="0.0">
                  <c:v>82.704878048780486</c:v>
                </c:pt>
                <c:pt idx="41" formatCode="0.0">
                  <c:v>82.795121951219514</c:v>
                </c:pt>
                <c:pt idx="42" formatCode="0.0">
                  <c:v>82.885365853658527</c:v>
                </c:pt>
                <c:pt idx="43" formatCode="0.0">
                  <c:v>82.975609756097555</c:v>
                </c:pt>
                <c:pt idx="44" formatCode="0.0">
                  <c:v>83.065853658536582</c:v>
                </c:pt>
                <c:pt idx="45" formatCode="0.0">
                  <c:v>83.15609756097561</c:v>
                </c:pt>
                <c:pt idx="46" formatCode="0.0">
                  <c:v>83.246341463414623</c:v>
                </c:pt>
                <c:pt idx="47" formatCode="0.0">
                  <c:v>83.336585365853651</c:v>
                </c:pt>
                <c:pt idx="48" formatCode="0.0">
                  <c:v>83.426829268292678</c:v>
                </c:pt>
                <c:pt idx="49" formatCode="0.0">
                  <c:v>83.517073170731706</c:v>
                </c:pt>
                <c:pt idx="50" formatCode="0.0">
                  <c:v>83.607317073170719</c:v>
                </c:pt>
                <c:pt idx="51" formatCode="0.0">
                  <c:v>83.697560975609747</c:v>
                </c:pt>
                <c:pt idx="52" formatCode="0.0">
                  <c:v>83.787804878048775</c:v>
                </c:pt>
                <c:pt idx="53" formatCode="0.0">
                  <c:v>83.878048780487802</c:v>
                </c:pt>
                <c:pt idx="54" formatCode="0.0">
                  <c:v>83.96829268292683</c:v>
                </c:pt>
                <c:pt idx="55" formatCode="0.0">
                  <c:v>84.058536585365843</c:v>
                </c:pt>
                <c:pt idx="56" formatCode="0.0">
                  <c:v>84.148780487804871</c:v>
                </c:pt>
                <c:pt idx="57" formatCode="0.0">
                  <c:v>84.239024390243898</c:v>
                </c:pt>
                <c:pt idx="58" formatCode="0.0">
                  <c:v>84.329268292682926</c:v>
                </c:pt>
                <c:pt idx="59" formatCode="0.0">
                  <c:v>84.419512195121939</c:v>
                </c:pt>
                <c:pt idx="60" formatCode="0.0">
                  <c:v>84.509756097560967</c:v>
                </c:pt>
                <c:pt idx="61" formatCode="0.0">
                  <c:v>84.6</c:v>
                </c:pt>
                <c:pt idx="62" formatCode="0.0">
                  <c:v>84.690243902439022</c:v>
                </c:pt>
              </c:numCache>
            </c:numRef>
          </c:val>
          <c:smooth val="0"/>
          <c:extLst>
            <c:ext xmlns:c16="http://schemas.microsoft.com/office/drawing/2014/chart" uri="{C3380CC4-5D6E-409C-BE32-E72D297353CC}">
              <c16:uniqueId val="{00000080-EBA9-4BC3-BCB6-4AC031096652}"/>
            </c:ext>
          </c:extLst>
        </c:ser>
        <c:ser>
          <c:idx val="9"/>
          <c:order val="8"/>
          <c:tx>
            <c:strRef>
              <c:f>Sheet1!$K$1</c:f>
              <c:strCache>
                <c:ptCount val="1"/>
                <c:pt idx="0">
                  <c:v>Tendencia feminicidios</c:v>
                </c:pt>
              </c:strCache>
            </c:strRef>
          </c:tx>
          <c:spPr>
            <a:ln w="9525">
              <a:solidFill>
                <a:srgbClr val="00B0F0"/>
              </a:solidFill>
            </a:ln>
          </c:spPr>
          <c:marker>
            <c:symbol val="none"/>
          </c:marker>
          <c:cat>
            <c:strRef>
              <c:f>Sheet1!$B$26:$B$120</c:f>
              <c:strCache>
                <c:ptCount val="95"/>
                <c:pt idx="0">
                  <c:v>Enero</c:v>
                </c:pt>
                <c:pt idx="1">
                  <c:v>Febrero</c:v>
                </c:pt>
                <c:pt idx="2">
                  <c:v>Marzo</c:v>
                </c:pt>
                <c:pt idx="3">
                  <c:v>Abril</c:v>
                </c:pt>
                <c:pt idx="4">
                  <c:v>Mayo</c:v>
                </c:pt>
                <c:pt idx="5">
                  <c:v>Junio</c:v>
                </c:pt>
                <c:pt idx="6">
                  <c:v>Julio</c:v>
                </c:pt>
                <c:pt idx="7">
                  <c:v>Agosto</c:v>
                </c:pt>
                <c:pt idx="8">
                  <c:v>Septiembre</c:v>
                </c:pt>
                <c:pt idx="9">
                  <c:v>Octubre</c:v>
                </c:pt>
                <c:pt idx="10">
                  <c:v>Noviembre</c:v>
                </c:pt>
                <c:pt idx="11">
                  <c:v>Diciembre</c:v>
                </c:pt>
                <c:pt idx="12">
                  <c:v>Enero</c:v>
                </c:pt>
                <c:pt idx="13">
                  <c:v>Febrero</c:v>
                </c:pt>
                <c:pt idx="14">
                  <c:v>Marzo</c:v>
                </c:pt>
                <c:pt idx="15">
                  <c:v>Abril</c:v>
                </c:pt>
                <c:pt idx="16">
                  <c:v>Mayo</c:v>
                </c:pt>
                <c:pt idx="17">
                  <c:v>Junio</c:v>
                </c:pt>
                <c:pt idx="18">
                  <c:v>Julio</c:v>
                </c:pt>
                <c:pt idx="19">
                  <c:v>Agosto</c:v>
                </c:pt>
                <c:pt idx="20">
                  <c:v>Septiembre</c:v>
                </c:pt>
                <c:pt idx="21">
                  <c:v>Octubre</c:v>
                </c:pt>
                <c:pt idx="22">
                  <c:v>Noviembre</c:v>
                </c:pt>
                <c:pt idx="23">
                  <c:v>Diciembre</c:v>
                </c:pt>
                <c:pt idx="24">
                  <c:v>Enero</c:v>
                </c:pt>
                <c:pt idx="25">
                  <c:v>Febrero</c:v>
                </c:pt>
                <c:pt idx="26">
                  <c:v>Marzo</c:v>
                </c:pt>
                <c:pt idx="27">
                  <c:v>Abril</c:v>
                </c:pt>
                <c:pt idx="28">
                  <c:v>Mayo</c:v>
                </c:pt>
                <c:pt idx="29">
                  <c:v>Junio</c:v>
                </c:pt>
                <c:pt idx="30">
                  <c:v>Julio</c:v>
                </c:pt>
                <c:pt idx="31">
                  <c:v>Agosto</c:v>
                </c:pt>
                <c:pt idx="32">
                  <c:v>Septiembre</c:v>
                </c:pt>
                <c:pt idx="33">
                  <c:v>Octubre</c:v>
                </c:pt>
                <c:pt idx="34">
                  <c:v>Noviembre</c:v>
                </c:pt>
                <c:pt idx="35">
                  <c:v>Diciembre</c:v>
                </c:pt>
                <c:pt idx="36">
                  <c:v>Enero</c:v>
                </c:pt>
                <c:pt idx="37">
                  <c:v>Febrero</c:v>
                </c:pt>
                <c:pt idx="38">
                  <c:v>Marzo</c:v>
                </c:pt>
                <c:pt idx="39">
                  <c:v>Abril</c:v>
                </c:pt>
                <c:pt idx="40">
                  <c:v>Mayo</c:v>
                </c:pt>
                <c:pt idx="41">
                  <c:v>Junio</c:v>
                </c:pt>
                <c:pt idx="42">
                  <c:v>Julio</c:v>
                </c:pt>
                <c:pt idx="43">
                  <c:v>Agosto</c:v>
                </c:pt>
                <c:pt idx="44">
                  <c:v>Septiembre </c:v>
                </c:pt>
                <c:pt idx="45">
                  <c:v>Octubre</c:v>
                </c:pt>
                <c:pt idx="46">
                  <c:v>Noviembre</c:v>
                </c:pt>
                <c:pt idx="47">
                  <c:v>Diciembre</c:v>
                </c:pt>
                <c:pt idx="48">
                  <c:v>Enero</c:v>
                </c:pt>
                <c:pt idx="49">
                  <c:v>Febrero</c:v>
                </c:pt>
                <c:pt idx="50">
                  <c:v>Marzo</c:v>
                </c:pt>
                <c:pt idx="51">
                  <c:v>Abril</c:v>
                </c:pt>
                <c:pt idx="52">
                  <c:v>Mayo</c:v>
                </c:pt>
                <c:pt idx="53">
                  <c:v>Junio</c:v>
                </c:pt>
                <c:pt idx="54">
                  <c:v>Julio</c:v>
                </c:pt>
                <c:pt idx="55">
                  <c:v>Agosto</c:v>
                </c:pt>
                <c:pt idx="56">
                  <c:v>Septiembre</c:v>
                </c:pt>
                <c:pt idx="57">
                  <c:v>Octubre</c:v>
                </c:pt>
                <c:pt idx="58">
                  <c:v>Noviembre</c:v>
                </c:pt>
                <c:pt idx="59">
                  <c:v>Diciembre</c:v>
                </c:pt>
                <c:pt idx="60">
                  <c:v>Enero</c:v>
                </c:pt>
                <c:pt idx="61">
                  <c:v>Febrero</c:v>
                </c:pt>
                <c:pt idx="62">
                  <c:v>Marzo</c:v>
                </c:pt>
                <c:pt idx="63">
                  <c:v>Abril</c:v>
                </c:pt>
                <c:pt idx="64">
                  <c:v>Mayo</c:v>
                </c:pt>
                <c:pt idx="65">
                  <c:v>Junio</c:v>
                </c:pt>
                <c:pt idx="66">
                  <c:v>Julio</c:v>
                </c:pt>
                <c:pt idx="67">
                  <c:v>Agosto</c:v>
                </c:pt>
                <c:pt idx="68">
                  <c:v>Septiembre</c:v>
                </c:pt>
                <c:pt idx="69">
                  <c:v>Octubre</c:v>
                </c:pt>
                <c:pt idx="70">
                  <c:v>Noviembre</c:v>
                </c:pt>
                <c:pt idx="71">
                  <c:v>Diciembre</c:v>
                </c:pt>
                <c:pt idx="72">
                  <c:v>Enero</c:v>
                </c:pt>
                <c:pt idx="73">
                  <c:v>Febrero</c:v>
                </c:pt>
                <c:pt idx="74">
                  <c:v>Marzo</c:v>
                </c:pt>
                <c:pt idx="75">
                  <c:v>Abril</c:v>
                </c:pt>
                <c:pt idx="76">
                  <c:v>Mayo</c:v>
                </c:pt>
                <c:pt idx="77">
                  <c:v>Junio</c:v>
                </c:pt>
                <c:pt idx="78">
                  <c:v>Julio</c:v>
                </c:pt>
                <c:pt idx="79">
                  <c:v>Agosto</c:v>
                </c:pt>
                <c:pt idx="80">
                  <c:v>Septiembre</c:v>
                </c:pt>
                <c:pt idx="81">
                  <c:v>Octubre</c:v>
                </c:pt>
                <c:pt idx="82">
                  <c:v>Noviembre</c:v>
                </c:pt>
                <c:pt idx="83">
                  <c:v>Diciembre</c:v>
                </c:pt>
                <c:pt idx="84">
                  <c:v>Enero</c:v>
                </c:pt>
                <c:pt idx="85">
                  <c:v>Febrero</c:v>
                </c:pt>
                <c:pt idx="86">
                  <c:v>Marzo</c:v>
                </c:pt>
                <c:pt idx="87">
                  <c:v>Abril</c:v>
                </c:pt>
                <c:pt idx="88">
                  <c:v>Mayo</c:v>
                </c:pt>
                <c:pt idx="89">
                  <c:v>Junio</c:v>
                </c:pt>
                <c:pt idx="90">
                  <c:v>Julio</c:v>
                </c:pt>
                <c:pt idx="91">
                  <c:v>Agosto</c:v>
                </c:pt>
                <c:pt idx="92">
                  <c:v>Septiembre</c:v>
                </c:pt>
                <c:pt idx="93">
                  <c:v>Octubre</c:v>
                </c:pt>
                <c:pt idx="94">
                  <c:v>Noviembre</c:v>
                </c:pt>
              </c:strCache>
            </c:strRef>
          </c:cat>
          <c:val>
            <c:numRef>
              <c:f>Sheet1!$K$26:$K$120</c:f>
              <c:numCache>
                <c:formatCode>General</c:formatCode>
                <c:ptCount val="95"/>
                <c:pt idx="63" formatCode="0.0">
                  <c:v>82.22727272727272</c:v>
                </c:pt>
                <c:pt idx="64" formatCode="0.0">
                  <c:v>81.656158357771261</c:v>
                </c:pt>
                <c:pt idx="65" formatCode="0.0">
                  <c:v>81.085043988269788</c:v>
                </c:pt>
                <c:pt idx="66" formatCode="0.0">
                  <c:v>80.51392961876833</c:v>
                </c:pt>
                <c:pt idx="67" formatCode="0.0">
                  <c:v>79.942815249266857</c:v>
                </c:pt>
                <c:pt idx="68" formatCode="0.0">
                  <c:v>79.371700879765399</c:v>
                </c:pt>
                <c:pt idx="69" formatCode="0.0">
                  <c:v>78.800586510263926</c:v>
                </c:pt>
                <c:pt idx="70" formatCode="0.0">
                  <c:v>78.229472140762468</c:v>
                </c:pt>
                <c:pt idx="71" formatCode="0.0">
                  <c:v>77.658357771260995</c:v>
                </c:pt>
                <c:pt idx="72" formatCode="0.0">
                  <c:v>77.087243401759522</c:v>
                </c:pt>
                <c:pt idx="73" formatCode="0.0">
                  <c:v>76.516129032258064</c:v>
                </c:pt>
                <c:pt idx="74" formatCode="0.0">
                  <c:v>75.945014662756591</c:v>
                </c:pt>
                <c:pt idx="75" formatCode="0.0">
                  <c:v>75.373900293255133</c:v>
                </c:pt>
                <c:pt idx="76" formatCode="0.0">
                  <c:v>74.80278592375366</c:v>
                </c:pt>
                <c:pt idx="77" formatCode="0.0">
                  <c:v>74.231671554252202</c:v>
                </c:pt>
                <c:pt idx="78" formatCode="0.0">
                  <c:v>73.660557184750729</c:v>
                </c:pt>
                <c:pt idx="79" formatCode="0.0">
                  <c:v>73.089442815249271</c:v>
                </c:pt>
                <c:pt idx="80" formatCode="0.0">
                  <c:v>72.518328445747798</c:v>
                </c:pt>
                <c:pt idx="81" formatCode="0.0">
                  <c:v>71.947214076246325</c:v>
                </c:pt>
                <c:pt idx="82" formatCode="0.0">
                  <c:v>71.376099706744867</c:v>
                </c:pt>
                <c:pt idx="83" formatCode="0.0">
                  <c:v>70.804985337243394</c:v>
                </c:pt>
                <c:pt idx="84" formatCode="0.0">
                  <c:v>70.233870967741936</c:v>
                </c:pt>
                <c:pt idx="85" formatCode="0.0">
                  <c:v>69.662756598240463</c:v>
                </c:pt>
                <c:pt idx="86" formatCode="0.0">
                  <c:v>69.091642228739005</c:v>
                </c:pt>
                <c:pt idx="87" formatCode="0.0">
                  <c:v>68.520527859237532</c:v>
                </c:pt>
                <c:pt idx="88" formatCode="0.0">
                  <c:v>67.949413489736074</c:v>
                </c:pt>
                <c:pt idx="89" formatCode="0.0">
                  <c:v>67.378299120234601</c:v>
                </c:pt>
                <c:pt idx="90" formatCode="0.0">
                  <c:v>66.807184750733143</c:v>
                </c:pt>
                <c:pt idx="91" formatCode="0.0">
                  <c:v>66.23607038123167</c:v>
                </c:pt>
                <c:pt idx="92" formatCode="0.0">
                  <c:v>65.664956011730197</c:v>
                </c:pt>
                <c:pt idx="93" formatCode="0.0">
                  <c:v>65.093841642228739</c:v>
                </c:pt>
                <c:pt idx="94" formatCode="0.0">
                  <c:v>64.522727272727266</c:v>
                </c:pt>
              </c:numCache>
            </c:numRef>
          </c:val>
          <c:smooth val="1"/>
          <c:extLst>
            <c:ext xmlns:c16="http://schemas.microsoft.com/office/drawing/2014/chart" uri="{C3380CC4-5D6E-409C-BE32-E72D297353CC}">
              <c16:uniqueId val="{00000081-EBA9-4BC3-BCB6-4AC031096652}"/>
            </c:ext>
          </c:extLst>
        </c:ser>
        <c:ser>
          <c:idx val="10"/>
          <c:order val="9"/>
          <c:tx>
            <c:strRef>
              <c:f>Sheet1!$L$1</c:f>
              <c:strCache>
                <c:ptCount val="1"/>
                <c:pt idx="0">
                  <c:v>Tendencia homicidios</c:v>
                </c:pt>
              </c:strCache>
            </c:strRef>
          </c:tx>
          <c:spPr>
            <a:ln w="9525">
              <a:solidFill>
                <a:srgbClr val="FFC000"/>
              </a:solidFill>
            </a:ln>
          </c:spPr>
          <c:marker>
            <c:symbol val="none"/>
          </c:marker>
          <c:cat>
            <c:strRef>
              <c:f>Sheet1!$B$26:$B$120</c:f>
              <c:strCache>
                <c:ptCount val="95"/>
                <c:pt idx="0">
                  <c:v>Enero</c:v>
                </c:pt>
                <c:pt idx="1">
                  <c:v>Febrero</c:v>
                </c:pt>
                <c:pt idx="2">
                  <c:v>Marzo</c:v>
                </c:pt>
                <c:pt idx="3">
                  <c:v>Abril</c:v>
                </c:pt>
                <c:pt idx="4">
                  <c:v>Mayo</c:v>
                </c:pt>
                <c:pt idx="5">
                  <c:v>Junio</c:v>
                </c:pt>
                <c:pt idx="6">
                  <c:v>Julio</c:v>
                </c:pt>
                <c:pt idx="7">
                  <c:v>Agosto</c:v>
                </c:pt>
                <c:pt idx="8">
                  <c:v>Septiembre</c:v>
                </c:pt>
                <c:pt idx="9">
                  <c:v>Octubre</c:v>
                </c:pt>
                <c:pt idx="10">
                  <c:v>Noviembre</c:v>
                </c:pt>
                <c:pt idx="11">
                  <c:v>Diciembre</c:v>
                </c:pt>
                <c:pt idx="12">
                  <c:v>Enero</c:v>
                </c:pt>
                <c:pt idx="13">
                  <c:v>Febrero</c:v>
                </c:pt>
                <c:pt idx="14">
                  <c:v>Marzo</c:v>
                </c:pt>
                <c:pt idx="15">
                  <c:v>Abril</c:v>
                </c:pt>
                <c:pt idx="16">
                  <c:v>Mayo</c:v>
                </c:pt>
                <c:pt idx="17">
                  <c:v>Junio</c:v>
                </c:pt>
                <c:pt idx="18">
                  <c:v>Julio</c:v>
                </c:pt>
                <c:pt idx="19">
                  <c:v>Agosto</c:v>
                </c:pt>
                <c:pt idx="20">
                  <c:v>Septiembre</c:v>
                </c:pt>
                <c:pt idx="21">
                  <c:v>Octubre</c:v>
                </c:pt>
                <c:pt idx="22">
                  <c:v>Noviembre</c:v>
                </c:pt>
                <c:pt idx="23">
                  <c:v>Diciembre</c:v>
                </c:pt>
                <c:pt idx="24">
                  <c:v>Enero</c:v>
                </c:pt>
                <c:pt idx="25">
                  <c:v>Febrero</c:v>
                </c:pt>
                <c:pt idx="26">
                  <c:v>Marzo</c:v>
                </c:pt>
                <c:pt idx="27">
                  <c:v>Abril</c:v>
                </c:pt>
                <c:pt idx="28">
                  <c:v>Mayo</c:v>
                </c:pt>
                <c:pt idx="29">
                  <c:v>Junio</c:v>
                </c:pt>
                <c:pt idx="30">
                  <c:v>Julio</c:v>
                </c:pt>
                <c:pt idx="31">
                  <c:v>Agosto</c:v>
                </c:pt>
                <c:pt idx="32">
                  <c:v>Septiembre</c:v>
                </c:pt>
                <c:pt idx="33">
                  <c:v>Octubre</c:v>
                </c:pt>
                <c:pt idx="34">
                  <c:v>Noviembre</c:v>
                </c:pt>
                <c:pt idx="35">
                  <c:v>Diciembre</c:v>
                </c:pt>
                <c:pt idx="36">
                  <c:v>Enero</c:v>
                </c:pt>
                <c:pt idx="37">
                  <c:v>Febrero</c:v>
                </c:pt>
                <c:pt idx="38">
                  <c:v>Marzo</c:v>
                </c:pt>
                <c:pt idx="39">
                  <c:v>Abril</c:v>
                </c:pt>
                <c:pt idx="40">
                  <c:v>Mayo</c:v>
                </c:pt>
                <c:pt idx="41">
                  <c:v>Junio</c:v>
                </c:pt>
                <c:pt idx="42">
                  <c:v>Julio</c:v>
                </c:pt>
                <c:pt idx="43">
                  <c:v>Agosto</c:v>
                </c:pt>
                <c:pt idx="44">
                  <c:v>Septiembre </c:v>
                </c:pt>
                <c:pt idx="45">
                  <c:v>Octubre</c:v>
                </c:pt>
                <c:pt idx="46">
                  <c:v>Noviembre</c:v>
                </c:pt>
                <c:pt idx="47">
                  <c:v>Diciembre</c:v>
                </c:pt>
                <c:pt idx="48">
                  <c:v>Enero</c:v>
                </c:pt>
                <c:pt idx="49">
                  <c:v>Febrero</c:v>
                </c:pt>
                <c:pt idx="50">
                  <c:v>Marzo</c:v>
                </c:pt>
                <c:pt idx="51">
                  <c:v>Abril</c:v>
                </c:pt>
                <c:pt idx="52">
                  <c:v>Mayo</c:v>
                </c:pt>
                <c:pt idx="53">
                  <c:v>Junio</c:v>
                </c:pt>
                <c:pt idx="54">
                  <c:v>Julio</c:v>
                </c:pt>
                <c:pt idx="55">
                  <c:v>Agosto</c:v>
                </c:pt>
                <c:pt idx="56">
                  <c:v>Septiembre</c:v>
                </c:pt>
                <c:pt idx="57">
                  <c:v>Octubre</c:v>
                </c:pt>
                <c:pt idx="58">
                  <c:v>Noviembre</c:v>
                </c:pt>
                <c:pt idx="59">
                  <c:v>Diciembre</c:v>
                </c:pt>
                <c:pt idx="60">
                  <c:v>Enero</c:v>
                </c:pt>
                <c:pt idx="61">
                  <c:v>Febrero</c:v>
                </c:pt>
                <c:pt idx="62">
                  <c:v>Marzo</c:v>
                </c:pt>
                <c:pt idx="63">
                  <c:v>Abril</c:v>
                </c:pt>
                <c:pt idx="64">
                  <c:v>Mayo</c:v>
                </c:pt>
                <c:pt idx="65">
                  <c:v>Junio</c:v>
                </c:pt>
                <c:pt idx="66">
                  <c:v>Julio</c:v>
                </c:pt>
                <c:pt idx="67">
                  <c:v>Agosto</c:v>
                </c:pt>
                <c:pt idx="68">
                  <c:v>Septiembre</c:v>
                </c:pt>
                <c:pt idx="69">
                  <c:v>Octubre</c:v>
                </c:pt>
                <c:pt idx="70">
                  <c:v>Noviembre</c:v>
                </c:pt>
                <c:pt idx="71">
                  <c:v>Diciembre</c:v>
                </c:pt>
                <c:pt idx="72">
                  <c:v>Enero</c:v>
                </c:pt>
                <c:pt idx="73">
                  <c:v>Febrero</c:v>
                </c:pt>
                <c:pt idx="74">
                  <c:v>Marzo</c:v>
                </c:pt>
                <c:pt idx="75">
                  <c:v>Abril</c:v>
                </c:pt>
                <c:pt idx="76">
                  <c:v>Mayo</c:v>
                </c:pt>
                <c:pt idx="77">
                  <c:v>Junio</c:v>
                </c:pt>
                <c:pt idx="78">
                  <c:v>Julio</c:v>
                </c:pt>
                <c:pt idx="79">
                  <c:v>Agosto</c:v>
                </c:pt>
                <c:pt idx="80">
                  <c:v>Septiembre</c:v>
                </c:pt>
                <c:pt idx="81">
                  <c:v>Octubre</c:v>
                </c:pt>
                <c:pt idx="82">
                  <c:v>Noviembre</c:v>
                </c:pt>
                <c:pt idx="83">
                  <c:v>Diciembre</c:v>
                </c:pt>
                <c:pt idx="84">
                  <c:v>Enero</c:v>
                </c:pt>
                <c:pt idx="85">
                  <c:v>Febrero</c:v>
                </c:pt>
                <c:pt idx="86">
                  <c:v>Marzo</c:v>
                </c:pt>
                <c:pt idx="87">
                  <c:v>Abril</c:v>
                </c:pt>
                <c:pt idx="88">
                  <c:v>Mayo</c:v>
                </c:pt>
                <c:pt idx="89">
                  <c:v>Junio</c:v>
                </c:pt>
                <c:pt idx="90">
                  <c:v>Julio</c:v>
                </c:pt>
                <c:pt idx="91">
                  <c:v>Agosto</c:v>
                </c:pt>
                <c:pt idx="92">
                  <c:v>Septiembre</c:v>
                </c:pt>
                <c:pt idx="93">
                  <c:v>Octubre</c:v>
                </c:pt>
                <c:pt idx="94">
                  <c:v>Noviembre</c:v>
                </c:pt>
              </c:strCache>
            </c:strRef>
          </c:cat>
          <c:val>
            <c:numRef>
              <c:f>Sheet1!$L$26:$L$120</c:f>
              <c:numCache>
                <c:formatCode>0.0</c:formatCode>
                <c:ptCount val="95"/>
                <c:pt idx="0">
                  <c:v>195.21739130434781</c:v>
                </c:pt>
                <c:pt idx="1">
                  <c:v>197.37549407114625</c:v>
                </c:pt>
                <c:pt idx="2">
                  <c:v>199.53359683794466</c:v>
                </c:pt>
                <c:pt idx="3">
                  <c:v>201.69169960474309</c:v>
                </c:pt>
                <c:pt idx="4">
                  <c:v>203.8498023715415</c:v>
                </c:pt>
                <c:pt idx="5">
                  <c:v>206.00790513833991</c:v>
                </c:pt>
                <c:pt idx="6">
                  <c:v>208.16600790513834</c:v>
                </c:pt>
                <c:pt idx="7">
                  <c:v>210.32411067193675</c:v>
                </c:pt>
                <c:pt idx="8">
                  <c:v>212.48221343873519</c:v>
                </c:pt>
                <c:pt idx="9">
                  <c:v>214.64031620553359</c:v>
                </c:pt>
                <c:pt idx="10">
                  <c:v>216.798418972332</c:v>
                </c:pt>
                <c:pt idx="11">
                  <c:v>218.95652173913044</c:v>
                </c:pt>
                <c:pt idx="12">
                  <c:v>221.11462450592884</c:v>
                </c:pt>
                <c:pt idx="13">
                  <c:v>223.27272727272728</c:v>
                </c:pt>
                <c:pt idx="14">
                  <c:v>225.43083003952569</c:v>
                </c:pt>
                <c:pt idx="15">
                  <c:v>227.58893280632412</c:v>
                </c:pt>
                <c:pt idx="16">
                  <c:v>229.74703557312253</c:v>
                </c:pt>
                <c:pt idx="17">
                  <c:v>231.90513833992094</c:v>
                </c:pt>
                <c:pt idx="18">
                  <c:v>234.06324110671937</c:v>
                </c:pt>
                <c:pt idx="19">
                  <c:v>236.22134387351778</c:v>
                </c:pt>
                <c:pt idx="20">
                  <c:v>238.37944664031619</c:v>
                </c:pt>
                <c:pt idx="21">
                  <c:v>240.53754940711462</c:v>
                </c:pt>
                <c:pt idx="22">
                  <c:v>242.69565217391303</c:v>
                </c:pt>
              </c:numCache>
            </c:numRef>
          </c:val>
          <c:smooth val="0"/>
          <c:extLst>
            <c:ext xmlns:c16="http://schemas.microsoft.com/office/drawing/2014/chart" uri="{C3380CC4-5D6E-409C-BE32-E72D297353CC}">
              <c16:uniqueId val="{00000082-EBA9-4BC3-BCB6-4AC031096652}"/>
            </c:ext>
          </c:extLst>
        </c:ser>
        <c:ser>
          <c:idx val="8"/>
          <c:order val="10"/>
          <c:tx>
            <c:strRef>
              <c:f>Sheet1!$M$1</c:f>
              <c:strCache>
                <c:ptCount val="1"/>
                <c:pt idx="0">
                  <c:v>Tendencia homicidios</c:v>
                </c:pt>
              </c:strCache>
            </c:strRef>
          </c:tx>
          <c:spPr>
            <a:ln w="9525">
              <a:solidFill>
                <a:srgbClr val="FF0000"/>
              </a:solidFill>
            </a:ln>
          </c:spPr>
          <c:marker>
            <c:symbol val="none"/>
          </c:marker>
          <c:cat>
            <c:strRef>
              <c:f>Sheet1!$B$26:$B$120</c:f>
              <c:strCache>
                <c:ptCount val="95"/>
                <c:pt idx="0">
                  <c:v>Enero</c:v>
                </c:pt>
                <c:pt idx="1">
                  <c:v>Febrero</c:v>
                </c:pt>
                <c:pt idx="2">
                  <c:v>Marzo</c:v>
                </c:pt>
                <c:pt idx="3">
                  <c:v>Abril</c:v>
                </c:pt>
                <c:pt idx="4">
                  <c:v>Mayo</c:v>
                </c:pt>
                <c:pt idx="5">
                  <c:v>Junio</c:v>
                </c:pt>
                <c:pt idx="6">
                  <c:v>Julio</c:v>
                </c:pt>
                <c:pt idx="7">
                  <c:v>Agosto</c:v>
                </c:pt>
                <c:pt idx="8">
                  <c:v>Septiembre</c:v>
                </c:pt>
                <c:pt idx="9">
                  <c:v>Octubre</c:v>
                </c:pt>
                <c:pt idx="10">
                  <c:v>Noviembre</c:v>
                </c:pt>
                <c:pt idx="11">
                  <c:v>Diciembre</c:v>
                </c:pt>
                <c:pt idx="12">
                  <c:v>Enero</c:v>
                </c:pt>
                <c:pt idx="13">
                  <c:v>Febrero</c:v>
                </c:pt>
                <c:pt idx="14">
                  <c:v>Marzo</c:v>
                </c:pt>
                <c:pt idx="15">
                  <c:v>Abril</c:v>
                </c:pt>
                <c:pt idx="16">
                  <c:v>Mayo</c:v>
                </c:pt>
                <c:pt idx="17">
                  <c:v>Junio</c:v>
                </c:pt>
                <c:pt idx="18">
                  <c:v>Julio</c:v>
                </c:pt>
                <c:pt idx="19">
                  <c:v>Agosto</c:v>
                </c:pt>
                <c:pt idx="20">
                  <c:v>Septiembre</c:v>
                </c:pt>
                <c:pt idx="21">
                  <c:v>Octubre</c:v>
                </c:pt>
                <c:pt idx="22">
                  <c:v>Noviembre</c:v>
                </c:pt>
                <c:pt idx="23">
                  <c:v>Diciembre</c:v>
                </c:pt>
                <c:pt idx="24">
                  <c:v>Enero</c:v>
                </c:pt>
                <c:pt idx="25">
                  <c:v>Febrero</c:v>
                </c:pt>
                <c:pt idx="26">
                  <c:v>Marzo</c:v>
                </c:pt>
                <c:pt idx="27">
                  <c:v>Abril</c:v>
                </c:pt>
                <c:pt idx="28">
                  <c:v>Mayo</c:v>
                </c:pt>
                <c:pt idx="29">
                  <c:v>Junio</c:v>
                </c:pt>
                <c:pt idx="30">
                  <c:v>Julio</c:v>
                </c:pt>
                <c:pt idx="31">
                  <c:v>Agosto</c:v>
                </c:pt>
                <c:pt idx="32">
                  <c:v>Septiembre</c:v>
                </c:pt>
                <c:pt idx="33">
                  <c:v>Octubre</c:v>
                </c:pt>
                <c:pt idx="34">
                  <c:v>Noviembre</c:v>
                </c:pt>
                <c:pt idx="35">
                  <c:v>Diciembre</c:v>
                </c:pt>
                <c:pt idx="36">
                  <c:v>Enero</c:v>
                </c:pt>
                <c:pt idx="37">
                  <c:v>Febrero</c:v>
                </c:pt>
                <c:pt idx="38">
                  <c:v>Marzo</c:v>
                </c:pt>
                <c:pt idx="39">
                  <c:v>Abril</c:v>
                </c:pt>
                <c:pt idx="40">
                  <c:v>Mayo</c:v>
                </c:pt>
                <c:pt idx="41">
                  <c:v>Junio</c:v>
                </c:pt>
                <c:pt idx="42">
                  <c:v>Julio</c:v>
                </c:pt>
                <c:pt idx="43">
                  <c:v>Agosto</c:v>
                </c:pt>
                <c:pt idx="44">
                  <c:v>Septiembre </c:v>
                </c:pt>
                <c:pt idx="45">
                  <c:v>Octubre</c:v>
                </c:pt>
                <c:pt idx="46">
                  <c:v>Noviembre</c:v>
                </c:pt>
                <c:pt idx="47">
                  <c:v>Diciembre</c:v>
                </c:pt>
                <c:pt idx="48">
                  <c:v>Enero</c:v>
                </c:pt>
                <c:pt idx="49">
                  <c:v>Febrero</c:v>
                </c:pt>
                <c:pt idx="50">
                  <c:v>Marzo</c:v>
                </c:pt>
                <c:pt idx="51">
                  <c:v>Abril</c:v>
                </c:pt>
                <c:pt idx="52">
                  <c:v>Mayo</c:v>
                </c:pt>
                <c:pt idx="53">
                  <c:v>Junio</c:v>
                </c:pt>
                <c:pt idx="54">
                  <c:v>Julio</c:v>
                </c:pt>
                <c:pt idx="55">
                  <c:v>Agosto</c:v>
                </c:pt>
                <c:pt idx="56">
                  <c:v>Septiembre</c:v>
                </c:pt>
                <c:pt idx="57">
                  <c:v>Octubre</c:v>
                </c:pt>
                <c:pt idx="58">
                  <c:v>Noviembre</c:v>
                </c:pt>
                <c:pt idx="59">
                  <c:v>Diciembre</c:v>
                </c:pt>
                <c:pt idx="60">
                  <c:v>Enero</c:v>
                </c:pt>
                <c:pt idx="61">
                  <c:v>Febrero</c:v>
                </c:pt>
                <c:pt idx="62">
                  <c:v>Marzo</c:v>
                </c:pt>
                <c:pt idx="63">
                  <c:v>Abril</c:v>
                </c:pt>
                <c:pt idx="64">
                  <c:v>Mayo</c:v>
                </c:pt>
                <c:pt idx="65">
                  <c:v>Junio</c:v>
                </c:pt>
                <c:pt idx="66">
                  <c:v>Julio</c:v>
                </c:pt>
                <c:pt idx="67">
                  <c:v>Agosto</c:v>
                </c:pt>
                <c:pt idx="68">
                  <c:v>Septiembre</c:v>
                </c:pt>
                <c:pt idx="69">
                  <c:v>Octubre</c:v>
                </c:pt>
                <c:pt idx="70">
                  <c:v>Noviembre</c:v>
                </c:pt>
                <c:pt idx="71">
                  <c:v>Diciembre</c:v>
                </c:pt>
                <c:pt idx="72">
                  <c:v>Enero</c:v>
                </c:pt>
                <c:pt idx="73">
                  <c:v>Febrero</c:v>
                </c:pt>
                <c:pt idx="74">
                  <c:v>Marzo</c:v>
                </c:pt>
                <c:pt idx="75">
                  <c:v>Abril</c:v>
                </c:pt>
                <c:pt idx="76">
                  <c:v>Mayo</c:v>
                </c:pt>
                <c:pt idx="77">
                  <c:v>Junio</c:v>
                </c:pt>
                <c:pt idx="78">
                  <c:v>Julio</c:v>
                </c:pt>
                <c:pt idx="79">
                  <c:v>Agosto</c:v>
                </c:pt>
                <c:pt idx="80">
                  <c:v>Septiembre</c:v>
                </c:pt>
                <c:pt idx="81">
                  <c:v>Octubre</c:v>
                </c:pt>
                <c:pt idx="82">
                  <c:v>Noviembre</c:v>
                </c:pt>
                <c:pt idx="83">
                  <c:v>Diciembre</c:v>
                </c:pt>
                <c:pt idx="84">
                  <c:v>Enero</c:v>
                </c:pt>
                <c:pt idx="85">
                  <c:v>Febrero</c:v>
                </c:pt>
                <c:pt idx="86">
                  <c:v>Marzo</c:v>
                </c:pt>
                <c:pt idx="87">
                  <c:v>Abril</c:v>
                </c:pt>
                <c:pt idx="88">
                  <c:v>Mayo</c:v>
                </c:pt>
                <c:pt idx="89">
                  <c:v>Junio</c:v>
                </c:pt>
                <c:pt idx="90">
                  <c:v>Julio</c:v>
                </c:pt>
                <c:pt idx="91">
                  <c:v>Agosto</c:v>
                </c:pt>
                <c:pt idx="92">
                  <c:v>Septiembre</c:v>
                </c:pt>
                <c:pt idx="93">
                  <c:v>Octubre</c:v>
                </c:pt>
                <c:pt idx="94">
                  <c:v>Noviembre</c:v>
                </c:pt>
              </c:strCache>
            </c:strRef>
          </c:cat>
          <c:val>
            <c:numRef>
              <c:f>Sheet1!$M$26:$M$120</c:f>
              <c:numCache>
                <c:formatCode>General</c:formatCode>
                <c:ptCount val="95"/>
                <c:pt idx="23" formatCode="0.0">
                  <c:v>246.97909407665506</c:v>
                </c:pt>
                <c:pt idx="24" formatCode="0.0">
                  <c:v>246.24843205574913</c:v>
                </c:pt>
                <c:pt idx="25" formatCode="0.0">
                  <c:v>245.51777003484321</c:v>
                </c:pt>
                <c:pt idx="26" formatCode="0.0">
                  <c:v>244.78710801393729</c:v>
                </c:pt>
                <c:pt idx="27" formatCode="0.0">
                  <c:v>244.05644599303136</c:v>
                </c:pt>
                <c:pt idx="28" formatCode="0.0">
                  <c:v>243.32578397212544</c:v>
                </c:pt>
                <c:pt idx="29" formatCode="0.0">
                  <c:v>242.59512195121951</c:v>
                </c:pt>
                <c:pt idx="30" formatCode="0.0">
                  <c:v>241.86445993031359</c:v>
                </c:pt>
                <c:pt idx="31" formatCode="0.0">
                  <c:v>241.13379790940766</c:v>
                </c:pt>
                <c:pt idx="32" formatCode="0.0">
                  <c:v>240.40313588850174</c:v>
                </c:pt>
                <c:pt idx="33" formatCode="0.0">
                  <c:v>239.67247386759584</c:v>
                </c:pt>
                <c:pt idx="34" formatCode="0.0">
                  <c:v>238.94181184668992</c:v>
                </c:pt>
                <c:pt idx="35" formatCode="0.0">
                  <c:v>238.21114982578399</c:v>
                </c:pt>
                <c:pt idx="36" formatCode="0.0">
                  <c:v>237.48048780487807</c:v>
                </c:pt>
                <c:pt idx="37" formatCode="0.0">
                  <c:v>236.74982578397214</c:v>
                </c:pt>
                <c:pt idx="38" formatCode="0.0">
                  <c:v>236.01916376306622</c:v>
                </c:pt>
                <c:pt idx="39" formatCode="0.0">
                  <c:v>235.28850174216029</c:v>
                </c:pt>
                <c:pt idx="40" formatCode="0.0">
                  <c:v>234.55783972125437</c:v>
                </c:pt>
                <c:pt idx="41" formatCode="0.0">
                  <c:v>233.82717770034844</c:v>
                </c:pt>
                <c:pt idx="42" formatCode="0.0">
                  <c:v>233.09651567944252</c:v>
                </c:pt>
                <c:pt idx="43" formatCode="0.0">
                  <c:v>232.36585365853659</c:v>
                </c:pt>
                <c:pt idx="44" formatCode="0.0">
                  <c:v>231.63519163763067</c:v>
                </c:pt>
                <c:pt idx="45" formatCode="0.0">
                  <c:v>230.90452961672474</c:v>
                </c:pt>
                <c:pt idx="46" formatCode="0.0">
                  <c:v>230.17386759581882</c:v>
                </c:pt>
                <c:pt idx="47" formatCode="0.0">
                  <c:v>229.44320557491289</c:v>
                </c:pt>
                <c:pt idx="48" formatCode="0.0">
                  <c:v>228.71254355400697</c:v>
                </c:pt>
                <c:pt idx="49" formatCode="0.0">
                  <c:v>227.98188153310105</c:v>
                </c:pt>
                <c:pt idx="50" formatCode="0.0">
                  <c:v>227.25121951219512</c:v>
                </c:pt>
                <c:pt idx="51" formatCode="0.0">
                  <c:v>226.5205574912892</c:v>
                </c:pt>
                <c:pt idx="52" formatCode="0.0">
                  <c:v>225.78989547038327</c:v>
                </c:pt>
                <c:pt idx="53" formatCode="0.0">
                  <c:v>225.05923344947735</c:v>
                </c:pt>
                <c:pt idx="54" formatCode="0.0">
                  <c:v>224.32857142857142</c:v>
                </c:pt>
                <c:pt idx="55" formatCode="0.0">
                  <c:v>223.5979094076655</c:v>
                </c:pt>
                <c:pt idx="56" formatCode="0.0">
                  <c:v>222.86724738675957</c:v>
                </c:pt>
                <c:pt idx="57" formatCode="0.0">
                  <c:v>222.13658536585365</c:v>
                </c:pt>
                <c:pt idx="58" formatCode="0.0">
                  <c:v>221.40592334494772</c:v>
                </c:pt>
                <c:pt idx="59" formatCode="0.0">
                  <c:v>220.67526132404183</c:v>
                </c:pt>
                <c:pt idx="60" formatCode="0.0">
                  <c:v>219.9445993031359</c:v>
                </c:pt>
                <c:pt idx="61" formatCode="0.0">
                  <c:v>219.21393728222998</c:v>
                </c:pt>
                <c:pt idx="62" formatCode="0.0">
                  <c:v>218.48327526132405</c:v>
                </c:pt>
              </c:numCache>
            </c:numRef>
          </c:val>
          <c:smooth val="0"/>
          <c:extLst>
            <c:ext xmlns:c16="http://schemas.microsoft.com/office/drawing/2014/chart" uri="{C3380CC4-5D6E-409C-BE32-E72D297353CC}">
              <c16:uniqueId val="{00000083-EBA9-4BC3-BCB6-4AC031096652}"/>
            </c:ext>
          </c:extLst>
        </c:ser>
        <c:ser>
          <c:idx val="11"/>
          <c:order val="11"/>
          <c:tx>
            <c:strRef>
              <c:f>Sheet1!$N$1</c:f>
              <c:strCache>
                <c:ptCount val="1"/>
                <c:pt idx="0">
                  <c:v>Tendencia homicidios</c:v>
                </c:pt>
              </c:strCache>
            </c:strRef>
          </c:tx>
          <c:spPr>
            <a:ln w="9525">
              <a:solidFill>
                <a:srgbClr val="00B0F0"/>
              </a:solidFill>
            </a:ln>
          </c:spPr>
          <c:marker>
            <c:symbol val="none"/>
          </c:marker>
          <c:cat>
            <c:strRef>
              <c:f>Sheet1!$B$26:$B$120</c:f>
              <c:strCache>
                <c:ptCount val="95"/>
                <c:pt idx="0">
                  <c:v>Enero</c:v>
                </c:pt>
                <c:pt idx="1">
                  <c:v>Febrero</c:v>
                </c:pt>
                <c:pt idx="2">
                  <c:v>Marzo</c:v>
                </c:pt>
                <c:pt idx="3">
                  <c:v>Abril</c:v>
                </c:pt>
                <c:pt idx="4">
                  <c:v>Mayo</c:v>
                </c:pt>
                <c:pt idx="5">
                  <c:v>Junio</c:v>
                </c:pt>
                <c:pt idx="6">
                  <c:v>Julio</c:v>
                </c:pt>
                <c:pt idx="7">
                  <c:v>Agosto</c:v>
                </c:pt>
                <c:pt idx="8">
                  <c:v>Septiembre</c:v>
                </c:pt>
                <c:pt idx="9">
                  <c:v>Octubre</c:v>
                </c:pt>
                <c:pt idx="10">
                  <c:v>Noviembre</c:v>
                </c:pt>
                <c:pt idx="11">
                  <c:v>Diciembre</c:v>
                </c:pt>
                <c:pt idx="12">
                  <c:v>Enero</c:v>
                </c:pt>
                <c:pt idx="13">
                  <c:v>Febrero</c:v>
                </c:pt>
                <c:pt idx="14">
                  <c:v>Marzo</c:v>
                </c:pt>
                <c:pt idx="15">
                  <c:v>Abril</c:v>
                </c:pt>
                <c:pt idx="16">
                  <c:v>Mayo</c:v>
                </c:pt>
                <c:pt idx="17">
                  <c:v>Junio</c:v>
                </c:pt>
                <c:pt idx="18">
                  <c:v>Julio</c:v>
                </c:pt>
                <c:pt idx="19">
                  <c:v>Agosto</c:v>
                </c:pt>
                <c:pt idx="20">
                  <c:v>Septiembre</c:v>
                </c:pt>
                <c:pt idx="21">
                  <c:v>Octubre</c:v>
                </c:pt>
                <c:pt idx="22">
                  <c:v>Noviembre</c:v>
                </c:pt>
                <c:pt idx="23">
                  <c:v>Diciembre</c:v>
                </c:pt>
                <c:pt idx="24">
                  <c:v>Enero</c:v>
                </c:pt>
                <c:pt idx="25">
                  <c:v>Febrero</c:v>
                </c:pt>
                <c:pt idx="26">
                  <c:v>Marzo</c:v>
                </c:pt>
                <c:pt idx="27">
                  <c:v>Abril</c:v>
                </c:pt>
                <c:pt idx="28">
                  <c:v>Mayo</c:v>
                </c:pt>
                <c:pt idx="29">
                  <c:v>Junio</c:v>
                </c:pt>
                <c:pt idx="30">
                  <c:v>Julio</c:v>
                </c:pt>
                <c:pt idx="31">
                  <c:v>Agosto</c:v>
                </c:pt>
                <c:pt idx="32">
                  <c:v>Septiembre</c:v>
                </c:pt>
                <c:pt idx="33">
                  <c:v>Octubre</c:v>
                </c:pt>
                <c:pt idx="34">
                  <c:v>Noviembre</c:v>
                </c:pt>
                <c:pt idx="35">
                  <c:v>Diciembre</c:v>
                </c:pt>
                <c:pt idx="36">
                  <c:v>Enero</c:v>
                </c:pt>
                <c:pt idx="37">
                  <c:v>Febrero</c:v>
                </c:pt>
                <c:pt idx="38">
                  <c:v>Marzo</c:v>
                </c:pt>
                <c:pt idx="39">
                  <c:v>Abril</c:v>
                </c:pt>
                <c:pt idx="40">
                  <c:v>Mayo</c:v>
                </c:pt>
                <c:pt idx="41">
                  <c:v>Junio</c:v>
                </c:pt>
                <c:pt idx="42">
                  <c:v>Julio</c:v>
                </c:pt>
                <c:pt idx="43">
                  <c:v>Agosto</c:v>
                </c:pt>
                <c:pt idx="44">
                  <c:v>Septiembre </c:v>
                </c:pt>
                <c:pt idx="45">
                  <c:v>Octubre</c:v>
                </c:pt>
                <c:pt idx="46">
                  <c:v>Noviembre</c:v>
                </c:pt>
                <c:pt idx="47">
                  <c:v>Diciembre</c:v>
                </c:pt>
                <c:pt idx="48">
                  <c:v>Enero</c:v>
                </c:pt>
                <c:pt idx="49">
                  <c:v>Febrero</c:v>
                </c:pt>
                <c:pt idx="50">
                  <c:v>Marzo</c:v>
                </c:pt>
                <c:pt idx="51">
                  <c:v>Abril</c:v>
                </c:pt>
                <c:pt idx="52">
                  <c:v>Mayo</c:v>
                </c:pt>
                <c:pt idx="53">
                  <c:v>Junio</c:v>
                </c:pt>
                <c:pt idx="54">
                  <c:v>Julio</c:v>
                </c:pt>
                <c:pt idx="55">
                  <c:v>Agosto</c:v>
                </c:pt>
                <c:pt idx="56">
                  <c:v>Septiembre</c:v>
                </c:pt>
                <c:pt idx="57">
                  <c:v>Octubre</c:v>
                </c:pt>
                <c:pt idx="58">
                  <c:v>Noviembre</c:v>
                </c:pt>
                <c:pt idx="59">
                  <c:v>Diciembre</c:v>
                </c:pt>
                <c:pt idx="60">
                  <c:v>Enero</c:v>
                </c:pt>
                <c:pt idx="61">
                  <c:v>Febrero</c:v>
                </c:pt>
                <c:pt idx="62">
                  <c:v>Marzo</c:v>
                </c:pt>
                <c:pt idx="63">
                  <c:v>Abril</c:v>
                </c:pt>
                <c:pt idx="64">
                  <c:v>Mayo</c:v>
                </c:pt>
                <c:pt idx="65">
                  <c:v>Junio</c:v>
                </c:pt>
                <c:pt idx="66">
                  <c:v>Julio</c:v>
                </c:pt>
                <c:pt idx="67">
                  <c:v>Agosto</c:v>
                </c:pt>
                <c:pt idx="68">
                  <c:v>Septiembre</c:v>
                </c:pt>
                <c:pt idx="69">
                  <c:v>Octubre</c:v>
                </c:pt>
                <c:pt idx="70">
                  <c:v>Noviembre</c:v>
                </c:pt>
                <c:pt idx="71">
                  <c:v>Diciembre</c:v>
                </c:pt>
                <c:pt idx="72">
                  <c:v>Enero</c:v>
                </c:pt>
                <c:pt idx="73">
                  <c:v>Febrero</c:v>
                </c:pt>
                <c:pt idx="74">
                  <c:v>Marzo</c:v>
                </c:pt>
                <c:pt idx="75">
                  <c:v>Abril</c:v>
                </c:pt>
                <c:pt idx="76">
                  <c:v>Mayo</c:v>
                </c:pt>
                <c:pt idx="77">
                  <c:v>Junio</c:v>
                </c:pt>
                <c:pt idx="78">
                  <c:v>Julio</c:v>
                </c:pt>
                <c:pt idx="79">
                  <c:v>Agosto</c:v>
                </c:pt>
                <c:pt idx="80">
                  <c:v>Septiembre</c:v>
                </c:pt>
                <c:pt idx="81">
                  <c:v>Octubre</c:v>
                </c:pt>
                <c:pt idx="82">
                  <c:v>Noviembre</c:v>
                </c:pt>
                <c:pt idx="83">
                  <c:v>Diciembre</c:v>
                </c:pt>
                <c:pt idx="84">
                  <c:v>Enero</c:v>
                </c:pt>
                <c:pt idx="85">
                  <c:v>Febrero</c:v>
                </c:pt>
                <c:pt idx="86">
                  <c:v>Marzo</c:v>
                </c:pt>
                <c:pt idx="87">
                  <c:v>Abril</c:v>
                </c:pt>
                <c:pt idx="88">
                  <c:v>Mayo</c:v>
                </c:pt>
                <c:pt idx="89">
                  <c:v>Junio</c:v>
                </c:pt>
                <c:pt idx="90">
                  <c:v>Julio</c:v>
                </c:pt>
                <c:pt idx="91">
                  <c:v>Agosto</c:v>
                </c:pt>
                <c:pt idx="92">
                  <c:v>Septiembre</c:v>
                </c:pt>
                <c:pt idx="93">
                  <c:v>Octubre</c:v>
                </c:pt>
                <c:pt idx="94">
                  <c:v>Noviembre</c:v>
                </c:pt>
              </c:strCache>
            </c:strRef>
          </c:cat>
          <c:val>
            <c:numRef>
              <c:f>Sheet1!$N$26:$N$120</c:f>
              <c:numCache>
                <c:formatCode>General</c:formatCode>
                <c:ptCount val="95"/>
                <c:pt idx="63" formatCode="0.0">
                  <c:v>239.76704545454547</c:v>
                </c:pt>
                <c:pt idx="64" formatCode="0.0">
                  <c:v>238.76191348973609</c:v>
                </c:pt>
                <c:pt idx="65" formatCode="0.0">
                  <c:v>237.75678152492671</c:v>
                </c:pt>
                <c:pt idx="66" formatCode="0.0">
                  <c:v>236.7516495601173</c:v>
                </c:pt>
                <c:pt idx="67" formatCode="0.0">
                  <c:v>235.74651759530792</c:v>
                </c:pt>
                <c:pt idx="68" formatCode="0.0">
                  <c:v>234.74138563049854</c:v>
                </c:pt>
                <c:pt idx="69" formatCode="0.0">
                  <c:v>233.73625366568916</c:v>
                </c:pt>
                <c:pt idx="70" formatCode="0.0">
                  <c:v>232.73112170087978</c:v>
                </c:pt>
                <c:pt idx="71" formatCode="0.0">
                  <c:v>231.7259897360704</c:v>
                </c:pt>
                <c:pt idx="72" formatCode="0.0">
                  <c:v>230.720857771261</c:v>
                </c:pt>
                <c:pt idx="73" formatCode="0.0">
                  <c:v>229.71572580645162</c:v>
                </c:pt>
                <c:pt idx="74" formatCode="0.0">
                  <c:v>228.71059384164224</c:v>
                </c:pt>
                <c:pt idx="75" formatCode="0.0">
                  <c:v>227.70546187683286</c:v>
                </c:pt>
                <c:pt idx="76" formatCode="0.0">
                  <c:v>226.70032991202348</c:v>
                </c:pt>
                <c:pt idx="77" formatCode="0.0">
                  <c:v>225.6951979472141</c:v>
                </c:pt>
                <c:pt idx="78" formatCode="0.0">
                  <c:v>224.69006598240469</c:v>
                </c:pt>
                <c:pt idx="79" formatCode="0.0">
                  <c:v>223.68493401759531</c:v>
                </c:pt>
                <c:pt idx="80" formatCode="0.0">
                  <c:v>222.67980205278593</c:v>
                </c:pt>
                <c:pt idx="81" formatCode="0.0">
                  <c:v>221.67467008797655</c:v>
                </c:pt>
                <c:pt idx="82" formatCode="0.0">
                  <c:v>220.66953812316717</c:v>
                </c:pt>
                <c:pt idx="83" formatCode="0.0">
                  <c:v>219.66440615835779</c:v>
                </c:pt>
                <c:pt idx="84" formatCode="0.0">
                  <c:v>218.65927419354841</c:v>
                </c:pt>
                <c:pt idx="85" formatCode="0.0">
                  <c:v>217.654142228739</c:v>
                </c:pt>
                <c:pt idx="86" formatCode="0.0">
                  <c:v>216.64901026392963</c:v>
                </c:pt>
                <c:pt idx="87" formatCode="0.0">
                  <c:v>215.64387829912025</c:v>
                </c:pt>
                <c:pt idx="88" formatCode="0.0">
                  <c:v>214.63874633431087</c:v>
                </c:pt>
                <c:pt idx="89" formatCode="0.0">
                  <c:v>213.63361436950149</c:v>
                </c:pt>
                <c:pt idx="90" formatCode="0.0">
                  <c:v>212.62848240469211</c:v>
                </c:pt>
                <c:pt idx="91" formatCode="0.0">
                  <c:v>211.6233504398827</c:v>
                </c:pt>
                <c:pt idx="92" formatCode="0.0">
                  <c:v>210.61821847507332</c:v>
                </c:pt>
                <c:pt idx="93" formatCode="0.0">
                  <c:v>209.61308651026394</c:v>
                </c:pt>
                <c:pt idx="94" formatCode="0.0">
                  <c:v>208.60795454545456</c:v>
                </c:pt>
              </c:numCache>
            </c:numRef>
          </c:val>
          <c:smooth val="0"/>
          <c:extLst>
            <c:ext xmlns:c16="http://schemas.microsoft.com/office/drawing/2014/chart" uri="{C3380CC4-5D6E-409C-BE32-E72D297353CC}">
              <c16:uniqueId val="{00000084-EBA9-4BC3-BCB6-4AC031096652}"/>
            </c:ext>
          </c:extLst>
        </c:ser>
        <c:dLbls>
          <c:showLegendKey val="0"/>
          <c:showVal val="0"/>
          <c:showCatName val="0"/>
          <c:showSerName val="0"/>
          <c:showPercent val="0"/>
          <c:showBubbleSize val="0"/>
        </c:dLbls>
        <c:smooth val="0"/>
        <c:axId val="253742464"/>
        <c:axId val="253756544"/>
      </c:lineChart>
      <c:catAx>
        <c:axId val="2537424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5400000" spcFirstLastPara="0" vertOverflow="ellipsis" vert="horz" wrap="square" anchor="ctr" anchorCtr="1"/>
          <a:lstStyle/>
          <a:p>
            <a:pPr>
              <a:defRPr lang="es-MX" sz="600" b="0" i="0" u="none" strike="noStrike" kern="1200" baseline="0">
                <a:solidFill>
                  <a:schemeClr val="tx1">
                    <a:lumMod val="65000"/>
                    <a:lumOff val="35000"/>
                  </a:schemeClr>
                </a:solidFill>
                <a:latin typeface="Montserrat" panose="00000500000000000000" pitchFamily="2" charset="0"/>
                <a:ea typeface="Montserrat" panose="00000500000000000000" pitchFamily="2" charset="0"/>
                <a:cs typeface="Montserrat" panose="00000500000000000000" pitchFamily="2" charset="0"/>
                <a:sym typeface="Montserrat" panose="00000500000000000000" pitchFamily="2" charset="0"/>
              </a:defRPr>
            </a:pPr>
            <a:endParaRPr lang="es-MX"/>
          </a:p>
        </c:txPr>
        <c:crossAx val="253756544"/>
        <c:crosses val="autoZero"/>
        <c:auto val="1"/>
        <c:lblAlgn val="ctr"/>
        <c:lblOffset val="100"/>
        <c:noMultiLvlLbl val="0"/>
      </c:catAx>
      <c:valAx>
        <c:axId val="253756544"/>
        <c:scaling>
          <c:orientation val="minMax"/>
        </c:scaling>
        <c:delete val="1"/>
        <c:axPos val="l"/>
        <c:numFmt formatCode="General" sourceLinked="1"/>
        <c:majorTickMark val="none"/>
        <c:minorTickMark val="none"/>
        <c:tickLblPos val="none"/>
        <c:crossAx val="253742464"/>
        <c:crosses val="autoZero"/>
        <c:crossBetween val="between"/>
      </c:valAx>
      <c:spPr>
        <a:noFill/>
        <a:ln>
          <a:noFill/>
        </a:ln>
        <a:effectLst/>
      </c:spPr>
    </c:plotArea>
    <c:legend>
      <c:legendPos val="b"/>
      <c:legendEntry>
        <c:idx val="3"/>
        <c:delete val="1"/>
      </c:legendEntry>
      <c:legendEntry>
        <c:idx val="4"/>
        <c:delete val="1"/>
      </c:legendEntry>
      <c:legendEntry>
        <c:idx val="5"/>
        <c:delete val="1"/>
      </c:legendEntry>
      <c:legendEntry>
        <c:idx val="6"/>
        <c:delete val="1"/>
      </c:legendEntry>
      <c:legendEntry>
        <c:idx val="7"/>
        <c:delete val="1"/>
      </c:legendEntry>
      <c:legendEntry>
        <c:idx val="8"/>
        <c:delete val="1"/>
      </c:legendEntry>
      <c:legendEntry>
        <c:idx val="9"/>
        <c:delete val="1"/>
      </c:legendEntry>
      <c:legendEntry>
        <c:idx val="10"/>
        <c:delete val="1"/>
      </c:legendEntry>
      <c:legendEntry>
        <c:idx val="11"/>
        <c:delete val="1"/>
      </c:legendEntry>
      <c:layout>
        <c:manualLayout>
          <c:xMode val="edge"/>
          <c:yMode val="edge"/>
          <c:x val="0.16806467902083608"/>
          <c:y val="0.94915705489758495"/>
          <c:w val="0.74140343638916062"/>
          <c:h val="5.0842945102415028E-2"/>
        </c:manualLayout>
      </c:layout>
      <c:overlay val="0"/>
      <c:txPr>
        <a:bodyPr/>
        <a:lstStyle/>
        <a:p>
          <a:pPr>
            <a:defRPr>
              <a:latin typeface="Geomanist" panose="02000503000000020004" pitchFamily="50" charset="0"/>
            </a:defRPr>
          </a:pPr>
          <a:endParaRPr lang="es-MX"/>
        </a:p>
      </c:txPr>
    </c:legend>
    <c:plotVisOnly val="1"/>
    <c:dispBlanksAs val="gap"/>
    <c:showDLblsOverMax val="0"/>
  </c:chart>
  <c:spPr>
    <a:solidFill>
      <a:sysClr val="window" lastClr="FFFFFF"/>
    </a:solidFill>
    <a:ln>
      <a:noFill/>
    </a:ln>
    <a:effectLst/>
  </c:spPr>
  <c:txPr>
    <a:bodyPr/>
    <a:lstStyle/>
    <a:p>
      <a:pPr>
        <a:defRPr lang="es-MX"/>
      </a:pPr>
      <a:endParaRPr lang="es-MX"/>
    </a:p>
  </c:txPr>
  <c:externalData r:id="rId2">
    <c:autoUpdate val="0"/>
  </c:externalData>
  <c:userShapes r:id="rId3"/>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17733024866654482"/>
          <c:y val="6.2262257452963807E-2"/>
          <c:w val="0.73496094047887606"/>
          <c:h val="0.79142143753257121"/>
        </c:manualLayout>
      </c:layout>
      <c:pieChart>
        <c:varyColors val="1"/>
        <c:ser>
          <c:idx val="0"/>
          <c:order val="0"/>
          <c:explosion val="2"/>
          <c:dPt>
            <c:idx val="0"/>
            <c:bubble3D val="0"/>
            <c:spPr>
              <a:solidFill>
                <a:srgbClr val="BC945A"/>
              </a:solidFill>
              <a:ln w="19050">
                <a:solidFill>
                  <a:schemeClr val="lt1"/>
                </a:solidFill>
              </a:ln>
              <a:effectLst/>
            </c:spPr>
            <c:extLst>
              <c:ext xmlns:c16="http://schemas.microsoft.com/office/drawing/2014/chart" uri="{C3380CC4-5D6E-409C-BE32-E72D297353CC}">
                <c16:uniqueId val="{00000001-2A6A-46F9-8676-83CA1B9B9F05}"/>
              </c:ext>
            </c:extLst>
          </c:dPt>
          <c:dPt>
            <c:idx val="1"/>
            <c:bubble3D val="0"/>
            <c:spPr>
              <a:solidFill>
                <a:srgbClr val="245C4F"/>
              </a:solidFill>
              <a:ln w="19050">
                <a:solidFill>
                  <a:schemeClr val="lt1"/>
                </a:solidFill>
              </a:ln>
              <a:effectLst/>
            </c:spPr>
            <c:extLst>
              <c:ext xmlns:c16="http://schemas.microsoft.com/office/drawing/2014/chart" uri="{C3380CC4-5D6E-409C-BE32-E72D297353CC}">
                <c16:uniqueId val="{00000003-2A6A-46F9-8676-83CA1B9B9F05}"/>
              </c:ext>
            </c:extLst>
          </c:dPt>
          <c:dPt>
            <c:idx val="2"/>
            <c:bubble3D val="0"/>
            <c:spPr>
              <a:solidFill>
                <a:srgbClr val="6E152E"/>
              </a:solidFill>
              <a:ln w="19050">
                <a:solidFill>
                  <a:schemeClr val="lt1"/>
                </a:solidFill>
              </a:ln>
              <a:effectLst/>
            </c:spPr>
            <c:extLst>
              <c:ext xmlns:c16="http://schemas.microsoft.com/office/drawing/2014/chart" uri="{C3380CC4-5D6E-409C-BE32-E72D297353CC}">
                <c16:uniqueId val="{00000005-2A6A-46F9-8676-83CA1B9B9F05}"/>
              </c:ext>
            </c:extLst>
          </c:dPt>
          <c:dLbls>
            <c:dLbl>
              <c:idx val="0"/>
              <c:layout>
                <c:manualLayout>
                  <c:x val="-0.19948041275600911"/>
                  <c:y val="0.15176425254159928"/>
                </c:manualLayout>
              </c:layout>
              <c:numFmt formatCode="0.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bg1"/>
                      </a:solidFill>
                      <a:latin typeface="Montserrat" panose="00000500000000000000" pitchFamily="2" charset="0"/>
                      <a:ea typeface="+mn-ea"/>
                      <a:cs typeface="+mn-cs"/>
                    </a:defRPr>
                  </a:pPr>
                  <a:endParaRPr lang="es-MX"/>
                </a:p>
              </c:txPr>
              <c:showLegendKey val="0"/>
              <c:showVal val="1"/>
              <c:showCatName val="1"/>
              <c:showSerName val="0"/>
              <c:showPercent val="1"/>
              <c:showBubbleSize val="0"/>
              <c:separator>
</c:separator>
              <c:extLst>
                <c:ext xmlns:c15="http://schemas.microsoft.com/office/drawing/2012/chart" uri="{CE6537A1-D6FC-4f65-9D91-7224C49458BB}">
                  <c15:layout>
                    <c:manualLayout>
                      <c:w val="0.22333140826208409"/>
                      <c:h val="0.22336584861250766"/>
                    </c:manualLayout>
                  </c15:layout>
                </c:ext>
                <c:ext xmlns:c16="http://schemas.microsoft.com/office/drawing/2014/chart" uri="{C3380CC4-5D6E-409C-BE32-E72D297353CC}">
                  <c16:uniqueId val="{00000001-2A6A-46F9-8676-83CA1B9B9F05}"/>
                </c:ext>
              </c:extLst>
            </c:dLbl>
            <c:dLbl>
              <c:idx val="1"/>
              <c:layout>
                <c:manualLayout>
                  <c:x val="-0.19799638554024887"/>
                  <c:y val="-0.27772668241689336"/>
                </c:manualLayout>
              </c:layout>
              <c:showLegendKey val="0"/>
              <c:showVal val="1"/>
              <c:showCatName val="1"/>
              <c:showSerName val="0"/>
              <c:showPercent val="1"/>
              <c:showBubbleSize val="0"/>
              <c:separator>
</c:separator>
              <c:extLst>
                <c:ext xmlns:c15="http://schemas.microsoft.com/office/drawing/2012/chart" uri="{CE6537A1-D6FC-4f65-9D91-7224C49458BB}">
                  <c15:layout>
                    <c:manualLayout>
                      <c:w val="0.40902171703455859"/>
                      <c:h val="0.16113472228827033"/>
                    </c:manualLayout>
                  </c15:layout>
                </c:ext>
                <c:ext xmlns:c16="http://schemas.microsoft.com/office/drawing/2014/chart" uri="{C3380CC4-5D6E-409C-BE32-E72D297353CC}">
                  <c16:uniqueId val="{00000003-2A6A-46F9-8676-83CA1B9B9F05}"/>
                </c:ext>
              </c:extLst>
            </c:dLbl>
            <c:dLbl>
              <c:idx val="2"/>
              <c:layout>
                <c:manualLayout>
                  <c:x val="0.20526268464411973"/>
                  <c:y val="0.21718153958384298"/>
                </c:manualLayout>
              </c:layout>
              <c:tx>
                <c:rich>
                  <a:bodyPr/>
                  <a:lstStyle/>
                  <a:p>
                    <a:fld id="{B3A22F8C-5893-41BB-8265-C90E2E0D8D8B}" type="CATEGORYNAME">
                      <a:rPr lang="en-US" smtClean="0"/>
                      <a:pPr/>
                      <a:t>[NOMBRE DE CATEGORÍA]</a:t>
                    </a:fld>
                    <a:r>
                      <a:rPr lang="en-US" dirty="0"/>
                      <a:t>*</a:t>
                    </a:r>
                    <a:r>
                      <a:rPr lang="en-US" baseline="0" dirty="0"/>
                      <a:t>
</a:t>
                    </a:r>
                    <a:fld id="{B468583D-6CE7-4811-BE2E-55060EE998BE}" type="VALUE">
                      <a:rPr lang="en-US" baseline="0"/>
                      <a:pPr/>
                      <a:t>[VALOR]</a:t>
                    </a:fld>
                    <a:r>
                      <a:rPr lang="en-US" baseline="0" dirty="0"/>
                      <a:t>
</a:t>
                    </a:r>
                    <a:fld id="{9BC97A80-0089-4E36-8D8F-582D15F018F9}" type="PERCENTAGE">
                      <a:rPr lang="en-US" baseline="0"/>
                      <a:pPr/>
                      <a:t>[PORCENTAJE]</a:t>
                    </a:fld>
                    <a:endParaRPr lang="en-US" baseline="0" dirty="0"/>
                  </a:p>
                </c:rich>
              </c:tx>
              <c:showLegendKey val="0"/>
              <c:showVal val="1"/>
              <c:showCatName val="1"/>
              <c:showSerName val="0"/>
              <c:showPercent val="1"/>
              <c:showBubbleSize val="0"/>
              <c:separator>
</c:separator>
              <c:extLst>
                <c:ext xmlns:c15="http://schemas.microsoft.com/office/drawing/2012/chart" uri="{CE6537A1-D6FC-4f65-9D91-7224C49458BB}">
                  <c15:layout>
                    <c:manualLayout>
                      <c:w val="0.32307164884515077"/>
                      <c:h val="0.12374623668776558"/>
                    </c:manualLayout>
                  </c15:layout>
                  <c15:dlblFieldTable/>
                  <c15:showDataLabelsRange val="0"/>
                </c:ext>
                <c:ext xmlns:c16="http://schemas.microsoft.com/office/drawing/2014/chart" uri="{C3380CC4-5D6E-409C-BE32-E72D297353CC}">
                  <c16:uniqueId val="{00000005-2A6A-46F9-8676-83CA1B9B9F05}"/>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ontserrat" panose="00000500000000000000" pitchFamily="2" charset="0"/>
                    <a:ea typeface="+mn-ea"/>
                    <a:cs typeface="+mn-cs"/>
                  </a:defRPr>
                </a:pPr>
                <a:endParaRPr lang="es-MX"/>
              </a:p>
            </c:txPr>
            <c:showLegendKey val="0"/>
            <c:showVal val="1"/>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Hoja1!$A$2:$A$4</c:f>
              <c:strCache>
                <c:ptCount val="3"/>
                <c:pt idx="0">
                  <c:v>Lesiones culposas</c:v>
                </c:pt>
                <c:pt idx="1">
                  <c:v>Lesiones dolosas</c:v>
                </c:pt>
                <c:pt idx="2">
                  <c:v>Otros delitos</c:v>
                </c:pt>
              </c:strCache>
            </c:strRef>
          </c:cat>
          <c:val>
            <c:numRef>
              <c:f>Hoja1!$B$2:$B$4</c:f>
              <c:numCache>
                <c:formatCode>#,##0</c:formatCode>
                <c:ptCount val="3"/>
                <c:pt idx="0">
                  <c:v>23446</c:v>
                </c:pt>
                <c:pt idx="1">
                  <c:v>69005</c:v>
                </c:pt>
                <c:pt idx="2">
                  <c:v>33735</c:v>
                </c:pt>
              </c:numCache>
            </c:numRef>
          </c:val>
          <c:extLst>
            <c:ext xmlns:c16="http://schemas.microsoft.com/office/drawing/2014/chart" uri="{C3380CC4-5D6E-409C-BE32-E72D297353CC}">
              <c16:uniqueId val="{00000006-2A6A-46F9-8676-83CA1B9B9F0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17733024866654482"/>
          <c:y val="6.2262257452963807E-2"/>
          <c:w val="0.73496094047887606"/>
          <c:h val="0.79142143753257121"/>
        </c:manualLayout>
      </c:layout>
      <c:pieChart>
        <c:varyColors val="1"/>
        <c:ser>
          <c:idx val="0"/>
          <c:order val="0"/>
          <c:explosion val="2"/>
          <c:dPt>
            <c:idx val="0"/>
            <c:bubble3D val="0"/>
            <c:spPr>
              <a:solidFill>
                <a:srgbClr val="BC945A"/>
              </a:solidFill>
              <a:ln w="19050">
                <a:solidFill>
                  <a:schemeClr val="lt1"/>
                </a:solidFill>
              </a:ln>
              <a:effectLst/>
            </c:spPr>
            <c:extLst>
              <c:ext xmlns:c16="http://schemas.microsoft.com/office/drawing/2014/chart" uri="{C3380CC4-5D6E-409C-BE32-E72D297353CC}">
                <c16:uniqueId val="{00000001-2A6A-46F9-8676-83CA1B9B9F05}"/>
              </c:ext>
            </c:extLst>
          </c:dPt>
          <c:dPt>
            <c:idx val="1"/>
            <c:bubble3D val="0"/>
            <c:spPr>
              <a:solidFill>
                <a:srgbClr val="245C4F"/>
              </a:solidFill>
              <a:ln w="19050">
                <a:solidFill>
                  <a:schemeClr val="lt1"/>
                </a:solidFill>
              </a:ln>
              <a:effectLst/>
            </c:spPr>
            <c:extLst>
              <c:ext xmlns:c16="http://schemas.microsoft.com/office/drawing/2014/chart" uri="{C3380CC4-5D6E-409C-BE32-E72D297353CC}">
                <c16:uniqueId val="{00000003-2A6A-46F9-8676-83CA1B9B9F05}"/>
              </c:ext>
            </c:extLst>
          </c:dPt>
          <c:dPt>
            <c:idx val="2"/>
            <c:bubble3D val="0"/>
            <c:spPr>
              <a:solidFill>
                <a:srgbClr val="6E152E"/>
              </a:solidFill>
              <a:ln w="19050">
                <a:solidFill>
                  <a:schemeClr val="lt1"/>
                </a:solidFill>
              </a:ln>
              <a:effectLst/>
            </c:spPr>
            <c:extLst>
              <c:ext xmlns:c16="http://schemas.microsoft.com/office/drawing/2014/chart" uri="{C3380CC4-5D6E-409C-BE32-E72D297353CC}">
                <c16:uniqueId val="{00000005-2A6A-46F9-8676-83CA1B9B9F05}"/>
              </c:ext>
            </c:extLst>
          </c:dPt>
          <c:dLbls>
            <c:dLbl>
              <c:idx val="0"/>
              <c:layout>
                <c:manualLayout>
                  <c:x val="-0.19948041275600911"/>
                  <c:y val="0.15176425254159928"/>
                </c:manualLayout>
              </c:layout>
              <c:numFmt formatCode="0.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bg1"/>
                      </a:solidFill>
                      <a:latin typeface="Montserrat" panose="00000500000000000000" pitchFamily="2" charset="0"/>
                      <a:ea typeface="+mn-ea"/>
                      <a:cs typeface="+mn-cs"/>
                    </a:defRPr>
                  </a:pPr>
                  <a:endParaRPr lang="es-MX"/>
                </a:p>
              </c:txPr>
              <c:showLegendKey val="0"/>
              <c:showVal val="1"/>
              <c:showCatName val="1"/>
              <c:showSerName val="0"/>
              <c:showPercent val="1"/>
              <c:showBubbleSize val="0"/>
              <c:separator>
</c:separator>
              <c:extLst>
                <c:ext xmlns:c15="http://schemas.microsoft.com/office/drawing/2012/chart" uri="{CE6537A1-D6FC-4f65-9D91-7224C49458BB}">
                  <c15:layout>
                    <c:manualLayout>
                      <c:w val="0.22333140826208409"/>
                      <c:h val="0.22336584861250766"/>
                    </c:manualLayout>
                  </c15:layout>
                </c:ext>
                <c:ext xmlns:c16="http://schemas.microsoft.com/office/drawing/2014/chart" uri="{C3380CC4-5D6E-409C-BE32-E72D297353CC}">
                  <c16:uniqueId val="{00000001-2A6A-46F9-8676-83CA1B9B9F05}"/>
                </c:ext>
              </c:extLst>
            </c:dLbl>
            <c:dLbl>
              <c:idx val="1"/>
              <c:layout>
                <c:manualLayout>
                  <c:x val="-0.19799638554024887"/>
                  <c:y val="-0.27772668241689336"/>
                </c:manualLayout>
              </c:layout>
              <c:showLegendKey val="0"/>
              <c:showVal val="1"/>
              <c:showCatName val="1"/>
              <c:showSerName val="0"/>
              <c:showPercent val="1"/>
              <c:showBubbleSize val="0"/>
              <c:separator>
</c:separator>
              <c:extLst>
                <c:ext xmlns:c15="http://schemas.microsoft.com/office/drawing/2012/chart" uri="{CE6537A1-D6FC-4f65-9D91-7224C49458BB}">
                  <c15:layout>
                    <c:manualLayout>
                      <c:w val="0.40902171703455859"/>
                      <c:h val="0.16113472228827033"/>
                    </c:manualLayout>
                  </c15:layout>
                </c:ext>
                <c:ext xmlns:c16="http://schemas.microsoft.com/office/drawing/2014/chart" uri="{C3380CC4-5D6E-409C-BE32-E72D297353CC}">
                  <c16:uniqueId val="{00000003-2A6A-46F9-8676-83CA1B9B9F05}"/>
                </c:ext>
              </c:extLst>
            </c:dLbl>
            <c:dLbl>
              <c:idx val="2"/>
              <c:layout>
                <c:manualLayout>
                  <c:x val="0.20526268464411973"/>
                  <c:y val="0.21718153958384298"/>
                </c:manualLayout>
              </c:layout>
              <c:tx>
                <c:rich>
                  <a:bodyPr/>
                  <a:lstStyle/>
                  <a:p>
                    <a:fld id="{B3A22F8C-5893-41BB-8265-C90E2E0D8D8B}" type="CATEGORYNAME">
                      <a:rPr lang="en-US" smtClean="0"/>
                      <a:pPr/>
                      <a:t>[NOMBRE DE CATEGORÍA]</a:t>
                    </a:fld>
                    <a:r>
                      <a:rPr lang="en-US" dirty="0"/>
                      <a:t>*</a:t>
                    </a:r>
                    <a:r>
                      <a:rPr lang="en-US" baseline="0" dirty="0"/>
                      <a:t>
</a:t>
                    </a:r>
                    <a:fld id="{B468583D-6CE7-4811-BE2E-55060EE998BE}" type="VALUE">
                      <a:rPr lang="en-US" baseline="0"/>
                      <a:pPr/>
                      <a:t>[VALOR]</a:t>
                    </a:fld>
                    <a:r>
                      <a:rPr lang="en-US" baseline="0" dirty="0"/>
                      <a:t>
</a:t>
                    </a:r>
                    <a:fld id="{9BC97A80-0089-4E36-8D8F-582D15F018F9}" type="PERCENTAGE">
                      <a:rPr lang="en-US" baseline="0"/>
                      <a:pPr/>
                      <a:t>[PORCENTAJE]</a:t>
                    </a:fld>
                    <a:endParaRPr lang="en-US" baseline="0" dirty="0"/>
                  </a:p>
                </c:rich>
              </c:tx>
              <c:showLegendKey val="0"/>
              <c:showVal val="1"/>
              <c:showCatName val="1"/>
              <c:showSerName val="0"/>
              <c:showPercent val="1"/>
              <c:showBubbleSize val="0"/>
              <c:separator>
</c:separator>
              <c:extLst>
                <c:ext xmlns:c15="http://schemas.microsoft.com/office/drawing/2012/chart" uri="{CE6537A1-D6FC-4f65-9D91-7224C49458BB}">
                  <c15:layout>
                    <c:manualLayout>
                      <c:w val="0.32307164884515077"/>
                      <c:h val="0.12374623668776558"/>
                    </c:manualLayout>
                  </c15:layout>
                  <c15:dlblFieldTable/>
                  <c15:showDataLabelsRange val="0"/>
                </c:ext>
                <c:ext xmlns:c16="http://schemas.microsoft.com/office/drawing/2014/chart" uri="{C3380CC4-5D6E-409C-BE32-E72D297353CC}">
                  <c16:uniqueId val="{00000005-2A6A-46F9-8676-83CA1B9B9F05}"/>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ontserrat" panose="00000500000000000000" pitchFamily="2" charset="0"/>
                    <a:ea typeface="+mn-ea"/>
                    <a:cs typeface="+mn-cs"/>
                  </a:defRPr>
                </a:pPr>
                <a:endParaRPr lang="es-MX"/>
              </a:p>
            </c:txPr>
            <c:showLegendKey val="0"/>
            <c:showVal val="1"/>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Hoja1!$A$2:$A$4</c:f>
              <c:strCache>
                <c:ptCount val="3"/>
                <c:pt idx="0">
                  <c:v>Lesiones culposas</c:v>
                </c:pt>
                <c:pt idx="1">
                  <c:v>Lesiones dolosas</c:v>
                </c:pt>
                <c:pt idx="2">
                  <c:v>Otros delitos</c:v>
                </c:pt>
              </c:strCache>
            </c:strRef>
          </c:cat>
          <c:val>
            <c:numRef>
              <c:f>Hoja1!$B$2:$B$4</c:f>
              <c:numCache>
                <c:formatCode>#,##0</c:formatCode>
                <c:ptCount val="3"/>
                <c:pt idx="0">
                  <c:v>21160</c:v>
                </c:pt>
                <c:pt idx="1">
                  <c:v>62866</c:v>
                </c:pt>
                <c:pt idx="2">
                  <c:v>30101</c:v>
                </c:pt>
              </c:numCache>
            </c:numRef>
          </c:val>
          <c:extLst>
            <c:ext xmlns:c16="http://schemas.microsoft.com/office/drawing/2014/chart" uri="{C3380CC4-5D6E-409C-BE32-E72D297353CC}">
              <c16:uniqueId val="{00000006-2A6A-46F9-8676-83CA1B9B9F0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647269728162677E-3"/>
          <c:y val="2.335901822877837E-2"/>
          <c:w val="0.98528764493037713"/>
          <c:h val="0.8131896750887363"/>
        </c:manualLayout>
      </c:layout>
      <c:barChart>
        <c:barDir val="col"/>
        <c:grouping val="clustered"/>
        <c:varyColors val="0"/>
        <c:ser>
          <c:idx val="2"/>
          <c:order val="2"/>
          <c:tx>
            <c:strRef>
              <c:f>Sheet1!$D$1</c:f>
              <c:strCache>
                <c:ptCount val="1"/>
                <c:pt idx="0">
                  <c:v>Víctimas de presuntas lesiones</c:v>
                </c:pt>
              </c:strCache>
            </c:strRef>
          </c:tx>
          <c:spPr>
            <a:pattFill prst="pct5">
              <a:fgClr>
                <a:srgbClr val="6E152E"/>
              </a:fgClr>
              <a:bgClr>
                <a:schemeClr val="bg1"/>
              </a:bgClr>
            </a:pattFill>
            <a:ln w="3175">
              <a:solidFill>
                <a:srgbClr val="6E152E"/>
              </a:solidFill>
              <a:prstDash val="dashDot"/>
            </a:ln>
          </c:spPr>
          <c:invertIfNegative val="0"/>
          <c:dPt>
            <c:idx val="0"/>
            <c:invertIfNegative val="0"/>
            <c:bubble3D val="0"/>
            <c:extLst>
              <c:ext xmlns:c16="http://schemas.microsoft.com/office/drawing/2014/chart" uri="{C3380CC4-5D6E-409C-BE32-E72D297353CC}">
                <c16:uniqueId val="{00000000-7312-4323-874B-6545E187573D}"/>
              </c:ext>
            </c:extLst>
          </c:dPt>
          <c:dPt>
            <c:idx val="1"/>
            <c:invertIfNegative val="0"/>
            <c:bubble3D val="0"/>
            <c:extLst>
              <c:ext xmlns:c16="http://schemas.microsoft.com/office/drawing/2014/chart" uri="{C3380CC4-5D6E-409C-BE32-E72D297353CC}">
                <c16:uniqueId val="{00000001-7312-4323-874B-6545E187573D}"/>
              </c:ext>
            </c:extLst>
          </c:dPt>
          <c:dPt>
            <c:idx val="2"/>
            <c:invertIfNegative val="0"/>
            <c:bubble3D val="0"/>
            <c:extLst>
              <c:ext xmlns:c16="http://schemas.microsoft.com/office/drawing/2014/chart" uri="{C3380CC4-5D6E-409C-BE32-E72D297353CC}">
                <c16:uniqueId val="{00000002-7312-4323-874B-6545E187573D}"/>
              </c:ext>
            </c:extLst>
          </c:dPt>
          <c:dPt>
            <c:idx val="3"/>
            <c:invertIfNegative val="0"/>
            <c:bubble3D val="0"/>
            <c:extLst>
              <c:ext xmlns:c16="http://schemas.microsoft.com/office/drawing/2014/chart" uri="{C3380CC4-5D6E-409C-BE32-E72D297353CC}">
                <c16:uniqueId val="{00000003-7312-4323-874B-6545E187573D}"/>
              </c:ext>
            </c:extLst>
          </c:dPt>
          <c:dPt>
            <c:idx val="4"/>
            <c:invertIfNegative val="0"/>
            <c:bubble3D val="0"/>
            <c:extLst>
              <c:ext xmlns:c16="http://schemas.microsoft.com/office/drawing/2014/chart" uri="{C3380CC4-5D6E-409C-BE32-E72D297353CC}">
                <c16:uniqueId val="{00000004-7312-4323-874B-6545E187573D}"/>
              </c:ext>
            </c:extLst>
          </c:dPt>
          <c:dPt>
            <c:idx val="6"/>
            <c:invertIfNegative val="0"/>
            <c:bubble3D val="0"/>
            <c:extLst>
              <c:ext xmlns:c16="http://schemas.microsoft.com/office/drawing/2014/chart" uri="{C3380CC4-5D6E-409C-BE32-E72D297353CC}">
                <c16:uniqueId val="{00000005-7312-4323-874B-6545E187573D}"/>
              </c:ext>
            </c:extLst>
          </c:dPt>
          <c:dLbls>
            <c:dLbl>
              <c:idx val="0"/>
              <c:layout>
                <c:manualLayout>
                  <c:x val="2.1386065559595643E-3"/>
                  <c:y val="-2.22555994045253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312-4323-874B-6545E187573D}"/>
                </c:ext>
              </c:extLst>
            </c:dLbl>
            <c:dLbl>
              <c:idx val="1"/>
              <c:layout>
                <c:manualLayout>
                  <c:x val="3.8571757667921159E-3"/>
                  <c:y val="-1.14314517943778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12-4323-874B-6545E187573D}"/>
                </c:ext>
              </c:extLst>
            </c:dLbl>
            <c:dLbl>
              <c:idx val="2"/>
              <c:layout>
                <c:manualLayout>
                  <c:x val="3.8571757667921159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312-4323-874B-6545E187573D}"/>
                </c:ext>
              </c:extLst>
            </c:dLbl>
            <c:dLbl>
              <c:idx val="3"/>
              <c:layout>
                <c:manualLayout>
                  <c:x val="5.7857636501881032E-3"/>
                  <c:y val="-3.810483931459312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312-4323-874B-6545E187573D}"/>
                </c:ext>
              </c:extLst>
            </c:dLbl>
            <c:dLbl>
              <c:idx val="4"/>
              <c:layout>
                <c:manualLayout>
                  <c:x val="5.7857636501881743E-3"/>
                  <c:y val="-1.7464516267606209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312-4323-874B-6545E187573D}"/>
                </c:ext>
              </c:extLst>
            </c:dLbl>
            <c:dLbl>
              <c:idx val="5"/>
              <c:layout>
                <c:manualLayout>
                  <c:x val="-5.7857345527468507E-3"/>
                  <c:y val="1.49382410585796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312-4323-874B-6545E187573D}"/>
                </c:ext>
              </c:extLst>
            </c:dLbl>
            <c:dLbl>
              <c:idx val="6"/>
              <c:layout>
                <c:manualLayout>
                  <c:x val="1.928587883396058E-3"/>
                  <c:y val="-1.14314517943779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312-4323-874B-6545E187573D}"/>
                </c:ext>
              </c:extLst>
            </c:dLbl>
            <c:dLbl>
              <c:idx val="7"/>
              <c:layout>
                <c:manualLayout>
                  <c:x val="0"/>
                  <c:y val="7.620967862918573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312-4323-874B-6545E187573D}"/>
                </c:ext>
              </c:extLst>
            </c:dLbl>
            <c:dLbl>
              <c:idx val="9"/>
              <c:delete val="1"/>
              <c:extLst>
                <c:ext xmlns:c15="http://schemas.microsoft.com/office/drawing/2012/chart" uri="{CE6537A1-D6FC-4f65-9D91-7224C49458BB}"/>
                <c:ext xmlns:c16="http://schemas.microsoft.com/office/drawing/2014/chart" uri="{C3380CC4-5D6E-409C-BE32-E72D297353CC}">
                  <c16:uniqueId val="{00000008-7312-4323-874B-6545E187573D}"/>
                </c:ext>
              </c:extLst>
            </c:dLbl>
            <c:spPr>
              <a:noFill/>
              <a:ln>
                <a:noFill/>
              </a:ln>
              <a:effectLst/>
            </c:spPr>
            <c:txPr>
              <a:bodyPr wrap="square" lIns="38100" tIns="19050" rIns="38100" bIns="19050" anchor="ctr">
                <a:spAutoFit/>
              </a:bodyPr>
              <a:lstStyle/>
              <a:p>
                <a:pPr>
                  <a:defRPr b="1">
                    <a:solidFill>
                      <a:srgbClr val="6E152E"/>
                    </a:solidFill>
                    <a:latin typeface="Montserrat" panose="00000500000000000000" pitchFamily="2" charset="0"/>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Sheet1!$A$2:$A$11</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Sheet1!$D$2:$D$11</c:f>
              <c:numCache>
                <c:formatCode>#,##0</c:formatCode>
                <c:ptCount val="10"/>
                <c:pt idx="0">
                  <c:v>63723</c:v>
                </c:pt>
                <c:pt idx="1">
                  <c:v>62904</c:v>
                </c:pt>
                <c:pt idx="2">
                  <c:v>66724</c:v>
                </c:pt>
                <c:pt idx="3">
                  <c:v>61957</c:v>
                </c:pt>
                <c:pt idx="4">
                  <c:v>66345</c:v>
                </c:pt>
                <c:pt idx="5">
                  <c:v>57495</c:v>
                </c:pt>
                <c:pt idx="6">
                  <c:v>62370</c:v>
                </c:pt>
                <c:pt idx="7">
                  <c:v>67318</c:v>
                </c:pt>
                <c:pt idx="8">
                  <c:v>69005</c:v>
                </c:pt>
                <c:pt idx="9">
                  <c:v>62866</c:v>
                </c:pt>
              </c:numCache>
            </c:numRef>
          </c:val>
          <c:extLst>
            <c:ext xmlns:c16="http://schemas.microsoft.com/office/drawing/2014/chart" uri="{C3380CC4-5D6E-409C-BE32-E72D297353CC}">
              <c16:uniqueId val="{00000009-7312-4323-874B-6545E187573D}"/>
            </c:ext>
          </c:extLst>
        </c:ser>
        <c:dLbls>
          <c:showLegendKey val="0"/>
          <c:showVal val="0"/>
          <c:showCatName val="0"/>
          <c:showSerName val="0"/>
          <c:showPercent val="0"/>
          <c:showBubbleSize val="0"/>
        </c:dLbls>
        <c:gapWidth val="30"/>
        <c:overlap val="100"/>
        <c:axId val="253742464"/>
        <c:axId val="253756544"/>
      </c:barChart>
      <c:barChart>
        <c:barDir val="col"/>
        <c:grouping val="clustered"/>
        <c:varyColors val="0"/>
        <c:ser>
          <c:idx val="0"/>
          <c:order val="0"/>
          <c:tx>
            <c:strRef>
              <c:f>Sheet1!$B$1</c:f>
              <c:strCache>
                <c:ptCount val="1"/>
                <c:pt idx="0">
                  <c:v>Enero-Noviembre</c:v>
                </c:pt>
              </c:strCache>
            </c:strRef>
          </c:tx>
          <c:spPr>
            <a:solidFill>
              <a:srgbClr val="6E152E"/>
            </a:solidFill>
            <a:ln>
              <a:noFill/>
              <a:prstDash val="sysDot"/>
            </a:ln>
            <a:effectLst/>
          </c:spPr>
          <c:invertIfNegative val="0"/>
          <c:dLbls>
            <c:dLbl>
              <c:idx val="9"/>
              <c:layout>
                <c:manualLayout>
                  <c:x val="1.0167828414452856E-3"/>
                  <c:y val="0.63933525211123632"/>
                </c:manualLayout>
              </c:layout>
              <c:spPr>
                <a:noFill/>
                <a:ln>
                  <a:noFill/>
                </a:ln>
                <a:effectLst/>
              </c:spPr>
              <c:txPr>
                <a:bodyPr wrap="square" lIns="38100" tIns="19050" rIns="38100" bIns="19050" anchor="ctr">
                  <a:noAutofit/>
                </a:bodyPr>
                <a:lstStyle/>
                <a:p>
                  <a:pPr>
                    <a:defRPr sz="800" b="1">
                      <a:solidFill>
                        <a:schemeClr val="bg1"/>
                      </a:solidFill>
                      <a:latin typeface="Montserrat" panose="00000500000000000000" pitchFamily="2" charset="0"/>
                    </a:defRPr>
                  </a:pPr>
                  <a:endParaRPr lang="es-MX"/>
                </a:p>
              </c:txPr>
              <c:showLegendKey val="0"/>
              <c:showVal val="1"/>
              <c:showCatName val="0"/>
              <c:showSerName val="0"/>
              <c:showPercent val="0"/>
              <c:showBubbleSize val="0"/>
              <c:extLst>
                <c:ext xmlns:c15="http://schemas.microsoft.com/office/drawing/2012/chart" uri="{CE6537A1-D6FC-4f65-9D91-7224C49458BB}">
                  <c15:layout>
                    <c:manualLayout>
                      <c:w val="7.3137269846800454E-2"/>
                      <c:h val="5.1578179078195306E-2"/>
                    </c:manualLayout>
                  </c15:layout>
                </c:ext>
                <c:ext xmlns:c16="http://schemas.microsoft.com/office/drawing/2014/chart" uri="{C3380CC4-5D6E-409C-BE32-E72D297353CC}">
                  <c16:uniqueId val="{0000000A-7312-4323-874B-6545E187573D}"/>
                </c:ext>
              </c:extLst>
            </c:dLbl>
            <c:spPr>
              <a:noFill/>
              <a:ln>
                <a:noFill/>
              </a:ln>
              <a:effectLst/>
            </c:spPr>
            <c:txPr>
              <a:bodyPr wrap="square" lIns="38100" tIns="19050" rIns="38100" bIns="19050" anchor="ctr">
                <a:spAutoFit/>
              </a:bodyPr>
              <a:lstStyle/>
              <a:p>
                <a:pPr>
                  <a:defRPr sz="800" b="1">
                    <a:solidFill>
                      <a:schemeClr val="bg1"/>
                    </a:solidFill>
                    <a:latin typeface="Montserrat" panose="00000500000000000000" pitchFamily="2" charset="0"/>
                  </a:defRPr>
                </a:pPr>
                <a:endParaRPr lang="es-MX"/>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Sheet1!$A$2:$A$11</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Sheet1!$B$2:$B$11</c:f>
              <c:numCache>
                <c:formatCode>#,##0</c:formatCode>
                <c:ptCount val="10"/>
                <c:pt idx="0">
                  <c:v>58855</c:v>
                </c:pt>
                <c:pt idx="1">
                  <c:v>57515</c:v>
                </c:pt>
                <c:pt idx="2">
                  <c:v>62422</c:v>
                </c:pt>
                <c:pt idx="3">
                  <c:v>57299</c:v>
                </c:pt>
                <c:pt idx="4">
                  <c:v>61534</c:v>
                </c:pt>
                <c:pt idx="5">
                  <c:v>52945</c:v>
                </c:pt>
                <c:pt idx="6">
                  <c:v>57205</c:v>
                </c:pt>
                <c:pt idx="7">
                  <c:v>62138</c:v>
                </c:pt>
                <c:pt idx="8">
                  <c:v>64291</c:v>
                </c:pt>
                <c:pt idx="9">
                  <c:v>62866</c:v>
                </c:pt>
              </c:numCache>
            </c:numRef>
          </c:val>
          <c:extLst>
            <c:ext xmlns:c16="http://schemas.microsoft.com/office/drawing/2014/chart" uri="{C3380CC4-5D6E-409C-BE32-E72D297353CC}">
              <c16:uniqueId val="{0000000B-7312-4323-874B-6545E187573D}"/>
            </c:ext>
          </c:extLst>
        </c:ser>
        <c:ser>
          <c:idx val="1"/>
          <c:order val="1"/>
          <c:tx>
            <c:strRef>
              <c:f>Sheet1!$C$1</c:f>
              <c:strCache>
                <c:ptCount val="1"/>
                <c:pt idx="0">
                  <c:v>Diciembre</c:v>
                </c:pt>
              </c:strCache>
            </c:strRef>
          </c:tx>
          <c:spPr>
            <a:noFill/>
          </c:spPr>
          <c:invertIfNegative val="0"/>
          <c:dLbls>
            <c:dLbl>
              <c:idx val="0"/>
              <c:layout>
                <c:manualLayout>
                  <c:x val="1.0167828414452832E-3"/>
                  <c:y val="-0.54222147948641786"/>
                </c:manualLayout>
              </c:layout>
              <c:spPr>
                <a:noFill/>
                <a:ln>
                  <a:noFill/>
                </a:ln>
                <a:effectLst/>
              </c:spPr>
              <c:txPr>
                <a:bodyPr wrap="square" lIns="38100" tIns="19050" rIns="38100" bIns="19050" anchor="ctr">
                  <a:noAutofit/>
                </a:bodyPr>
                <a:lstStyle/>
                <a:p>
                  <a:pPr>
                    <a:defRPr sz="800" b="1">
                      <a:solidFill>
                        <a:schemeClr val="bg1"/>
                      </a:solidFill>
                      <a:highlight>
                        <a:srgbClr val="6E152E"/>
                      </a:highlight>
                      <a:latin typeface="Montserrat" panose="00000500000000000000" pitchFamily="2"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7.0158016059724701E-2"/>
                      <c:h val="4.4078647060803486E-2"/>
                    </c:manualLayout>
                  </c15:layout>
                </c:ext>
                <c:ext xmlns:c16="http://schemas.microsoft.com/office/drawing/2014/chart" uri="{C3380CC4-5D6E-409C-BE32-E72D297353CC}">
                  <c16:uniqueId val="{0000000C-7312-4323-874B-6545E187573D}"/>
                </c:ext>
              </c:extLst>
            </c:dLbl>
            <c:dLbl>
              <c:idx val="1"/>
              <c:layout>
                <c:manualLayout>
                  <c:x val="0"/>
                  <c:y val="-0.52797118762470929"/>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312-4323-874B-6545E187573D}"/>
                </c:ext>
              </c:extLst>
            </c:dLbl>
            <c:dLbl>
              <c:idx val="2"/>
              <c:layout>
                <c:manualLayout>
                  <c:x val="0"/>
                  <c:y val="-0.57609161003142129"/>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7312-4323-874B-6545E187573D}"/>
                </c:ext>
              </c:extLst>
            </c:dLbl>
            <c:dLbl>
              <c:idx val="3"/>
              <c:layout>
                <c:manualLayout>
                  <c:x val="-1.0167828414453229E-3"/>
                  <c:y val="-0.52345419587006081"/>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7.1479833753603575E-2"/>
                      <c:h val="4.7828413069499393E-2"/>
                    </c:manualLayout>
                  </c15:layout>
                </c:ext>
                <c:ext xmlns:c16="http://schemas.microsoft.com/office/drawing/2014/chart" uri="{C3380CC4-5D6E-409C-BE32-E72D297353CC}">
                  <c16:uniqueId val="{0000000F-7312-4323-874B-6545E187573D}"/>
                </c:ext>
              </c:extLst>
            </c:dLbl>
            <c:dLbl>
              <c:idx val="4"/>
              <c:layout>
                <c:manualLayout>
                  <c:x val="8.0061641058683899E-8"/>
                  <c:y val="-0.56928637523997028"/>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7.0890099705565299E-2"/>
                      <c:h val="4.7828413069499393E-2"/>
                    </c:manualLayout>
                  </c15:layout>
                </c:ext>
                <c:ext xmlns:c16="http://schemas.microsoft.com/office/drawing/2014/chart" uri="{C3380CC4-5D6E-409C-BE32-E72D297353CC}">
                  <c16:uniqueId val="{00000010-7312-4323-874B-6545E187573D}"/>
                </c:ext>
              </c:extLst>
            </c:dLbl>
            <c:dLbl>
              <c:idx val="5"/>
              <c:layout>
                <c:manualLayout>
                  <c:x val="-7.4563213678713794E-17"/>
                  <c:y val="-0.4806181385925327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312-4323-874B-6545E187573D}"/>
                </c:ext>
              </c:extLst>
            </c:dLbl>
            <c:dLbl>
              <c:idx val="6"/>
              <c:layout>
                <c:manualLayout>
                  <c:x val="2.0335656828905711E-3"/>
                  <c:y val="-0.52278410973173528"/>
                </c:manualLayout>
              </c:layout>
              <c:spPr>
                <a:noFill/>
                <a:ln>
                  <a:noFill/>
                </a:ln>
                <a:effectLst/>
              </c:spPr>
              <c:txPr>
                <a:bodyPr wrap="square" lIns="38100" tIns="19050" rIns="38100" bIns="19050" anchor="ctr">
                  <a:noAutofit/>
                </a:bodyPr>
                <a:lstStyle/>
                <a:p>
                  <a:pPr>
                    <a:defRPr sz="800" b="1">
                      <a:solidFill>
                        <a:schemeClr val="bg1"/>
                      </a:solidFill>
                      <a:highlight>
                        <a:srgbClr val="6E152E"/>
                      </a:highlight>
                      <a:latin typeface="Montserrat" panose="00000500000000000000" pitchFamily="2"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9476851617597424E-2"/>
                      <c:h val="6.2827477104283061E-2"/>
                    </c:manualLayout>
                  </c15:layout>
                </c:ext>
                <c:ext xmlns:c16="http://schemas.microsoft.com/office/drawing/2014/chart" uri="{C3380CC4-5D6E-409C-BE32-E72D297353CC}">
                  <c16:uniqueId val="{00000012-7312-4323-874B-6545E187573D}"/>
                </c:ext>
              </c:extLst>
            </c:dLbl>
            <c:dLbl>
              <c:idx val="7"/>
              <c:layout>
                <c:manualLayout>
                  <c:x val="1.0167828414452856E-3"/>
                  <c:y val="-0.56545349433903436"/>
                </c:manualLayout>
              </c:layout>
              <c:spPr>
                <a:noFill/>
                <a:ln>
                  <a:noFill/>
                </a:ln>
                <a:effectLst/>
              </c:spPr>
              <c:txPr>
                <a:bodyPr wrap="square" lIns="38100" tIns="19050" rIns="38100" bIns="19050" anchor="ctr">
                  <a:noAutofit/>
                </a:bodyPr>
                <a:lstStyle/>
                <a:p>
                  <a:pPr>
                    <a:defRPr sz="800" b="1">
                      <a:solidFill>
                        <a:schemeClr val="bg1"/>
                      </a:solidFill>
                      <a:highlight>
                        <a:srgbClr val="6E152E"/>
                      </a:highlight>
                      <a:latin typeface="Montserrat" panose="00000500000000000000" pitchFamily="2"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7.2333931340417615E-2"/>
                      <c:h val="5.5327945086891234E-2"/>
                    </c:manualLayout>
                  </c15:layout>
                </c:ext>
                <c:ext xmlns:c16="http://schemas.microsoft.com/office/drawing/2014/chart" uri="{C3380CC4-5D6E-409C-BE32-E72D297353CC}">
                  <c16:uniqueId val="{00000013-7312-4323-874B-6545E187573D}"/>
                </c:ext>
              </c:extLst>
            </c:dLbl>
            <c:dLbl>
              <c:idx val="8"/>
              <c:layout>
                <c:manualLayout>
                  <c:x val="-1.0168629030863443E-3"/>
                  <c:y val="-0.58677120935563665"/>
                </c:manualLayout>
              </c:layout>
              <c:spPr>
                <a:noFill/>
                <a:ln>
                  <a:noFill/>
                </a:ln>
                <a:effectLst/>
              </c:spPr>
              <c:txPr>
                <a:bodyPr wrap="square" lIns="38100" tIns="19050" rIns="38100" bIns="19050" anchor="ctr">
                  <a:noAutofit/>
                </a:bodyPr>
                <a:lstStyle/>
                <a:p>
                  <a:pPr>
                    <a:defRPr sz="800" b="1">
                      <a:solidFill>
                        <a:schemeClr val="bg1"/>
                      </a:solidFill>
                      <a:highlight>
                        <a:srgbClr val="6E152E"/>
                      </a:highlight>
                      <a:latin typeface="Montserrat" panose="00000500000000000000" pitchFamily="2"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7.0646071823618428E-2"/>
                      <c:h val="6.6577243112978968E-2"/>
                    </c:manualLayout>
                  </c15:layout>
                </c:ext>
                <c:ext xmlns:c16="http://schemas.microsoft.com/office/drawing/2014/chart" uri="{C3380CC4-5D6E-409C-BE32-E72D297353CC}">
                  <c16:uniqueId val="{00000014-7312-4323-874B-6545E187573D}"/>
                </c:ext>
              </c:extLst>
            </c:dLbl>
            <c:dLbl>
              <c:idx val="9"/>
              <c:delete val="1"/>
              <c:extLst>
                <c:ext xmlns:c15="http://schemas.microsoft.com/office/drawing/2012/chart" uri="{CE6537A1-D6FC-4f65-9D91-7224C49458BB}"/>
                <c:ext xmlns:c16="http://schemas.microsoft.com/office/drawing/2014/chart" uri="{C3380CC4-5D6E-409C-BE32-E72D297353CC}">
                  <c16:uniqueId val="{00000015-7312-4323-874B-6545E187573D}"/>
                </c:ext>
              </c:extLst>
            </c:dLbl>
            <c:spPr>
              <a:noFill/>
              <a:ln>
                <a:noFill/>
              </a:ln>
              <a:effectLst/>
            </c:spPr>
            <c:txPr>
              <a:bodyPr wrap="square" lIns="38100" tIns="19050" rIns="38100" bIns="19050" anchor="ctr">
                <a:spAutoFit/>
              </a:bodyPr>
              <a:lstStyle/>
              <a:p>
                <a:pPr>
                  <a:defRPr sz="800" b="1">
                    <a:solidFill>
                      <a:schemeClr val="bg1"/>
                    </a:solidFill>
                    <a:highlight>
                      <a:srgbClr val="6E152E"/>
                    </a:highlight>
                    <a:latin typeface="Montserrat" panose="00000500000000000000" pitchFamily="2" charset="0"/>
                  </a:defRPr>
                </a:pPr>
                <a:endParaRPr lang="es-MX"/>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Sheet1!$A$2:$A$11</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Sheet1!$C$2:$C$11</c:f>
              <c:numCache>
                <c:formatCode>#,##0</c:formatCode>
                <c:ptCount val="10"/>
                <c:pt idx="0">
                  <c:v>4868</c:v>
                </c:pt>
                <c:pt idx="1">
                  <c:v>5389</c:v>
                </c:pt>
                <c:pt idx="2">
                  <c:v>4302</c:v>
                </c:pt>
                <c:pt idx="3">
                  <c:v>4658</c:v>
                </c:pt>
                <c:pt idx="4">
                  <c:v>4811</c:v>
                </c:pt>
                <c:pt idx="5">
                  <c:v>4550</c:v>
                </c:pt>
                <c:pt idx="6">
                  <c:v>5165</c:v>
                </c:pt>
                <c:pt idx="7">
                  <c:v>5180</c:v>
                </c:pt>
                <c:pt idx="8">
                  <c:v>4714</c:v>
                </c:pt>
              </c:numCache>
            </c:numRef>
          </c:val>
          <c:extLst>
            <c:ext xmlns:c16="http://schemas.microsoft.com/office/drawing/2014/chart" uri="{C3380CC4-5D6E-409C-BE32-E72D297353CC}">
              <c16:uniqueId val="{00000016-7312-4323-874B-6545E187573D}"/>
            </c:ext>
          </c:extLst>
        </c:ser>
        <c:dLbls>
          <c:showLegendKey val="0"/>
          <c:showVal val="0"/>
          <c:showCatName val="0"/>
          <c:showSerName val="0"/>
          <c:showPercent val="0"/>
          <c:showBubbleSize val="0"/>
        </c:dLbls>
        <c:gapWidth val="30"/>
        <c:overlap val="100"/>
        <c:axId val="508383"/>
        <c:axId val="525855"/>
      </c:barChart>
      <c:lineChart>
        <c:grouping val="standard"/>
        <c:varyColors val="0"/>
        <c:ser>
          <c:idx val="3"/>
          <c:order val="3"/>
          <c:tx>
            <c:strRef>
              <c:f>Sheet1!$E$1</c:f>
              <c:strCache>
                <c:ptCount val="1"/>
                <c:pt idx="0">
                  <c:v>Tendencia</c:v>
                </c:pt>
              </c:strCache>
            </c:strRef>
          </c:tx>
          <c:marker>
            <c:symbol val="none"/>
          </c:marker>
          <c:cat>
            <c:numRef>
              <c:f>Sheet1!$A$2:$A$11</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Sheet1!$E$2:$E$11</c:f>
              <c:numCache>
                <c:formatCode>General</c:formatCode>
                <c:ptCount val="10"/>
                <c:pt idx="0">
                  <c:v>64048.7</c:v>
                </c:pt>
                <c:pt idx="1">
                  <c:v>63900.9</c:v>
                </c:pt>
                <c:pt idx="2">
                  <c:v>63753.1</c:v>
                </c:pt>
                <c:pt idx="3">
                  <c:v>63605.3</c:v>
                </c:pt>
              </c:numCache>
            </c:numRef>
          </c:val>
          <c:smooth val="0"/>
          <c:extLst>
            <c:ext xmlns:c16="http://schemas.microsoft.com/office/drawing/2014/chart" uri="{C3380CC4-5D6E-409C-BE32-E72D297353CC}">
              <c16:uniqueId val="{00000017-7312-4323-874B-6545E187573D}"/>
            </c:ext>
          </c:extLst>
        </c:ser>
        <c:ser>
          <c:idx val="4"/>
          <c:order val="4"/>
          <c:tx>
            <c:strRef>
              <c:f>Sheet1!$F$1</c:f>
              <c:strCache>
                <c:ptCount val="1"/>
                <c:pt idx="0">
                  <c:v>Tendencia</c:v>
                </c:pt>
              </c:strCache>
            </c:strRef>
          </c:tx>
          <c:marker>
            <c:symbol val="none"/>
          </c:marker>
          <c:cat>
            <c:numRef>
              <c:f>Sheet1!$A$2:$A$11</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Sheet1!$F$2:$F$11</c:f>
              <c:numCache>
                <c:formatCode>General</c:formatCode>
                <c:ptCount val="10"/>
                <c:pt idx="4" formatCode="0.0">
                  <c:v>61478</c:v>
                </c:pt>
                <c:pt idx="5" formatCode="0.0">
                  <c:v>62992.299999999996</c:v>
                </c:pt>
                <c:pt idx="6" formatCode="0.0">
                  <c:v>64506.6</c:v>
                </c:pt>
                <c:pt idx="7" formatCode="0.0">
                  <c:v>66020.899999999994</c:v>
                </c:pt>
                <c:pt idx="8" formatCode="0.0">
                  <c:v>67535.199999999997</c:v>
                </c:pt>
              </c:numCache>
            </c:numRef>
          </c:val>
          <c:smooth val="0"/>
          <c:extLst>
            <c:ext xmlns:c16="http://schemas.microsoft.com/office/drawing/2014/chart" uri="{C3380CC4-5D6E-409C-BE32-E72D297353CC}">
              <c16:uniqueId val="{00000018-7312-4323-874B-6545E187573D}"/>
            </c:ext>
          </c:extLst>
        </c:ser>
        <c:dLbls>
          <c:showLegendKey val="0"/>
          <c:showVal val="0"/>
          <c:showCatName val="0"/>
          <c:showSerName val="0"/>
          <c:showPercent val="0"/>
          <c:showBubbleSize val="0"/>
        </c:dLbls>
        <c:marker val="1"/>
        <c:smooth val="0"/>
        <c:axId val="508383"/>
        <c:axId val="525855"/>
      </c:lineChart>
      <c:catAx>
        <c:axId val="2537424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0" spcFirstLastPara="0" vertOverflow="ellipsis" vert="horz" wrap="square" anchor="ctr" anchorCtr="1"/>
          <a:lstStyle/>
          <a:p>
            <a:pPr>
              <a:defRPr lang="es-MX" sz="1200" b="1" i="0" u="none" strike="noStrike" kern="1200" baseline="0">
                <a:solidFill>
                  <a:schemeClr val="tx1">
                    <a:lumMod val="95000"/>
                    <a:lumOff val="5000"/>
                  </a:schemeClr>
                </a:solidFill>
                <a:latin typeface="Montserrat" panose="020B0604020202020204" charset="0"/>
                <a:ea typeface="Montserrat" panose="00000500000000000000" pitchFamily="2" charset="0"/>
                <a:cs typeface="Montserrat" panose="00000500000000000000" pitchFamily="2" charset="0"/>
                <a:sym typeface="Montserrat" panose="00000500000000000000" pitchFamily="2" charset="0"/>
              </a:defRPr>
            </a:pPr>
            <a:endParaRPr lang="es-MX"/>
          </a:p>
        </c:txPr>
        <c:crossAx val="253756544"/>
        <c:crosses val="autoZero"/>
        <c:auto val="1"/>
        <c:lblAlgn val="ctr"/>
        <c:lblOffset val="100"/>
        <c:noMultiLvlLbl val="0"/>
      </c:catAx>
      <c:valAx>
        <c:axId val="253756544"/>
        <c:scaling>
          <c:orientation val="minMax"/>
        </c:scaling>
        <c:delete val="1"/>
        <c:axPos val="l"/>
        <c:numFmt formatCode="#,##0" sourceLinked="1"/>
        <c:majorTickMark val="none"/>
        <c:minorTickMark val="none"/>
        <c:tickLblPos val="none"/>
        <c:crossAx val="253742464"/>
        <c:crosses val="autoZero"/>
        <c:crossBetween val="between"/>
      </c:valAx>
      <c:valAx>
        <c:axId val="525855"/>
        <c:scaling>
          <c:orientation val="minMax"/>
        </c:scaling>
        <c:delete val="1"/>
        <c:axPos val="r"/>
        <c:numFmt formatCode="#,##0" sourceLinked="1"/>
        <c:majorTickMark val="out"/>
        <c:minorTickMark val="none"/>
        <c:tickLblPos val="nextTo"/>
        <c:crossAx val="508383"/>
        <c:crosses val="max"/>
        <c:crossBetween val="between"/>
      </c:valAx>
      <c:catAx>
        <c:axId val="508383"/>
        <c:scaling>
          <c:orientation val="minMax"/>
        </c:scaling>
        <c:delete val="1"/>
        <c:axPos val="b"/>
        <c:numFmt formatCode="General" sourceLinked="1"/>
        <c:majorTickMark val="out"/>
        <c:minorTickMark val="none"/>
        <c:tickLblPos val="nextTo"/>
        <c:crossAx val="525855"/>
        <c:crosses val="autoZero"/>
        <c:auto val="1"/>
        <c:lblAlgn val="ctr"/>
        <c:lblOffset val="100"/>
        <c:noMultiLvlLbl val="0"/>
      </c:catAx>
      <c:spPr>
        <a:noFill/>
        <a:ln w="25400">
          <a:noFill/>
        </a:ln>
        <a:effectLst/>
      </c:spPr>
    </c:plotArea>
    <c:plotVisOnly val="1"/>
    <c:dispBlanksAs val="gap"/>
    <c:showDLblsOverMax val="0"/>
  </c:chart>
  <c:spPr>
    <a:noFill/>
    <a:ln>
      <a:noFill/>
    </a:ln>
    <a:effectLst/>
  </c:spPr>
  <c:txPr>
    <a:bodyPr/>
    <a:lstStyle/>
    <a:p>
      <a:pPr>
        <a:defRPr lang="es-MX"/>
      </a:pPr>
      <a:endParaRPr lang="es-MX"/>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02385410630552E-2"/>
          <c:y val="3.4767122496742291E-2"/>
          <c:w val="0.94868738616090953"/>
          <c:h val="0.66911629291387809"/>
        </c:manualLayout>
      </c:layout>
      <c:barChart>
        <c:barDir val="col"/>
        <c:grouping val="clustered"/>
        <c:varyColors val="0"/>
        <c:ser>
          <c:idx val="0"/>
          <c:order val="0"/>
          <c:tx>
            <c:strRef>
              <c:f>Hoja1!$B$1</c:f>
              <c:strCache>
                <c:ptCount val="1"/>
                <c:pt idx="0">
                  <c:v>2023</c:v>
                </c:pt>
              </c:strCache>
            </c:strRef>
          </c:tx>
          <c:spPr>
            <a:solidFill>
              <a:srgbClr val="BC945A"/>
            </a:solidFill>
            <a:ln>
              <a:noFill/>
            </a:ln>
            <a:effectLst/>
          </c:spPr>
          <c:invertIfNegative val="0"/>
          <c:dLbls>
            <c:spPr>
              <a:noFill/>
              <a:ln>
                <a:noFill/>
              </a:ln>
              <a:effectLst/>
            </c:spPr>
            <c:txPr>
              <a:bodyPr rot="-5400000" spcFirstLastPara="1" vertOverflow="ellipsis" wrap="square" anchor="ctr" anchorCtr="1"/>
              <a:lstStyle/>
              <a:p>
                <a:pPr>
                  <a:defRPr lang="es-MX" sz="800" b="0" i="0" u="none" strike="noStrike" kern="1200" baseline="0" noProof="0">
                    <a:solidFill>
                      <a:srgbClr val="BC945A"/>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Hoja1!$A$2:$A$33</c:f>
              <c:strCache>
                <c:ptCount val="32"/>
                <c:pt idx="0">
                  <c:v>México</c:v>
                </c:pt>
                <c:pt idx="1">
                  <c:v>Guanajuato</c:v>
                </c:pt>
                <c:pt idx="2">
                  <c:v>Michoacán de Ocampo</c:v>
                </c:pt>
                <c:pt idx="3">
                  <c:v>Jalisco</c:v>
                </c:pt>
                <c:pt idx="4">
                  <c:v>Nuevo León</c:v>
                </c:pt>
                <c:pt idx="5">
                  <c:v>Baja California</c:v>
                </c:pt>
                <c:pt idx="6">
                  <c:v>Veracruz de Ignacio de la Llave</c:v>
                </c:pt>
                <c:pt idx="7">
                  <c:v>Sinaloa</c:v>
                </c:pt>
                <c:pt idx="8">
                  <c:v>Puebla</c:v>
                </c:pt>
                <c:pt idx="9">
                  <c:v>Coahuila de Zaragoza</c:v>
                </c:pt>
                <c:pt idx="10">
                  <c:v>Querétaro</c:v>
                </c:pt>
                <c:pt idx="11">
                  <c:v>Chihuahua</c:v>
                </c:pt>
                <c:pt idx="12">
                  <c:v>San Luis Potosí</c:v>
                </c:pt>
                <c:pt idx="13">
                  <c:v>Campeche</c:v>
                </c:pt>
                <c:pt idx="14">
                  <c:v>Oaxaca</c:v>
                </c:pt>
                <c:pt idx="15">
                  <c:v>Ciudad de México</c:v>
                </c:pt>
                <c:pt idx="16">
                  <c:v>Guerrero</c:v>
                </c:pt>
                <c:pt idx="17">
                  <c:v>Quintana Roo</c:v>
                </c:pt>
                <c:pt idx="18">
                  <c:v>Hidalgo</c:v>
                </c:pt>
                <c:pt idx="19">
                  <c:v>Tabasco</c:v>
                </c:pt>
                <c:pt idx="20">
                  <c:v>Tamaulipas</c:v>
                </c:pt>
                <c:pt idx="21">
                  <c:v>Durango</c:v>
                </c:pt>
                <c:pt idx="22">
                  <c:v>Zacatecas</c:v>
                </c:pt>
                <c:pt idx="23">
                  <c:v>Baja California Sur</c:v>
                </c:pt>
                <c:pt idx="24">
                  <c:v>Sonora</c:v>
                </c:pt>
                <c:pt idx="25">
                  <c:v>Chiapas</c:v>
                </c:pt>
                <c:pt idx="26">
                  <c:v>Colima</c:v>
                </c:pt>
                <c:pt idx="27">
                  <c:v>Nayarit</c:v>
                </c:pt>
                <c:pt idx="28">
                  <c:v>Morelos</c:v>
                </c:pt>
                <c:pt idx="29">
                  <c:v>Tlaxcala</c:v>
                </c:pt>
                <c:pt idx="30">
                  <c:v>Yucatán</c:v>
                </c:pt>
                <c:pt idx="31">
                  <c:v>Aguascalientes</c:v>
                </c:pt>
              </c:strCache>
            </c:strRef>
          </c:cat>
          <c:val>
            <c:numRef>
              <c:f>Hoja1!$B$2:$B$33</c:f>
              <c:numCache>
                <c:formatCode>#,##0</c:formatCode>
                <c:ptCount val="32"/>
                <c:pt idx="0">
                  <c:v>14771</c:v>
                </c:pt>
                <c:pt idx="1">
                  <c:v>8070</c:v>
                </c:pt>
                <c:pt idx="2">
                  <c:v>4399</c:v>
                </c:pt>
                <c:pt idx="3">
                  <c:v>4053</c:v>
                </c:pt>
                <c:pt idx="4">
                  <c:v>3098</c:v>
                </c:pt>
                <c:pt idx="5">
                  <c:v>2946</c:v>
                </c:pt>
                <c:pt idx="6">
                  <c:v>2849</c:v>
                </c:pt>
                <c:pt idx="7">
                  <c:v>2377</c:v>
                </c:pt>
                <c:pt idx="8">
                  <c:v>2345</c:v>
                </c:pt>
                <c:pt idx="9">
                  <c:v>2117</c:v>
                </c:pt>
                <c:pt idx="10">
                  <c:v>1985</c:v>
                </c:pt>
                <c:pt idx="11">
                  <c:v>1958</c:v>
                </c:pt>
                <c:pt idx="12">
                  <c:v>1933</c:v>
                </c:pt>
                <c:pt idx="13">
                  <c:v>1820</c:v>
                </c:pt>
                <c:pt idx="14">
                  <c:v>1735</c:v>
                </c:pt>
                <c:pt idx="15">
                  <c:v>1511</c:v>
                </c:pt>
                <c:pt idx="16">
                  <c:v>1478</c:v>
                </c:pt>
                <c:pt idx="17">
                  <c:v>1336</c:v>
                </c:pt>
                <c:pt idx="18">
                  <c:v>1259</c:v>
                </c:pt>
                <c:pt idx="19">
                  <c:v>1085</c:v>
                </c:pt>
                <c:pt idx="20">
                  <c:v>1064</c:v>
                </c:pt>
                <c:pt idx="21">
                  <c:v>947</c:v>
                </c:pt>
                <c:pt idx="22">
                  <c:v>827</c:v>
                </c:pt>
                <c:pt idx="23">
                  <c:v>750</c:v>
                </c:pt>
                <c:pt idx="24">
                  <c:v>563</c:v>
                </c:pt>
                <c:pt idx="25">
                  <c:v>511</c:v>
                </c:pt>
                <c:pt idx="26">
                  <c:v>434</c:v>
                </c:pt>
                <c:pt idx="27">
                  <c:v>379</c:v>
                </c:pt>
                <c:pt idx="28">
                  <c:v>348</c:v>
                </c:pt>
                <c:pt idx="29">
                  <c:v>32</c:v>
                </c:pt>
                <c:pt idx="30">
                  <c:v>25</c:v>
                </c:pt>
                <c:pt idx="31">
                  <c:v>0</c:v>
                </c:pt>
              </c:numCache>
            </c:numRef>
          </c:val>
          <c:extLst>
            <c:ext xmlns:c16="http://schemas.microsoft.com/office/drawing/2014/chart" uri="{C3380CC4-5D6E-409C-BE32-E72D297353CC}">
              <c16:uniqueId val="{00000000-F0D7-4BC4-82E1-E41A9F5A6E15}"/>
            </c:ext>
          </c:extLst>
        </c:ser>
        <c:dLbls>
          <c:showLegendKey val="0"/>
          <c:showVal val="0"/>
          <c:showCatName val="0"/>
          <c:showSerName val="0"/>
          <c:showPercent val="0"/>
          <c:showBubbleSize val="0"/>
        </c:dLbls>
        <c:gapWidth val="30"/>
        <c:axId val="2137017295"/>
        <c:axId val="2137025615"/>
      </c:barChart>
      <c:catAx>
        <c:axId val="21370172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lang="es-MX" sz="700" b="0" i="0" u="none" strike="noStrike" kern="1200" baseline="0" noProof="0">
                <a:solidFill>
                  <a:schemeClr val="tx1">
                    <a:lumMod val="65000"/>
                    <a:lumOff val="35000"/>
                  </a:schemeClr>
                </a:solidFill>
                <a:latin typeface="Geomanist Light" panose="02000503000000020004" pitchFamily="50" charset="0"/>
                <a:ea typeface="+mn-ea"/>
                <a:cs typeface="+mn-cs"/>
              </a:defRPr>
            </a:pPr>
            <a:endParaRPr lang="es-MX"/>
          </a:p>
        </c:txPr>
        <c:crossAx val="2137025615"/>
        <c:crosses val="autoZero"/>
        <c:auto val="1"/>
        <c:lblAlgn val="ctr"/>
        <c:lblOffset val="100"/>
        <c:noMultiLvlLbl val="0"/>
      </c:catAx>
      <c:valAx>
        <c:axId val="2137025615"/>
        <c:scaling>
          <c:orientation val="minMax"/>
        </c:scaling>
        <c:delete val="1"/>
        <c:axPos val="l"/>
        <c:numFmt formatCode="#,##0" sourceLinked="1"/>
        <c:majorTickMark val="none"/>
        <c:minorTickMark val="none"/>
        <c:tickLblPos val="nextTo"/>
        <c:crossAx val="2137017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s-MX" noProof="0"/>
      </a:pPr>
      <a:endParaRPr lang="es-MX"/>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152159070843531E-2"/>
          <c:y val="6.1769316836974404E-2"/>
          <c:w val="0.94868738616090953"/>
          <c:h val="0.63835909342142294"/>
        </c:manualLayout>
      </c:layout>
      <c:barChart>
        <c:barDir val="col"/>
        <c:grouping val="clustered"/>
        <c:varyColors val="0"/>
        <c:ser>
          <c:idx val="0"/>
          <c:order val="0"/>
          <c:tx>
            <c:strRef>
              <c:f>Hoja1!$B$1</c:f>
              <c:strCache>
                <c:ptCount val="1"/>
                <c:pt idx="0">
                  <c:v>2023</c:v>
                </c:pt>
              </c:strCache>
            </c:strRef>
          </c:tx>
          <c:spPr>
            <a:solidFill>
              <a:srgbClr val="245C4F"/>
            </a:solidFill>
            <a:ln>
              <a:noFill/>
            </a:ln>
            <a:effectLst/>
          </c:spPr>
          <c:invertIfNegative val="0"/>
          <c:dLbls>
            <c:dLbl>
              <c:idx val="21"/>
              <c:layout>
                <c:manualLayout>
                  <c:x val="-9.9401621080799827E-18"/>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220-45BB-9544-DDFCAC619276}"/>
                </c:ext>
              </c:extLst>
            </c:dLbl>
            <c:spPr>
              <a:noFill/>
              <a:ln>
                <a:noFill/>
              </a:ln>
              <a:effectLst/>
            </c:spPr>
            <c:txPr>
              <a:bodyPr rot="-5400000" spcFirstLastPara="1" vertOverflow="ellipsis" wrap="square" lIns="38100" tIns="19050" rIns="38100" bIns="19050" anchor="ctr" anchorCtr="1">
                <a:spAutoFit/>
              </a:bodyPr>
              <a:lstStyle/>
              <a:p>
                <a:pPr>
                  <a:defRPr sz="800" b="0" i="0" u="none" strike="noStrike" kern="1200" baseline="0">
                    <a:solidFill>
                      <a:srgbClr val="245C4F"/>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Hoja1!$A$2:$A$33</c:f>
              <c:strCache>
                <c:ptCount val="32"/>
                <c:pt idx="0">
                  <c:v>Campeche</c:v>
                </c:pt>
                <c:pt idx="1">
                  <c:v>Guanajuato</c:v>
                </c:pt>
                <c:pt idx="2">
                  <c:v>Baja California Sur</c:v>
                </c:pt>
                <c:pt idx="3">
                  <c:v>Michoacán de Ocampo</c:v>
                </c:pt>
                <c:pt idx="4">
                  <c:v>México</c:v>
                </c:pt>
                <c:pt idx="5">
                  <c:v>Querétaro</c:v>
                </c:pt>
                <c:pt idx="6">
                  <c:v>Sinaloa</c:v>
                </c:pt>
                <c:pt idx="7">
                  <c:v>Baja California</c:v>
                </c:pt>
                <c:pt idx="8">
                  <c:v>Quintana Roo</c:v>
                </c:pt>
                <c:pt idx="9">
                  <c:v>San Luis Potosí</c:v>
                </c:pt>
                <c:pt idx="10">
                  <c:v>Coahuila de Zaragoza</c:v>
                </c:pt>
                <c:pt idx="11">
                  <c:v>Colima</c:v>
                </c:pt>
                <c:pt idx="12">
                  <c:v>Nuevo León</c:v>
                </c:pt>
                <c:pt idx="13">
                  <c:v>Chihuahua</c:v>
                </c:pt>
                <c:pt idx="14">
                  <c:v>Durango</c:v>
                </c:pt>
                <c:pt idx="15">
                  <c:v>Zacatecas</c:v>
                </c:pt>
                <c:pt idx="16">
                  <c:v>Jalisco</c:v>
                </c:pt>
                <c:pt idx="17">
                  <c:v>Tabasco</c:v>
                </c:pt>
                <c:pt idx="18">
                  <c:v>Guerrero</c:v>
                </c:pt>
                <c:pt idx="19">
                  <c:v>Oaxaca</c:v>
                </c:pt>
                <c:pt idx="20">
                  <c:v>Hidalgo</c:v>
                </c:pt>
                <c:pt idx="21">
                  <c:v>Veracruz de Ignacio de la Llave</c:v>
                </c:pt>
                <c:pt idx="22">
                  <c:v>Puebla</c:v>
                </c:pt>
                <c:pt idx="23">
                  <c:v>Nayarit</c:v>
                </c:pt>
                <c:pt idx="24">
                  <c:v>Tamaulipas</c:v>
                </c:pt>
                <c:pt idx="25">
                  <c:v>Sonora</c:v>
                </c:pt>
                <c:pt idx="26">
                  <c:v>Morelos</c:v>
                </c:pt>
                <c:pt idx="27">
                  <c:v>Ciudad de México</c:v>
                </c:pt>
                <c:pt idx="28">
                  <c:v>Chiapas</c:v>
                </c:pt>
                <c:pt idx="29">
                  <c:v>Tlaxcala</c:v>
                </c:pt>
                <c:pt idx="30">
                  <c:v>Yucatán</c:v>
                </c:pt>
                <c:pt idx="31">
                  <c:v>Aguascalientes</c:v>
                </c:pt>
              </c:strCache>
            </c:strRef>
          </c:cat>
          <c:val>
            <c:numRef>
              <c:f>Hoja1!$B$2:$B$33</c:f>
              <c:numCache>
                <c:formatCode>#,##0.0</c:formatCode>
                <c:ptCount val="32"/>
                <c:pt idx="0">
                  <c:v>376.69772698107818</c:v>
                </c:pt>
                <c:pt idx="1">
                  <c:v>244.53152365865216</c:v>
                </c:pt>
                <c:pt idx="2">
                  <c:v>176.44484804569686</c:v>
                </c:pt>
                <c:pt idx="3">
                  <c:v>173.40299937127125</c:v>
                </c:pt>
                <c:pt idx="4">
                  <c:v>164.09665960924752</c:v>
                </c:pt>
                <c:pt idx="5">
                  <c:v>152.19358103445632</c:v>
                </c:pt>
                <c:pt idx="6">
                  <c:v>149.8191077663906</c:v>
                </c:pt>
                <c:pt idx="7">
                  <c:v>149.00928551413261</c:v>
                </c:pt>
                <c:pt idx="8">
                  <c:v>133.32880920208297</c:v>
                </c:pt>
                <c:pt idx="9">
                  <c:v>128.46124298380977</c:v>
                </c:pt>
                <c:pt idx="10">
                  <c:v>127.37197972878252</c:v>
                </c:pt>
                <c:pt idx="11">
                  <c:v>113.47117204739644</c:v>
                </c:pt>
                <c:pt idx="12">
                  <c:v>100.26766092830117</c:v>
                </c:pt>
                <c:pt idx="13">
                  <c:v>98.920063696841837</c:v>
                </c:pt>
                <c:pt idx="14">
                  <c:v>98.802682591948056</c:v>
                </c:pt>
                <c:pt idx="15">
                  <c:v>96.133950512520656</c:v>
                </c:pt>
                <c:pt idx="16">
                  <c:v>91.56245121695828</c:v>
                </c:pt>
                <c:pt idx="17">
                  <c:v>86.422988355597539</c:v>
                </c:pt>
                <c:pt idx="18">
                  <c:v>79.092247889446384</c:v>
                </c:pt>
                <c:pt idx="19">
                  <c:v>77.823978756520845</c:v>
                </c:pt>
                <c:pt idx="20">
                  <c:v>74.999761716404393</c:v>
                </c:pt>
                <c:pt idx="21">
                  <c:v>67.471413458616851</c:v>
                </c:pt>
                <c:pt idx="22">
                  <c:v>65.487646991142839</c:v>
                </c:pt>
                <c:pt idx="23">
                  <c:v>58.111365295095339</c:v>
                </c:pt>
                <c:pt idx="24">
                  <c:v>57.122425598577529</c:v>
                </c:pt>
                <c:pt idx="25">
                  <c:v>36.737165482986057</c:v>
                </c:pt>
                <c:pt idx="26">
                  <c:v>33.157604382139482</c:v>
                </c:pt>
                <c:pt idx="27">
                  <c:v>31.479061736460878</c:v>
                </c:pt>
                <c:pt idx="28">
                  <c:v>16.806236264766302</c:v>
                </c:pt>
                <c:pt idx="29">
                  <c:v>4.39157476381562</c:v>
                </c:pt>
                <c:pt idx="30">
                  <c:v>2.008198268611781</c:v>
                </c:pt>
                <c:pt idx="31">
                  <c:v>0</c:v>
                </c:pt>
              </c:numCache>
            </c:numRef>
          </c:val>
          <c:extLst>
            <c:ext xmlns:c16="http://schemas.microsoft.com/office/drawing/2014/chart" uri="{C3380CC4-5D6E-409C-BE32-E72D297353CC}">
              <c16:uniqueId val="{00000001-6770-40BF-8B02-2501E7B5E487}"/>
            </c:ext>
          </c:extLst>
        </c:ser>
        <c:dLbls>
          <c:showLegendKey val="0"/>
          <c:showVal val="0"/>
          <c:showCatName val="0"/>
          <c:showSerName val="0"/>
          <c:showPercent val="0"/>
          <c:showBubbleSize val="0"/>
        </c:dLbls>
        <c:gapWidth val="30"/>
        <c:axId val="2137017295"/>
        <c:axId val="2137025615"/>
      </c:barChart>
      <c:catAx>
        <c:axId val="21370172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700" b="0" i="0" u="none" strike="noStrike" kern="1200" baseline="0">
                <a:solidFill>
                  <a:schemeClr val="tx1">
                    <a:lumMod val="65000"/>
                    <a:lumOff val="35000"/>
                  </a:schemeClr>
                </a:solidFill>
                <a:latin typeface="Geomanist Light" panose="02000503000000020004" pitchFamily="50" charset="0"/>
                <a:ea typeface="+mn-ea"/>
                <a:cs typeface="+mn-cs"/>
              </a:defRPr>
            </a:pPr>
            <a:endParaRPr lang="es-MX"/>
          </a:p>
        </c:txPr>
        <c:crossAx val="2137025615"/>
        <c:crosses val="autoZero"/>
        <c:auto val="1"/>
        <c:lblAlgn val="ctr"/>
        <c:lblOffset val="100"/>
        <c:noMultiLvlLbl val="0"/>
      </c:catAx>
      <c:valAx>
        <c:axId val="2137025615"/>
        <c:scaling>
          <c:orientation val="minMax"/>
          <c:max val="400"/>
        </c:scaling>
        <c:delete val="1"/>
        <c:axPos val="l"/>
        <c:numFmt formatCode="#,##0.0" sourceLinked="1"/>
        <c:majorTickMark val="out"/>
        <c:minorTickMark val="none"/>
        <c:tickLblPos val="nextTo"/>
        <c:crossAx val="2137017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02385410630552E-2"/>
          <c:y val="3.4767122496742291E-2"/>
          <c:w val="0.94868738616090953"/>
          <c:h val="0.66911629291387809"/>
        </c:manualLayout>
      </c:layout>
      <c:barChart>
        <c:barDir val="col"/>
        <c:grouping val="clustered"/>
        <c:varyColors val="0"/>
        <c:ser>
          <c:idx val="0"/>
          <c:order val="0"/>
          <c:tx>
            <c:strRef>
              <c:f>Hoja1!$B$1</c:f>
              <c:strCache>
                <c:ptCount val="1"/>
                <c:pt idx="0">
                  <c:v>2024</c:v>
                </c:pt>
              </c:strCache>
            </c:strRef>
          </c:tx>
          <c:spPr>
            <a:solidFill>
              <a:srgbClr val="BC945A"/>
            </a:solidFill>
            <a:ln>
              <a:noFill/>
            </a:ln>
            <a:effectLst/>
          </c:spPr>
          <c:invertIfNegative val="0"/>
          <c:dLbls>
            <c:spPr>
              <a:noFill/>
              <a:ln>
                <a:noFill/>
              </a:ln>
              <a:effectLst/>
            </c:spPr>
            <c:txPr>
              <a:bodyPr rot="-5400000" spcFirstLastPara="1" vertOverflow="ellipsis" wrap="square" anchor="ctr" anchorCtr="1"/>
              <a:lstStyle/>
              <a:p>
                <a:pPr>
                  <a:defRPr lang="es-MX" sz="800" b="0" i="0" u="none" strike="noStrike" kern="1200" baseline="0" noProof="0">
                    <a:solidFill>
                      <a:srgbClr val="BC945A"/>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Hoja1!$A$2:$A$33</c:f>
              <c:strCache>
                <c:ptCount val="32"/>
                <c:pt idx="0">
                  <c:v>México</c:v>
                </c:pt>
                <c:pt idx="1">
                  <c:v>Guanajuato</c:v>
                </c:pt>
                <c:pt idx="2">
                  <c:v>Michoacán de Ocampo</c:v>
                </c:pt>
                <c:pt idx="3">
                  <c:v>Jalisco</c:v>
                </c:pt>
                <c:pt idx="4">
                  <c:v>Veracruz de Ignacio de la Llave</c:v>
                </c:pt>
                <c:pt idx="5">
                  <c:v>Nuevo León</c:v>
                </c:pt>
                <c:pt idx="6">
                  <c:v>Baja California</c:v>
                </c:pt>
                <c:pt idx="7">
                  <c:v>Chihuahua</c:v>
                </c:pt>
                <c:pt idx="8">
                  <c:v>Puebla</c:v>
                </c:pt>
                <c:pt idx="9">
                  <c:v>Sinaloa</c:v>
                </c:pt>
                <c:pt idx="10">
                  <c:v>Coahuila de Zaragoza</c:v>
                </c:pt>
                <c:pt idx="11">
                  <c:v>Querétaro</c:v>
                </c:pt>
                <c:pt idx="12">
                  <c:v>San Luis Potosí</c:v>
                </c:pt>
                <c:pt idx="13">
                  <c:v>Oaxaca</c:v>
                </c:pt>
                <c:pt idx="14">
                  <c:v>Guerrero</c:v>
                </c:pt>
                <c:pt idx="15">
                  <c:v>Ciudad de México</c:v>
                </c:pt>
                <c:pt idx="16">
                  <c:v>Quintana Roo</c:v>
                </c:pt>
                <c:pt idx="17">
                  <c:v>Campeche</c:v>
                </c:pt>
                <c:pt idx="18">
                  <c:v>Hidalgo</c:v>
                </c:pt>
                <c:pt idx="19">
                  <c:v>Tabasco</c:v>
                </c:pt>
                <c:pt idx="20">
                  <c:v>Tamaulipas</c:v>
                </c:pt>
                <c:pt idx="21">
                  <c:v>Baja California Sur</c:v>
                </c:pt>
                <c:pt idx="22">
                  <c:v>Durango</c:v>
                </c:pt>
                <c:pt idx="23">
                  <c:v>Zacatecas</c:v>
                </c:pt>
                <c:pt idx="24">
                  <c:v>Sonora</c:v>
                </c:pt>
                <c:pt idx="25">
                  <c:v>Chiapas</c:v>
                </c:pt>
                <c:pt idx="26">
                  <c:v>Nayarit</c:v>
                </c:pt>
                <c:pt idx="27">
                  <c:v>Colima</c:v>
                </c:pt>
                <c:pt idx="28">
                  <c:v>Morelos</c:v>
                </c:pt>
                <c:pt idx="29">
                  <c:v>Yucatán</c:v>
                </c:pt>
                <c:pt idx="30">
                  <c:v>Tlaxcala</c:v>
                </c:pt>
                <c:pt idx="31">
                  <c:v>Aguascalientes</c:v>
                </c:pt>
              </c:strCache>
            </c:strRef>
          </c:cat>
          <c:val>
            <c:numRef>
              <c:f>Hoja1!$B$2:$B$33</c:f>
              <c:numCache>
                <c:formatCode>#,##0</c:formatCode>
                <c:ptCount val="32"/>
                <c:pt idx="0">
                  <c:v>13177</c:v>
                </c:pt>
                <c:pt idx="1">
                  <c:v>7941</c:v>
                </c:pt>
                <c:pt idx="2">
                  <c:v>4254</c:v>
                </c:pt>
                <c:pt idx="3">
                  <c:v>3734</c:v>
                </c:pt>
                <c:pt idx="4">
                  <c:v>2896</c:v>
                </c:pt>
                <c:pt idx="5">
                  <c:v>2605</c:v>
                </c:pt>
                <c:pt idx="6">
                  <c:v>2378</c:v>
                </c:pt>
                <c:pt idx="7">
                  <c:v>2213</c:v>
                </c:pt>
                <c:pt idx="8">
                  <c:v>2114</c:v>
                </c:pt>
                <c:pt idx="9">
                  <c:v>2096</c:v>
                </c:pt>
                <c:pt idx="10">
                  <c:v>2022</c:v>
                </c:pt>
                <c:pt idx="11">
                  <c:v>1810</c:v>
                </c:pt>
                <c:pt idx="12">
                  <c:v>1777</c:v>
                </c:pt>
                <c:pt idx="13">
                  <c:v>1531</c:v>
                </c:pt>
                <c:pt idx="14">
                  <c:v>1451</c:v>
                </c:pt>
                <c:pt idx="15">
                  <c:v>1446</c:v>
                </c:pt>
                <c:pt idx="16">
                  <c:v>1214</c:v>
                </c:pt>
                <c:pt idx="17">
                  <c:v>972</c:v>
                </c:pt>
                <c:pt idx="18">
                  <c:v>972</c:v>
                </c:pt>
                <c:pt idx="19">
                  <c:v>936</c:v>
                </c:pt>
                <c:pt idx="20">
                  <c:v>905</c:v>
                </c:pt>
                <c:pt idx="21">
                  <c:v>789</c:v>
                </c:pt>
                <c:pt idx="22">
                  <c:v>767</c:v>
                </c:pt>
                <c:pt idx="23">
                  <c:v>748</c:v>
                </c:pt>
                <c:pt idx="24">
                  <c:v>488</c:v>
                </c:pt>
                <c:pt idx="25">
                  <c:v>425</c:v>
                </c:pt>
                <c:pt idx="26">
                  <c:v>395</c:v>
                </c:pt>
                <c:pt idx="27">
                  <c:v>392</c:v>
                </c:pt>
                <c:pt idx="28">
                  <c:v>367</c:v>
                </c:pt>
                <c:pt idx="29">
                  <c:v>29</c:v>
                </c:pt>
                <c:pt idx="30">
                  <c:v>22</c:v>
                </c:pt>
                <c:pt idx="31">
                  <c:v>0</c:v>
                </c:pt>
              </c:numCache>
            </c:numRef>
          </c:val>
          <c:extLst>
            <c:ext xmlns:c16="http://schemas.microsoft.com/office/drawing/2014/chart" uri="{C3380CC4-5D6E-409C-BE32-E72D297353CC}">
              <c16:uniqueId val="{00000000-F0D7-4BC4-82E1-E41A9F5A6E15}"/>
            </c:ext>
          </c:extLst>
        </c:ser>
        <c:dLbls>
          <c:showLegendKey val="0"/>
          <c:showVal val="0"/>
          <c:showCatName val="0"/>
          <c:showSerName val="0"/>
          <c:showPercent val="0"/>
          <c:showBubbleSize val="0"/>
        </c:dLbls>
        <c:gapWidth val="30"/>
        <c:axId val="2137017295"/>
        <c:axId val="2137025615"/>
      </c:barChart>
      <c:catAx>
        <c:axId val="21370172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lang="es-MX" sz="700" b="0" i="0" u="none" strike="noStrike" kern="1200" baseline="0" noProof="0">
                <a:solidFill>
                  <a:schemeClr val="tx1">
                    <a:lumMod val="65000"/>
                    <a:lumOff val="35000"/>
                  </a:schemeClr>
                </a:solidFill>
                <a:latin typeface="Geomanist Light" panose="02000503000000020004" pitchFamily="50" charset="0"/>
                <a:ea typeface="+mn-ea"/>
                <a:cs typeface="+mn-cs"/>
              </a:defRPr>
            </a:pPr>
            <a:endParaRPr lang="es-MX"/>
          </a:p>
        </c:txPr>
        <c:crossAx val="2137025615"/>
        <c:crosses val="autoZero"/>
        <c:auto val="1"/>
        <c:lblAlgn val="ctr"/>
        <c:lblOffset val="100"/>
        <c:noMultiLvlLbl val="0"/>
      </c:catAx>
      <c:valAx>
        <c:axId val="2137025615"/>
        <c:scaling>
          <c:orientation val="minMax"/>
        </c:scaling>
        <c:delete val="1"/>
        <c:axPos val="l"/>
        <c:numFmt formatCode="#,##0" sourceLinked="1"/>
        <c:majorTickMark val="none"/>
        <c:minorTickMark val="none"/>
        <c:tickLblPos val="nextTo"/>
        <c:crossAx val="2137017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s-MX" noProof="0"/>
      </a:pPr>
      <a:endParaRPr lang="es-MX"/>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152159070843531E-2"/>
          <c:y val="6.1769316836974404E-2"/>
          <c:w val="0.94868738616090953"/>
          <c:h val="0.63835909342142294"/>
        </c:manualLayout>
      </c:layout>
      <c:barChart>
        <c:barDir val="col"/>
        <c:grouping val="clustered"/>
        <c:varyColors val="0"/>
        <c:ser>
          <c:idx val="0"/>
          <c:order val="0"/>
          <c:tx>
            <c:strRef>
              <c:f>Hoja1!$B$1</c:f>
              <c:strCache>
                <c:ptCount val="1"/>
                <c:pt idx="0">
                  <c:v>2024</c:v>
                </c:pt>
              </c:strCache>
            </c:strRef>
          </c:tx>
          <c:spPr>
            <a:solidFill>
              <a:srgbClr val="245C4F"/>
            </a:solidFill>
            <a:ln>
              <a:noFill/>
            </a:ln>
            <a:effectLst/>
          </c:spPr>
          <c:invertIfNegative val="0"/>
          <c:dLbls>
            <c:dLbl>
              <c:idx val="21"/>
              <c:layout>
                <c:manualLayout>
                  <c:x val="-9.9401621080799827E-18"/>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220-45BB-9544-DDFCAC619276}"/>
                </c:ext>
              </c:extLst>
            </c:dLbl>
            <c:spPr>
              <a:noFill/>
              <a:ln>
                <a:noFill/>
              </a:ln>
              <a:effectLst/>
            </c:spPr>
            <c:txPr>
              <a:bodyPr rot="-5400000" spcFirstLastPara="1" vertOverflow="ellipsis" wrap="square" lIns="38100" tIns="19050" rIns="38100" bIns="19050" anchor="ctr" anchorCtr="1">
                <a:spAutoFit/>
              </a:bodyPr>
              <a:lstStyle/>
              <a:p>
                <a:pPr>
                  <a:defRPr sz="800" b="0" i="0" u="none" strike="noStrike" kern="1200" baseline="0">
                    <a:solidFill>
                      <a:srgbClr val="245C4F"/>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Hoja1!$A$2:$A$33</c:f>
              <c:strCache>
                <c:ptCount val="32"/>
                <c:pt idx="0">
                  <c:v>Guanajuato</c:v>
                </c:pt>
                <c:pt idx="1">
                  <c:v>Campeche</c:v>
                </c:pt>
                <c:pt idx="2">
                  <c:v>Baja California Sur</c:v>
                </c:pt>
                <c:pt idx="3">
                  <c:v>Michoacán de Ocampo</c:v>
                </c:pt>
                <c:pt idx="4">
                  <c:v>México</c:v>
                </c:pt>
                <c:pt idx="5">
                  <c:v>Querétaro</c:v>
                </c:pt>
                <c:pt idx="6">
                  <c:v>Sinaloa</c:v>
                </c:pt>
                <c:pt idx="7">
                  <c:v>Coahuila de Zaragoza</c:v>
                </c:pt>
                <c:pt idx="8">
                  <c:v>Quintana Roo</c:v>
                </c:pt>
                <c:pt idx="9">
                  <c:v>Baja California</c:v>
                </c:pt>
                <c:pt idx="10">
                  <c:v>San Luis Potosí</c:v>
                </c:pt>
                <c:pt idx="11">
                  <c:v>Chihuahua</c:v>
                </c:pt>
                <c:pt idx="12">
                  <c:v>Colima</c:v>
                </c:pt>
                <c:pt idx="13">
                  <c:v>Zacatecas</c:v>
                </c:pt>
                <c:pt idx="14">
                  <c:v>Jalisco</c:v>
                </c:pt>
                <c:pt idx="15">
                  <c:v>Nuevo León</c:v>
                </c:pt>
                <c:pt idx="16">
                  <c:v>Durango</c:v>
                </c:pt>
                <c:pt idx="17">
                  <c:v>Guerrero</c:v>
                </c:pt>
                <c:pt idx="18">
                  <c:v>Tabasco</c:v>
                </c:pt>
                <c:pt idx="19">
                  <c:v>Veracruz de Ignacio de la Llave</c:v>
                </c:pt>
                <c:pt idx="20">
                  <c:v>Oaxaca</c:v>
                </c:pt>
                <c:pt idx="21">
                  <c:v>Nayarit</c:v>
                </c:pt>
                <c:pt idx="22">
                  <c:v>Puebla</c:v>
                </c:pt>
                <c:pt idx="23">
                  <c:v>Hidalgo</c:v>
                </c:pt>
                <c:pt idx="24">
                  <c:v>Tamaulipas</c:v>
                </c:pt>
                <c:pt idx="25">
                  <c:v>Morelos</c:v>
                </c:pt>
                <c:pt idx="26">
                  <c:v>Sonora</c:v>
                </c:pt>
                <c:pt idx="27">
                  <c:v>Ciudad de México</c:v>
                </c:pt>
                <c:pt idx="28">
                  <c:v>Chiapas</c:v>
                </c:pt>
                <c:pt idx="29">
                  <c:v>Tlaxcala</c:v>
                </c:pt>
                <c:pt idx="30">
                  <c:v>Yucatán</c:v>
                </c:pt>
                <c:pt idx="31">
                  <c:v>Aguascalientes</c:v>
                </c:pt>
              </c:strCache>
            </c:strRef>
          </c:cat>
          <c:val>
            <c:numRef>
              <c:f>Hoja1!$B$2:$B$33</c:f>
              <c:numCache>
                <c:formatCode>#,##0.0</c:formatCode>
                <c:ptCount val="32"/>
                <c:pt idx="0">
                  <c:v>238.35172622658391</c:v>
                </c:pt>
                <c:pt idx="1">
                  <c:v>200.08027912434002</c:v>
                </c:pt>
                <c:pt idx="2">
                  <c:v>181.79262737580385</c:v>
                </c:pt>
                <c:pt idx="3">
                  <c:v>166.1685646106269</c:v>
                </c:pt>
                <c:pt idx="4">
                  <c:v>145.39215442882244</c:v>
                </c:pt>
                <c:pt idx="5">
                  <c:v>136.20625690908119</c:v>
                </c:pt>
                <c:pt idx="6">
                  <c:v>131.1404842437461</c:v>
                </c:pt>
                <c:pt idx="7">
                  <c:v>120.1830919864268</c:v>
                </c:pt>
                <c:pt idx="8">
                  <c:v>118.64482976323809</c:v>
                </c:pt>
                <c:pt idx="9">
                  <c:v>118.57894749964471</c:v>
                </c:pt>
                <c:pt idx="10">
                  <c:v>117.07719452207863</c:v>
                </c:pt>
                <c:pt idx="11">
                  <c:v>110.57806896613754</c:v>
                </c:pt>
                <c:pt idx="12">
                  <c:v>101.83881409740155</c:v>
                </c:pt>
                <c:pt idx="13">
                  <c:v>86.199545032347871</c:v>
                </c:pt>
                <c:pt idx="14">
                  <c:v>83.587558303105411</c:v>
                </c:pt>
                <c:pt idx="15">
                  <c:v>82.931040849825095</c:v>
                </c:pt>
                <c:pt idx="16">
                  <c:v>79.447780952006084</c:v>
                </c:pt>
                <c:pt idx="17">
                  <c:v>77.581510043089551</c:v>
                </c:pt>
                <c:pt idx="18">
                  <c:v>74.293438444790695</c:v>
                </c:pt>
                <c:pt idx="19">
                  <c:v>68.578578713692238</c:v>
                </c:pt>
                <c:pt idx="20">
                  <c:v>68.169027128690303</c:v>
                </c:pt>
                <c:pt idx="21">
                  <c:v>59.832348245473185</c:v>
                </c:pt>
                <c:pt idx="22">
                  <c:v>58.364415927908624</c:v>
                </c:pt>
                <c:pt idx="23">
                  <c:v>57.215511760966308</c:v>
                </c:pt>
                <c:pt idx="24">
                  <c:v>48.198956772193085</c:v>
                </c:pt>
                <c:pt idx="25">
                  <c:v>34.751846251014385</c:v>
                </c:pt>
                <c:pt idx="26">
                  <c:v>31.568739960914275</c:v>
                </c:pt>
                <c:pt idx="27">
                  <c:v>30.197883850919357</c:v>
                </c:pt>
                <c:pt idx="28">
                  <c:v>13.781340389379613</c:v>
                </c:pt>
                <c:pt idx="29">
                  <c:v>2.9815833020492963</c:v>
                </c:pt>
                <c:pt idx="30">
                  <c:v>2.3002892812071916</c:v>
                </c:pt>
                <c:pt idx="31">
                  <c:v>0</c:v>
                </c:pt>
              </c:numCache>
            </c:numRef>
          </c:val>
          <c:extLst>
            <c:ext xmlns:c16="http://schemas.microsoft.com/office/drawing/2014/chart" uri="{C3380CC4-5D6E-409C-BE32-E72D297353CC}">
              <c16:uniqueId val="{00000001-6770-40BF-8B02-2501E7B5E487}"/>
            </c:ext>
          </c:extLst>
        </c:ser>
        <c:dLbls>
          <c:showLegendKey val="0"/>
          <c:showVal val="0"/>
          <c:showCatName val="0"/>
          <c:showSerName val="0"/>
          <c:showPercent val="0"/>
          <c:showBubbleSize val="0"/>
        </c:dLbls>
        <c:gapWidth val="30"/>
        <c:axId val="2137017295"/>
        <c:axId val="2137025615"/>
      </c:barChart>
      <c:catAx>
        <c:axId val="21370172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700" b="0" i="0" u="none" strike="noStrike" kern="1200" baseline="0">
                <a:solidFill>
                  <a:schemeClr val="tx1">
                    <a:lumMod val="65000"/>
                    <a:lumOff val="35000"/>
                  </a:schemeClr>
                </a:solidFill>
                <a:latin typeface="Geomanist Light" panose="02000503000000020004" pitchFamily="50" charset="0"/>
                <a:ea typeface="+mn-ea"/>
                <a:cs typeface="+mn-cs"/>
              </a:defRPr>
            </a:pPr>
            <a:endParaRPr lang="es-MX"/>
          </a:p>
        </c:txPr>
        <c:crossAx val="2137025615"/>
        <c:crosses val="autoZero"/>
        <c:auto val="1"/>
        <c:lblAlgn val="ctr"/>
        <c:lblOffset val="100"/>
        <c:noMultiLvlLbl val="0"/>
      </c:catAx>
      <c:valAx>
        <c:axId val="2137025615"/>
        <c:scaling>
          <c:orientation val="minMax"/>
        </c:scaling>
        <c:delete val="1"/>
        <c:axPos val="l"/>
        <c:numFmt formatCode="#,##0.0" sourceLinked="1"/>
        <c:majorTickMark val="out"/>
        <c:minorTickMark val="none"/>
        <c:tickLblPos val="nextTo"/>
        <c:crossAx val="2137017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555555555555555E-2"/>
          <c:y val="0.1388888888888889"/>
          <c:w val="0.93888888888888888"/>
          <c:h val="0.73826735199766702"/>
        </c:manualLayout>
      </c:layout>
      <c:barChart>
        <c:barDir val="col"/>
        <c:grouping val="percentStacked"/>
        <c:varyColors val="0"/>
        <c:ser>
          <c:idx val="0"/>
          <c:order val="0"/>
          <c:tx>
            <c:strRef>
              <c:f>Hoja1!$A$14</c:f>
              <c:strCache>
                <c:ptCount val="1"/>
                <c:pt idx="0">
                  <c:v>Menores de edad (0-17)</c:v>
                </c:pt>
              </c:strCache>
            </c:strRef>
          </c:tx>
          <c:spPr>
            <a:solidFill>
              <a:srgbClr val="245C4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Hoja1!$B$13:$K$13</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Hoja1!$B$14:$K$14</c:f>
              <c:numCache>
                <c:formatCode>0.0</c:formatCode>
                <c:ptCount val="10"/>
                <c:pt idx="0">
                  <c:v>6.6082890008317259</c:v>
                </c:pt>
                <c:pt idx="1">
                  <c:v>5.7691084827673915</c:v>
                </c:pt>
                <c:pt idx="2">
                  <c:v>6.71722318805827</c:v>
                </c:pt>
                <c:pt idx="3">
                  <c:v>5.8088674403215137</c:v>
                </c:pt>
                <c:pt idx="4">
                  <c:v>5.5874594920491374</c:v>
                </c:pt>
                <c:pt idx="5">
                  <c:v>5.0143490738325074</c:v>
                </c:pt>
                <c:pt idx="6">
                  <c:v>5.215648548981882</c:v>
                </c:pt>
                <c:pt idx="7">
                  <c:v>5.9686859383820074</c:v>
                </c:pt>
                <c:pt idx="8">
                  <c:v>6.400985435837983</c:v>
                </c:pt>
                <c:pt idx="9">
                  <c:v>6.4629529475392102</c:v>
                </c:pt>
              </c:numCache>
            </c:numRef>
          </c:val>
          <c:extLst>
            <c:ext xmlns:c16="http://schemas.microsoft.com/office/drawing/2014/chart" uri="{C3380CC4-5D6E-409C-BE32-E72D297353CC}">
              <c16:uniqueId val="{00000000-B542-40B5-AAF9-01CDD3D27DE8}"/>
            </c:ext>
          </c:extLst>
        </c:ser>
        <c:ser>
          <c:idx val="1"/>
          <c:order val="1"/>
          <c:tx>
            <c:strRef>
              <c:f>Hoja1!$A$15</c:f>
              <c:strCache>
                <c:ptCount val="1"/>
                <c:pt idx="0">
                  <c:v>Adultos (18 y más)</c:v>
                </c:pt>
              </c:strCache>
            </c:strRef>
          </c:tx>
          <c:spPr>
            <a:solidFill>
              <a:srgbClr val="BC945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Hoja1!$B$13:$K$13</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Hoja1!$B$15:$K$15</c:f>
              <c:numCache>
                <c:formatCode>0.0</c:formatCode>
                <c:ptCount val="10"/>
                <c:pt idx="0">
                  <c:v>84.313356244997877</c:v>
                </c:pt>
                <c:pt idx="1">
                  <c:v>63.375937937174108</c:v>
                </c:pt>
                <c:pt idx="2">
                  <c:v>73.53725795815599</c:v>
                </c:pt>
                <c:pt idx="3">
                  <c:v>79.422825508013617</c:v>
                </c:pt>
                <c:pt idx="4">
                  <c:v>88.187504710226847</c:v>
                </c:pt>
                <c:pt idx="5">
                  <c:v>89.771284459518213</c:v>
                </c:pt>
                <c:pt idx="6">
                  <c:v>89.462882796216121</c:v>
                </c:pt>
                <c:pt idx="7">
                  <c:v>88.737039127722156</c:v>
                </c:pt>
                <c:pt idx="8">
                  <c:v>88.402289689152951</c:v>
                </c:pt>
                <c:pt idx="9">
                  <c:v>88.31800973499189</c:v>
                </c:pt>
              </c:numCache>
            </c:numRef>
          </c:val>
          <c:extLst>
            <c:ext xmlns:c16="http://schemas.microsoft.com/office/drawing/2014/chart" uri="{C3380CC4-5D6E-409C-BE32-E72D297353CC}">
              <c16:uniqueId val="{00000001-B542-40B5-AAF9-01CDD3D27DE8}"/>
            </c:ext>
          </c:extLst>
        </c:ser>
        <c:ser>
          <c:idx val="2"/>
          <c:order val="2"/>
          <c:tx>
            <c:strRef>
              <c:f>Hoja1!$A$16</c:f>
              <c:strCache>
                <c:ptCount val="1"/>
                <c:pt idx="0">
                  <c:v>No especificado</c:v>
                </c:pt>
              </c:strCache>
            </c:strRef>
          </c:tx>
          <c:spPr>
            <a:solidFill>
              <a:schemeClr val="accent3"/>
            </a:solidFill>
            <a:ln w="2540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Hoja1!$B$13:$K$13</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Hoja1!$B$16:$K$16</c:f>
              <c:numCache>
                <c:formatCode>0.0</c:formatCode>
                <c:ptCount val="10"/>
                <c:pt idx="0">
                  <c:v>9.0783547541703946</c:v>
                </c:pt>
                <c:pt idx="1">
                  <c:v>30.854953580058503</c:v>
                </c:pt>
                <c:pt idx="2">
                  <c:v>19.745518853785743</c:v>
                </c:pt>
                <c:pt idx="3">
                  <c:v>14.768307051664864</c:v>
                </c:pt>
                <c:pt idx="4">
                  <c:v>6.2250357977240185</c:v>
                </c:pt>
                <c:pt idx="5">
                  <c:v>5.2143664666492739</c:v>
                </c:pt>
                <c:pt idx="6">
                  <c:v>5.3214686548019881</c:v>
                </c:pt>
                <c:pt idx="7">
                  <c:v>5.2942749338958377</c:v>
                </c:pt>
                <c:pt idx="8">
                  <c:v>5.1967248750090578</c:v>
                </c:pt>
                <c:pt idx="9">
                  <c:v>5.219037317468902</c:v>
                </c:pt>
              </c:numCache>
            </c:numRef>
          </c:val>
          <c:extLst>
            <c:ext xmlns:c16="http://schemas.microsoft.com/office/drawing/2014/chart" uri="{C3380CC4-5D6E-409C-BE32-E72D297353CC}">
              <c16:uniqueId val="{00000002-B542-40B5-AAF9-01CDD3D27DE8}"/>
            </c:ext>
          </c:extLst>
        </c:ser>
        <c:dLbls>
          <c:showLegendKey val="0"/>
          <c:showVal val="0"/>
          <c:showCatName val="0"/>
          <c:showSerName val="0"/>
          <c:showPercent val="0"/>
          <c:showBubbleSize val="0"/>
        </c:dLbls>
        <c:gapWidth val="50"/>
        <c:overlap val="100"/>
        <c:axId val="1973122767"/>
        <c:axId val="1973133167"/>
      </c:barChart>
      <c:lineChart>
        <c:grouping val="percentStacked"/>
        <c:varyColors val="0"/>
        <c:ser>
          <c:idx val="3"/>
          <c:order val="3"/>
          <c:tx>
            <c:strRef>
              <c:f>Hoja1!$A$17</c:f>
              <c:strCache>
                <c:ptCount val="1"/>
                <c:pt idx="0">
                  <c:v>Total</c:v>
                </c:pt>
              </c:strCache>
            </c:strRef>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691B31"/>
                    </a:solidFill>
                    <a:latin typeface="Geomanist Light" panose="02000503000000020004" pitchFamily="50" charset="0"/>
                    <a:ea typeface="+mn-ea"/>
                    <a:cs typeface="+mn-cs"/>
                  </a:defRPr>
                </a:pPr>
                <a:endParaRPr lang="es-MX"/>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Hoja1!$B$13:$K$13</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Hoja1!$B$17:$K$17</c:f>
              <c:numCache>
                <c:formatCode>#,##0</c:formatCode>
                <c:ptCount val="10"/>
                <c:pt idx="0">
                  <c:v>63723</c:v>
                </c:pt>
                <c:pt idx="1">
                  <c:v>62904</c:v>
                </c:pt>
                <c:pt idx="2">
                  <c:v>66724</c:v>
                </c:pt>
                <c:pt idx="3">
                  <c:v>61957</c:v>
                </c:pt>
                <c:pt idx="4">
                  <c:v>66345</c:v>
                </c:pt>
                <c:pt idx="5">
                  <c:v>57495</c:v>
                </c:pt>
                <c:pt idx="6">
                  <c:v>62370</c:v>
                </c:pt>
                <c:pt idx="7">
                  <c:v>67318</c:v>
                </c:pt>
                <c:pt idx="8">
                  <c:v>69005</c:v>
                </c:pt>
                <c:pt idx="9">
                  <c:v>62866</c:v>
                </c:pt>
              </c:numCache>
            </c:numRef>
          </c:val>
          <c:smooth val="0"/>
          <c:extLst>
            <c:ext xmlns:c16="http://schemas.microsoft.com/office/drawing/2014/chart" uri="{C3380CC4-5D6E-409C-BE32-E72D297353CC}">
              <c16:uniqueId val="{00000003-B542-40B5-AAF9-01CDD3D27DE8}"/>
            </c:ext>
          </c:extLst>
        </c:ser>
        <c:dLbls>
          <c:showLegendKey val="0"/>
          <c:showVal val="0"/>
          <c:showCatName val="0"/>
          <c:showSerName val="0"/>
          <c:showPercent val="0"/>
          <c:showBubbleSize val="0"/>
        </c:dLbls>
        <c:marker val="1"/>
        <c:smooth val="0"/>
        <c:axId val="268817727"/>
        <c:axId val="268812735"/>
      </c:lineChart>
      <c:catAx>
        <c:axId val="1973122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s-MX" sz="1050" b="1" i="0" u="none" strike="noStrike" kern="1200" baseline="0" noProof="0">
                <a:solidFill>
                  <a:schemeClr val="tx1">
                    <a:lumMod val="65000"/>
                    <a:lumOff val="35000"/>
                  </a:schemeClr>
                </a:solidFill>
                <a:latin typeface="Geomanist Light" panose="02000503000000020004" pitchFamily="50" charset="0"/>
                <a:ea typeface="+mn-ea"/>
                <a:cs typeface="+mn-cs"/>
              </a:defRPr>
            </a:pPr>
            <a:endParaRPr lang="es-MX"/>
          </a:p>
        </c:txPr>
        <c:crossAx val="1973133167"/>
        <c:crosses val="autoZero"/>
        <c:auto val="1"/>
        <c:lblAlgn val="ctr"/>
        <c:lblOffset val="100"/>
        <c:noMultiLvlLbl val="0"/>
      </c:catAx>
      <c:valAx>
        <c:axId val="1973133167"/>
        <c:scaling>
          <c:orientation val="minMax"/>
          <c:max val="1"/>
        </c:scaling>
        <c:delete val="1"/>
        <c:axPos val="l"/>
        <c:numFmt formatCode="0%" sourceLinked="1"/>
        <c:majorTickMark val="out"/>
        <c:minorTickMark val="none"/>
        <c:tickLblPos val="nextTo"/>
        <c:crossAx val="1973122767"/>
        <c:crosses val="autoZero"/>
        <c:crossBetween val="between"/>
      </c:valAx>
      <c:valAx>
        <c:axId val="268812735"/>
        <c:scaling>
          <c:orientation val="minMax"/>
        </c:scaling>
        <c:delete val="1"/>
        <c:axPos val="r"/>
        <c:numFmt formatCode="0%" sourceLinked="1"/>
        <c:majorTickMark val="out"/>
        <c:minorTickMark val="none"/>
        <c:tickLblPos val="nextTo"/>
        <c:crossAx val="268817727"/>
        <c:crosses val="max"/>
        <c:crossBetween val="between"/>
      </c:valAx>
      <c:catAx>
        <c:axId val="268817727"/>
        <c:scaling>
          <c:orientation val="minMax"/>
        </c:scaling>
        <c:delete val="1"/>
        <c:axPos val="b"/>
        <c:numFmt formatCode="General" sourceLinked="1"/>
        <c:majorTickMark val="out"/>
        <c:minorTickMark val="none"/>
        <c:tickLblPos val="nextTo"/>
        <c:crossAx val="268812735"/>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648099270518378E-3"/>
          <c:y val="3.0380482362479814E-2"/>
          <c:w val="0.98528764493037713"/>
          <c:h val="0.8131896750887363"/>
        </c:manualLayout>
      </c:layout>
      <c:barChart>
        <c:barDir val="col"/>
        <c:grouping val="clustered"/>
        <c:varyColors val="0"/>
        <c:ser>
          <c:idx val="1"/>
          <c:order val="1"/>
          <c:tx>
            <c:strRef>
              <c:f>Sheet1!$C$1</c:f>
              <c:strCache>
                <c:ptCount val="1"/>
                <c:pt idx="0">
                  <c:v>Diciembre</c:v>
                </c:pt>
              </c:strCache>
            </c:strRef>
          </c:tx>
          <c:spPr>
            <a:noFill/>
          </c:spPr>
          <c:invertIfNegative val="0"/>
          <c:dLbls>
            <c:dLbl>
              <c:idx val="0"/>
              <c:layout>
                <c:manualLayout>
                  <c:x val="9.4163111221784844E-8"/>
                  <c:y val="-0.60417508065682057"/>
                </c:manualLayout>
              </c:layout>
              <c:spPr>
                <a:noFill/>
                <a:ln>
                  <a:noFill/>
                </a:ln>
                <a:effectLst/>
              </c:spPr>
              <c:txPr>
                <a:bodyPr wrap="square" lIns="38100" tIns="19050" rIns="38100" bIns="19050" anchor="ctr">
                  <a:noAutofit/>
                </a:bodyPr>
                <a:lstStyle/>
                <a:p>
                  <a:pPr>
                    <a:defRPr sz="900" b="1">
                      <a:solidFill>
                        <a:schemeClr val="bg1"/>
                      </a:solidFill>
                      <a:highlight>
                        <a:srgbClr val="6E152E"/>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9037568256485243E-2"/>
                      <c:h val="5.6066269208431149E-2"/>
                    </c:manualLayout>
                  </c15:layout>
                </c:ext>
                <c:ext xmlns:c16="http://schemas.microsoft.com/office/drawing/2014/chart" uri="{C3380CC4-5D6E-409C-BE32-E72D297353CC}">
                  <c16:uniqueId val="{00000000-724B-4F86-B2AC-CF4D36F61AB2}"/>
                </c:ext>
              </c:extLst>
            </c:dLbl>
            <c:dLbl>
              <c:idx val="1"/>
              <c:layout>
                <c:manualLayout>
                  <c:x val="-1.195871512551472E-3"/>
                  <c:y val="-0.52125854218688272"/>
                </c:manualLayout>
              </c:layout>
              <c:spPr>
                <a:noFill/>
                <a:ln>
                  <a:noFill/>
                </a:ln>
                <a:effectLst/>
              </c:spPr>
              <c:txPr>
                <a:bodyPr wrap="square" lIns="38100" tIns="19050" rIns="38100" bIns="19050" anchor="ctr">
                  <a:noAutofit/>
                </a:bodyPr>
                <a:lstStyle/>
                <a:p>
                  <a:pPr>
                    <a:defRPr sz="900" b="1">
                      <a:solidFill>
                        <a:schemeClr val="bg1"/>
                      </a:solidFill>
                      <a:highlight>
                        <a:srgbClr val="6E152E"/>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5426224614802256E-2"/>
                      <c:h val="5.9576993642271557E-2"/>
                    </c:manualLayout>
                  </c15:layout>
                </c:ext>
                <c:ext xmlns:c16="http://schemas.microsoft.com/office/drawing/2014/chart" uri="{C3380CC4-5D6E-409C-BE32-E72D297353CC}">
                  <c16:uniqueId val="{00000001-724B-4F86-B2AC-CF4D36F61AB2}"/>
                </c:ext>
              </c:extLst>
            </c:dLbl>
            <c:dLbl>
              <c:idx val="2"/>
              <c:layout>
                <c:manualLayout>
                  <c:x val="2.391743025102944E-3"/>
                  <c:y val="-0.3253670296534583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24B-4F86-B2AC-CF4D36F61AB2}"/>
                </c:ext>
              </c:extLst>
            </c:dLbl>
            <c:dLbl>
              <c:idx val="3"/>
              <c:layout>
                <c:manualLayout>
                  <c:x val="-4.783486050205888E-3"/>
                  <c:y val="-0.3053661284753753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24B-4F86-B2AC-CF4D36F61AB2}"/>
                </c:ext>
              </c:extLst>
            </c:dLbl>
            <c:dLbl>
              <c:idx val="4"/>
              <c:layout>
                <c:manualLayout>
                  <c:x val="-1.195871512551472E-3"/>
                  <c:y val="-0.33949976876212684"/>
                </c:manualLayout>
              </c:layout>
              <c:spPr>
                <a:noFill/>
                <a:ln>
                  <a:noFill/>
                </a:ln>
                <a:effectLst/>
              </c:spPr>
              <c:txPr>
                <a:bodyPr wrap="square" lIns="38100" tIns="19050" rIns="38100" bIns="19050" anchor="ctr">
                  <a:noAutofit/>
                </a:bodyPr>
                <a:lstStyle/>
                <a:p>
                  <a:pPr>
                    <a:defRPr sz="900" b="1">
                      <a:solidFill>
                        <a:schemeClr val="bg1"/>
                      </a:solidFill>
                      <a:highlight>
                        <a:srgbClr val="6E152E"/>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037945850561259E-2"/>
                      <c:h val="4.553409590690996E-2"/>
                    </c:manualLayout>
                  </c15:layout>
                </c:ext>
                <c:ext xmlns:c16="http://schemas.microsoft.com/office/drawing/2014/chart" uri="{C3380CC4-5D6E-409C-BE32-E72D297353CC}">
                  <c16:uniqueId val="{00000004-724B-4F86-B2AC-CF4D36F61AB2}"/>
                </c:ext>
              </c:extLst>
            </c:dLbl>
            <c:dLbl>
              <c:idx val="5"/>
              <c:layout>
                <c:manualLayout>
                  <c:x val="1.195871512551472E-3"/>
                  <c:y val="-0.37224515250504009"/>
                </c:manualLayout>
              </c:layout>
              <c:spPr>
                <a:noFill/>
                <a:ln>
                  <a:noFill/>
                </a:ln>
                <a:effectLst/>
              </c:spPr>
              <c:txPr>
                <a:bodyPr wrap="square" lIns="38100" tIns="19050" rIns="38100" bIns="19050" anchor="ctr">
                  <a:noAutofit/>
                </a:bodyPr>
                <a:lstStyle/>
                <a:p>
                  <a:pPr>
                    <a:defRPr sz="900" b="1">
                      <a:solidFill>
                        <a:schemeClr val="bg1"/>
                      </a:solidFill>
                      <a:highlight>
                        <a:srgbClr val="6E152E"/>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5964272632339185E-2"/>
                      <c:h val="4.553409590690996E-2"/>
                    </c:manualLayout>
                  </c15:layout>
                </c:ext>
                <c:ext xmlns:c16="http://schemas.microsoft.com/office/drawing/2014/chart" uri="{C3380CC4-5D6E-409C-BE32-E72D297353CC}">
                  <c16:uniqueId val="{00000005-724B-4F86-B2AC-CF4D36F61AB2}"/>
                </c:ext>
              </c:extLst>
            </c:dLbl>
            <c:dLbl>
              <c:idx val="6"/>
              <c:layout>
                <c:manualLayout>
                  <c:x val="9.4163111224525353E-8"/>
                  <c:y val="-0.43839369706097076"/>
                </c:manualLayout>
              </c:layout>
              <c:spPr>
                <a:noFill/>
                <a:ln>
                  <a:noFill/>
                </a:ln>
                <a:effectLst/>
              </c:spPr>
              <c:txPr>
                <a:bodyPr wrap="square" lIns="38100" tIns="19050" rIns="38100" bIns="19050" anchor="ctr">
                  <a:noAutofit/>
                </a:bodyPr>
                <a:lstStyle/>
                <a:p>
                  <a:pPr>
                    <a:defRPr sz="900" b="1">
                      <a:solidFill>
                        <a:schemeClr val="bg1"/>
                      </a:solidFill>
                      <a:highlight>
                        <a:srgbClr val="6E152E"/>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5.8346665260497525E-2"/>
                      <c:h val="5.2555544774590748E-2"/>
                    </c:manualLayout>
                  </c15:layout>
                </c:ext>
                <c:ext xmlns:c16="http://schemas.microsoft.com/office/drawing/2014/chart" uri="{C3380CC4-5D6E-409C-BE32-E72D297353CC}">
                  <c16:uniqueId val="{00000006-724B-4F86-B2AC-CF4D36F61AB2}"/>
                </c:ext>
              </c:extLst>
            </c:dLbl>
            <c:dLbl>
              <c:idx val="7"/>
              <c:layout>
                <c:manualLayout>
                  <c:x val="-8.7696231179428615E-17"/>
                  <c:y val="-0.55308132413468247"/>
                </c:manualLayout>
              </c:layout>
              <c:spPr>
                <a:noFill/>
                <a:ln>
                  <a:noFill/>
                </a:ln>
                <a:effectLst/>
              </c:spPr>
              <c:txPr>
                <a:bodyPr wrap="square" lIns="38100" tIns="19050" rIns="38100" bIns="19050" anchor="ctr">
                  <a:noAutofit/>
                </a:bodyPr>
                <a:lstStyle/>
                <a:p>
                  <a:pPr>
                    <a:defRPr sz="900" b="1">
                      <a:solidFill>
                        <a:schemeClr val="bg1"/>
                      </a:solidFill>
                      <a:highlight>
                        <a:srgbClr val="6E152E"/>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5.9518431016575529E-2"/>
                      <c:h val="3.8512647039229159E-2"/>
                    </c:manualLayout>
                  </c15:layout>
                </c:ext>
                <c:ext xmlns:c16="http://schemas.microsoft.com/office/drawing/2014/chart" uri="{C3380CC4-5D6E-409C-BE32-E72D297353CC}">
                  <c16:uniqueId val="{00000007-724B-4F86-B2AC-CF4D36F61AB2}"/>
                </c:ext>
              </c:extLst>
            </c:dLbl>
            <c:dLbl>
              <c:idx val="8"/>
              <c:layout>
                <c:manualLayout>
                  <c:x val="2.3918371882141682E-3"/>
                  <c:y val="-0.51372900579877689"/>
                </c:manualLayout>
              </c:layout>
              <c:spPr>
                <a:noFill/>
                <a:ln>
                  <a:noFill/>
                </a:ln>
                <a:effectLst/>
              </c:spPr>
              <c:txPr>
                <a:bodyPr wrap="square" lIns="38100" tIns="19050" rIns="38100" bIns="19050" anchor="ctr">
                  <a:noAutofit/>
                </a:bodyPr>
                <a:lstStyle/>
                <a:p>
                  <a:pPr>
                    <a:defRPr sz="900" b="1">
                      <a:solidFill>
                        <a:schemeClr val="bg1"/>
                      </a:solidFill>
                      <a:highlight>
                        <a:srgbClr val="6E152E"/>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695694015086813E-2"/>
                      <c:h val="5.9576993642271557E-2"/>
                    </c:manualLayout>
                  </c15:layout>
                </c:ext>
                <c:ext xmlns:c16="http://schemas.microsoft.com/office/drawing/2014/chart" uri="{C3380CC4-5D6E-409C-BE32-E72D297353CC}">
                  <c16:uniqueId val="{00000008-724B-4F86-B2AC-CF4D36F61AB2}"/>
                </c:ext>
              </c:extLst>
            </c:dLbl>
            <c:dLbl>
              <c:idx val="9"/>
              <c:delete val="1"/>
              <c:extLst>
                <c:ext xmlns:c15="http://schemas.microsoft.com/office/drawing/2012/chart" uri="{CE6537A1-D6FC-4f65-9D91-7224C49458BB}"/>
                <c:ext xmlns:c16="http://schemas.microsoft.com/office/drawing/2014/chart" uri="{C3380CC4-5D6E-409C-BE32-E72D297353CC}">
                  <c16:uniqueId val="{00000009-724B-4F86-B2AC-CF4D36F61AB2}"/>
                </c:ext>
              </c:extLst>
            </c:dLbl>
            <c:spPr>
              <a:noFill/>
              <a:ln>
                <a:noFill/>
              </a:ln>
              <a:effectLst/>
            </c:spPr>
            <c:txPr>
              <a:bodyPr wrap="square" lIns="38100" tIns="19050" rIns="38100" bIns="19050" anchor="ctr">
                <a:spAutoFit/>
              </a:bodyPr>
              <a:lstStyle/>
              <a:p>
                <a:pPr>
                  <a:defRPr sz="900" b="1">
                    <a:solidFill>
                      <a:schemeClr val="bg1"/>
                    </a:solidFill>
                    <a:highlight>
                      <a:srgbClr val="6E152E"/>
                    </a:highlight>
                    <a:latin typeface="Geomanist Light" panose="02000503000000020004" pitchFamily="50" charset="0"/>
                  </a:defRPr>
                </a:pPr>
                <a:endParaRPr lang="es-MX"/>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Sheet1!$A$2:$A$11</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Sheet1!$C$2:$C$11</c:f>
              <c:numCache>
                <c:formatCode>#,##0</c:formatCode>
                <c:ptCount val="10"/>
                <c:pt idx="0">
                  <c:v>31</c:v>
                </c:pt>
                <c:pt idx="1">
                  <c:v>32</c:v>
                </c:pt>
                <c:pt idx="2">
                  <c:v>18</c:v>
                </c:pt>
                <c:pt idx="3">
                  <c:v>23</c:v>
                </c:pt>
                <c:pt idx="4">
                  <c:v>25</c:v>
                </c:pt>
                <c:pt idx="5">
                  <c:v>38</c:v>
                </c:pt>
                <c:pt idx="6">
                  <c:v>32</c:v>
                </c:pt>
                <c:pt idx="7">
                  <c:v>47</c:v>
                </c:pt>
                <c:pt idx="8">
                  <c:v>26</c:v>
                </c:pt>
              </c:numCache>
            </c:numRef>
          </c:val>
          <c:extLst>
            <c:ext xmlns:c16="http://schemas.microsoft.com/office/drawing/2014/chart" uri="{C3380CC4-5D6E-409C-BE32-E72D297353CC}">
              <c16:uniqueId val="{0000000A-724B-4F86-B2AC-CF4D36F61AB2}"/>
            </c:ext>
          </c:extLst>
        </c:ser>
        <c:ser>
          <c:idx val="2"/>
          <c:order val="2"/>
          <c:tx>
            <c:strRef>
              <c:f>Sheet1!$D$1</c:f>
              <c:strCache>
                <c:ptCount val="1"/>
              </c:strCache>
            </c:strRef>
          </c:tx>
          <c:spPr>
            <a:pattFill prst="pct5">
              <a:fgClr>
                <a:srgbClr val="245C4F"/>
              </a:fgClr>
              <a:bgClr>
                <a:schemeClr val="bg1"/>
              </a:bgClr>
            </a:pattFill>
            <a:ln w="12700">
              <a:solidFill>
                <a:srgbClr val="6E152E"/>
              </a:solidFill>
              <a:prstDash val="sysDot"/>
            </a:ln>
          </c:spPr>
          <c:invertIfNegative val="0"/>
          <c:dPt>
            <c:idx val="0"/>
            <c:invertIfNegative val="0"/>
            <c:bubble3D val="0"/>
            <c:extLst>
              <c:ext xmlns:c16="http://schemas.microsoft.com/office/drawing/2014/chart" uri="{C3380CC4-5D6E-409C-BE32-E72D297353CC}">
                <c16:uniqueId val="{0000000B-724B-4F86-B2AC-CF4D36F61AB2}"/>
              </c:ext>
            </c:extLst>
          </c:dPt>
          <c:dPt>
            <c:idx val="1"/>
            <c:invertIfNegative val="0"/>
            <c:bubble3D val="0"/>
            <c:extLst>
              <c:ext xmlns:c16="http://schemas.microsoft.com/office/drawing/2014/chart" uri="{C3380CC4-5D6E-409C-BE32-E72D297353CC}">
                <c16:uniqueId val="{0000000C-724B-4F86-B2AC-CF4D36F61AB2}"/>
              </c:ext>
            </c:extLst>
          </c:dPt>
          <c:dPt>
            <c:idx val="2"/>
            <c:invertIfNegative val="0"/>
            <c:bubble3D val="0"/>
            <c:extLst>
              <c:ext xmlns:c16="http://schemas.microsoft.com/office/drawing/2014/chart" uri="{C3380CC4-5D6E-409C-BE32-E72D297353CC}">
                <c16:uniqueId val="{0000000D-724B-4F86-B2AC-CF4D36F61AB2}"/>
              </c:ext>
            </c:extLst>
          </c:dPt>
          <c:dPt>
            <c:idx val="3"/>
            <c:invertIfNegative val="0"/>
            <c:bubble3D val="0"/>
            <c:extLst>
              <c:ext xmlns:c16="http://schemas.microsoft.com/office/drawing/2014/chart" uri="{C3380CC4-5D6E-409C-BE32-E72D297353CC}">
                <c16:uniqueId val="{0000000E-724B-4F86-B2AC-CF4D36F61AB2}"/>
              </c:ext>
            </c:extLst>
          </c:dPt>
          <c:dPt>
            <c:idx val="4"/>
            <c:invertIfNegative val="0"/>
            <c:bubble3D val="0"/>
            <c:extLst>
              <c:ext xmlns:c16="http://schemas.microsoft.com/office/drawing/2014/chart" uri="{C3380CC4-5D6E-409C-BE32-E72D297353CC}">
                <c16:uniqueId val="{0000000F-724B-4F86-B2AC-CF4D36F61AB2}"/>
              </c:ext>
            </c:extLst>
          </c:dPt>
          <c:dPt>
            <c:idx val="6"/>
            <c:invertIfNegative val="0"/>
            <c:bubble3D val="0"/>
            <c:extLst>
              <c:ext xmlns:c16="http://schemas.microsoft.com/office/drawing/2014/chart" uri="{C3380CC4-5D6E-409C-BE32-E72D297353CC}">
                <c16:uniqueId val="{00000010-724B-4F86-B2AC-CF4D36F61AB2}"/>
              </c:ext>
            </c:extLst>
          </c:dPt>
          <c:dLbls>
            <c:spPr>
              <a:noFill/>
              <a:ln>
                <a:noFill/>
              </a:ln>
              <a:effectLst/>
            </c:spPr>
            <c:txPr>
              <a:bodyPr wrap="square" lIns="38100" tIns="19050" rIns="38100" bIns="19050" anchor="ctr">
                <a:spAutoFit/>
              </a:bodyPr>
              <a:lstStyle/>
              <a:p>
                <a:pPr>
                  <a:defRPr b="1">
                    <a:solidFill>
                      <a:srgbClr val="6E152E"/>
                    </a:solidFill>
                    <a:latin typeface="Geomanist Light" panose="02000503000000020004" pitchFamily="50" charset="0"/>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Sheet1!$A$2:$A$11</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Sheet1!$D$2:$D$11</c:f>
              <c:numCache>
                <c:formatCode>#,##0</c:formatCode>
                <c:ptCount val="10"/>
                <c:pt idx="0">
                  <c:v>676</c:v>
                </c:pt>
                <c:pt idx="1">
                  <c:v>607</c:v>
                </c:pt>
                <c:pt idx="2">
                  <c:v>380</c:v>
                </c:pt>
                <c:pt idx="3">
                  <c:v>366</c:v>
                </c:pt>
                <c:pt idx="4">
                  <c:v>405</c:v>
                </c:pt>
                <c:pt idx="5">
                  <c:v>458</c:v>
                </c:pt>
                <c:pt idx="6">
                  <c:v>509</c:v>
                </c:pt>
                <c:pt idx="7">
                  <c:v>638</c:v>
                </c:pt>
                <c:pt idx="8">
                  <c:v>594</c:v>
                </c:pt>
              </c:numCache>
            </c:numRef>
          </c:val>
          <c:extLst>
            <c:ext xmlns:c16="http://schemas.microsoft.com/office/drawing/2014/chart" uri="{C3380CC4-5D6E-409C-BE32-E72D297353CC}">
              <c16:uniqueId val="{00000011-724B-4F86-B2AC-CF4D36F61AB2}"/>
            </c:ext>
          </c:extLst>
        </c:ser>
        <c:dLbls>
          <c:showLegendKey val="0"/>
          <c:showVal val="0"/>
          <c:showCatName val="0"/>
          <c:showSerName val="0"/>
          <c:showPercent val="0"/>
          <c:showBubbleSize val="0"/>
        </c:dLbls>
        <c:gapWidth val="30"/>
        <c:overlap val="100"/>
        <c:axId val="253742464"/>
        <c:axId val="253756544"/>
      </c:barChart>
      <c:barChart>
        <c:barDir val="col"/>
        <c:grouping val="clustered"/>
        <c:varyColors val="0"/>
        <c:ser>
          <c:idx val="0"/>
          <c:order val="0"/>
          <c:tx>
            <c:strRef>
              <c:f>Sheet1!$B$1</c:f>
              <c:strCache>
                <c:ptCount val="1"/>
                <c:pt idx="0">
                  <c:v>Enero - Noviembre</c:v>
                </c:pt>
              </c:strCache>
            </c:strRef>
          </c:tx>
          <c:spPr>
            <a:solidFill>
              <a:srgbClr val="6E152E"/>
            </a:solidFill>
            <a:ln>
              <a:noFill/>
              <a:prstDash val="sysDot"/>
            </a:ln>
            <a:effectLst/>
          </c:spPr>
          <c:invertIfNegative val="0"/>
          <c:dLbls>
            <c:dLbl>
              <c:idx val="5"/>
              <c:layout>
                <c:manualLayout>
                  <c:x val="0"/>
                  <c:y val="0.433954565697126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724B-4F86-B2AC-CF4D36F61AB2}"/>
                </c:ext>
              </c:extLst>
            </c:dLbl>
            <c:spPr>
              <a:noFill/>
              <a:ln>
                <a:noFill/>
              </a:ln>
              <a:effectLst/>
            </c:spPr>
            <c:txPr>
              <a:bodyPr wrap="square" lIns="38100" tIns="19050" rIns="38100" bIns="19050" anchor="ctr">
                <a:spAutoFit/>
              </a:bodyPr>
              <a:lstStyle/>
              <a:p>
                <a:pPr>
                  <a:defRPr b="1">
                    <a:solidFill>
                      <a:schemeClr val="bg1"/>
                    </a:solidFill>
                    <a:latin typeface="Geomanist Light" panose="02000503000000020004" pitchFamily="50" charset="0"/>
                  </a:defRPr>
                </a:pPr>
                <a:endParaRPr lang="es-MX"/>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Sheet1!$A$2:$A$11</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Sheet1!$B$2:$B$11</c:f>
              <c:numCache>
                <c:formatCode>#,##0</c:formatCode>
                <c:ptCount val="10"/>
                <c:pt idx="0">
                  <c:v>645</c:v>
                </c:pt>
                <c:pt idx="1">
                  <c:v>575</c:v>
                </c:pt>
                <c:pt idx="2">
                  <c:v>362</c:v>
                </c:pt>
                <c:pt idx="3">
                  <c:v>343</c:v>
                </c:pt>
                <c:pt idx="4">
                  <c:v>380</c:v>
                </c:pt>
                <c:pt idx="5">
                  <c:v>420</c:v>
                </c:pt>
                <c:pt idx="6">
                  <c:v>477</c:v>
                </c:pt>
                <c:pt idx="7">
                  <c:v>591</c:v>
                </c:pt>
                <c:pt idx="8">
                  <c:v>568</c:v>
                </c:pt>
                <c:pt idx="9">
                  <c:v>532</c:v>
                </c:pt>
              </c:numCache>
            </c:numRef>
          </c:val>
          <c:extLst>
            <c:ext xmlns:c16="http://schemas.microsoft.com/office/drawing/2014/chart" uri="{C3380CC4-5D6E-409C-BE32-E72D297353CC}">
              <c16:uniqueId val="{00000013-724B-4F86-B2AC-CF4D36F61AB2}"/>
            </c:ext>
          </c:extLst>
        </c:ser>
        <c:dLbls>
          <c:showLegendKey val="0"/>
          <c:showVal val="0"/>
          <c:showCatName val="0"/>
          <c:showSerName val="0"/>
          <c:showPercent val="0"/>
          <c:showBubbleSize val="0"/>
        </c:dLbls>
        <c:gapWidth val="30"/>
        <c:overlap val="100"/>
        <c:axId val="508383"/>
        <c:axId val="525855"/>
      </c:barChart>
      <c:lineChart>
        <c:grouping val="standard"/>
        <c:varyColors val="0"/>
        <c:ser>
          <c:idx val="3"/>
          <c:order val="3"/>
          <c:tx>
            <c:strRef>
              <c:f>Sheet1!$E$1</c:f>
              <c:strCache>
                <c:ptCount val="1"/>
                <c:pt idx="0">
                  <c:v>Tendencia</c:v>
                </c:pt>
              </c:strCache>
            </c:strRef>
          </c:tx>
          <c:marker>
            <c:symbol val="none"/>
          </c:marker>
          <c:cat>
            <c:numRef>
              <c:f>Sheet1!$A$2:$A$11</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Sheet1!$E$2:$E$11</c:f>
              <c:numCache>
                <c:formatCode>#,##0.0</c:formatCode>
                <c:ptCount val="10"/>
                <c:pt idx="0">
                  <c:v>680.80000000000007</c:v>
                </c:pt>
                <c:pt idx="1">
                  <c:v>565.1</c:v>
                </c:pt>
                <c:pt idx="2">
                  <c:v>449.40000000000009</c:v>
                </c:pt>
                <c:pt idx="3">
                  <c:v>333.7000000000001</c:v>
                </c:pt>
              </c:numCache>
            </c:numRef>
          </c:val>
          <c:smooth val="0"/>
          <c:extLst>
            <c:ext xmlns:c16="http://schemas.microsoft.com/office/drawing/2014/chart" uri="{C3380CC4-5D6E-409C-BE32-E72D297353CC}">
              <c16:uniqueId val="{00000014-724B-4F86-B2AC-CF4D36F61AB2}"/>
            </c:ext>
          </c:extLst>
        </c:ser>
        <c:ser>
          <c:idx val="4"/>
          <c:order val="4"/>
          <c:tx>
            <c:strRef>
              <c:f>Sheet1!$F$1</c:f>
              <c:strCache>
                <c:ptCount val="1"/>
                <c:pt idx="0">
                  <c:v>Tendencia</c:v>
                </c:pt>
              </c:strCache>
            </c:strRef>
          </c:tx>
          <c:marker>
            <c:symbol val="none"/>
          </c:marker>
          <c:cat>
            <c:numRef>
              <c:f>Sheet1!$A$2:$A$11</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Sheet1!$F$2:$F$11</c:f>
              <c:numCache>
                <c:formatCode>General</c:formatCode>
                <c:ptCount val="10"/>
                <c:pt idx="4" formatCode="#,##0.0">
                  <c:v>345.6</c:v>
                </c:pt>
                <c:pt idx="5" formatCode="#,##0.0">
                  <c:v>410.40000000000003</c:v>
                </c:pt>
                <c:pt idx="6" formatCode="#,##0.0">
                  <c:v>475.20000000000005</c:v>
                </c:pt>
                <c:pt idx="7" formatCode="#,##0.0">
                  <c:v>540</c:v>
                </c:pt>
                <c:pt idx="8" formatCode="#,##0.0">
                  <c:v>604.79999999999995</c:v>
                </c:pt>
              </c:numCache>
            </c:numRef>
          </c:val>
          <c:smooth val="0"/>
          <c:extLst>
            <c:ext xmlns:c16="http://schemas.microsoft.com/office/drawing/2014/chart" uri="{C3380CC4-5D6E-409C-BE32-E72D297353CC}">
              <c16:uniqueId val="{00000015-724B-4F86-B2AC-CF4D36F61AB2}"/>
            </c:ext>
          </c:extLst>
        </c:ser>
        <c:dLbls>
          <c:showLegendKey val="0"/>
          <c:showVal val="0"/>
          <c:showCatName val="0"/>
          <c:showSerName val="0"/>
          <c:showPercent val="0"/>
          <c:showBubbleSize val="0"/>
        </c:dLbls>
        <c:marker val="1"/>
        <c:smooth val="0"/>
        <c:axId val="508383"/>
        <c:axId val="525855"/>
      </c:lineChart>
      <c:catAx>
        <c:axId val="2537424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0" spcFirstLastPara="0" vertOverflow="ellipsis" vert="horz" wrap="square" anchor="ctr" anchorCtr="1"/>
          <a:lstStyle/>
          <a:p>
            <a:pPr>
              <a:defRPr lang="es-MX" sz="1200" b="1" i="0" u="none" strike="noStrike" kern="1200" baseline="0">
                <a:solidFill>
                  <a:schemeClr val="tx1">
                    <a:lumMod val="95000"/>
                    <a:lumOff val="5000"/>
                  </a:schemeClr>
                </a:solidFill>
                <a:latin typeface="Geomanist Light" panose="02000503000000020004" pitchFamily="50" charset="0"/>
                <a:ea typeface="Montserrat" panose="00000500000000000000" pitchFamily="2" charset="0"/>
                <a:cs typeface="Montserrat" panose="00000500000000000000" pitchFamily="2" charset="0"/>
                <a:sym typeface="Montserrat" panose="00000500000000000000" pitchFamily="2" charset="0"/>
              </a:defRPr>
            </a:pPr>
            <a:endParaRPr lang="es-MX"/>
          </a:p>
        </c:txPr>
        <c:crossAx val="253756544"/>
        <c:crosses val="autoZero"/>
        <c:auto val="1"/>
        <c:lblAlgn val="ctr"/>
        <c:lblOffset val="100"/>
        <c:noMultiLvlLbl val="0"/>
      </c:catAx>
      <c:valAx>
        <c:axId val="253756544"/>
        <c:scaling>
          <c:orientation val="minMax"/>
        </c:scaling>
        <c:delete val="1"/>
        <c:axPos val="l"/>
        <c:numFmt formatCode="#,##0" sourceLinked="1"/>
        <c:majorTickMark val="none"/>
        <c:minorTickMark val="none"/>
        <c:tickLblPos val="none"/>
        <c:crossAx val="253742464"/>
        <c:crosses val="autoZero"/>
        <c:crossBetween val="between"/>
      </c:valAx>
      <c:valAx>
        <c:axId val="525855"/>
        <c:scaling>
          <c:orientation val="minMax"/>
        </c:scaling>
        <c:delete val="1"/>
        <c:axPos val="r"/>
        <c:numFmt formatCode="#,##0" sourceLinked="1"/>
        <c:majorTickMark val="out"/>
        <c:minorTickMark val="none"/>
        <c:tickLblPos val="nextTo"/>
        <c:crossAx val="508383"/>
        <c:crosses val="max"/>
        <c:crossBetween val="between"/>
      </c:valAx>
      <c:catAx>
        <c:axId val="508383"/>
        <c:scaling>
          <c:orientation val="minMax"/>
        </c:scaling>
        <c:delete val="1"/>
        <c:axPos val="b"/>
        <c:numFmt formatCode="General" sourceLinked="1"/>
        <c:majorTickMark val="out"/>
        <c:minorTickMark val="none"/>
        <c:tickLblPos val="nextTo"/>
        <c:crossAx val="525855"/>
        <c:crosses val="autoZero"/>
        <c:auto val="1"/>
        <c:lblAlgn val="ctr"/>
        <c:lblOffset val="100"/>
        <c:noMultiLvlLbl val="0"/>
      </c:catAx>
      <c:spPr>
        <a:noFill/>
        <a:ln w="25400">
          <a:noFill/>
        </a:ln>
        <a:effectLst/>
      </c:spPr>
    </c:plotArea>
    <c:plotVisOnly val="1"/>
    <c:dispBlanksAs val="gap"/>
    <c:showDLblsOverMax val="0"/>
  </c:chart>
  <c:spPr>
    <a:noFill/>
    <a:ln>
      <a:noFill/>
    </a:ln>
    <a:effectLst/>
  </c:spPr>
  <c:txPr>
    <a:bodyPr/>
    <a:lstStyle/>
    <a:p>
      <a:pPr>
        <a:defRPr lang="es-MX"/>
      </a:pPr>
      <a:endParaRPr lang="es-MX"/>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555555555555555E-2"/>
          <c:y val="0.1388888888888889"/>
          <c:w val="0.93888888888888888"/>
          <c:h val="0.70123031496062982"/>
        </c:manualLayout>
      </c:layout>
      <c:barChart>
        <c:barDir val="col"/>
        <c:grouping val="percentStacked"/>
        <c:varyColors val="0"/>
        <c:ser>
          <c:idx val="0"/>
          <c:order val="0"/>
          <c:tx>
            <c:strRef>
              <c:f>Hoja1!$A$17</c:f>
              <c:strCache>
                <c:ptCount val="1"/>
                <c:pt idx="0">
                  <c:v>Menores de edad (0-17)</c:v>
                </c:pt>
              </c:strCache>
            </c:strRef>
          </c:tx>
          <c:spPr>
            <a:solidFill>
              <a:srgbClr val="245C4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Hoja1!$B$16:$K$16</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Hoja1!$B$17:$K$17</c:f>
              <c:numCache>
                <c:formatCode>0.0</c:formatCode>
                <c:ptCount val="10"/>
                <c:pt idx="0">
                  <c:v>21.005917159763314</c:v>
                </c:pt>
                <c:pt idx="1">
                  <c:v>20.263591433278417</c:v>
                </c:pt>
                <c:pt idx="2">
                  <c:v>28.684210526315791</c:v>
                </c:pt>
                <c:pt idx="3">
                  <c:v>42.896174863387976</c:v>
                </c:pt>
                <c:pt idx="4">
                  <c:v>37.777777777777779</c:v>
                </c:pt>
                <c:pt idx="5">
                  <c:v>44.978165938864628</c:v>
                </c:pt>
                <c:pt idx="6">
                  <c:v>51.47347740667977</c:v>
                </c:pt>
                <c:pt idx="7">
                  <c:v>52.978056426332287</c:v>
                </c:pt>
                <c:pt idx="8">
                  <c:v>50.505050505050505</c:v>
                </c:pt>
                <c:pt idx="9">
                  <c:v>51.879699248120303</c:v>
                </c:pt>
              </c:numCache>
            </c:numRef>
          </c:val>
          <c:extLst>
            <c:ext xmlns:c16="http://schemas.microsoft.com/office/drawing/2014/chart" uri="{C3380CC4-5D6E-409C-BE32-E72D297353CC}">
              <c16:uniqueId val="{00000000-02FD-45EC-A986-AD18231A9FF2}"/>
            </c:ext>
          </c:extLst>
        </c:ser>
        <c:ser>
          <c:idx val="1"/>
          <c:order val="1"/>
          <c:tx>
            <c:strRef>
              <c:f>Hoja1!$A$18</c:f>
              <c:strCache>
                <c:ptCount val="1"/>
                <c:pt idx="0">
                  <c:v>Adultos (18 y más)</c:v>
                </c:pt>
              </c:strCache>
            </c:strRef>
          </c:tx>
          <c:spPr>
            <a:solidFill>
              <a:srgbClr val="BC945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95000"/>
                        <a:lumOff val="5000"/>
                      </a:schemeClr>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Hoja1!$B$16:$K$16</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Hoja1!$B$18:$K$18</c:f>
              <c:numCache>
                <c:formatCode>0.0</c:formatCode>
                <c:ptCount val="10"/>
                <c:pt idx="0">
                  <c:v>71.301775147928993</c:v>
                </c:pt>
                <c:pt idx="1">
                  <c:v>75.617792421746287</c:v>
                </c:pt>
                <c:pt idx="2">
                  <c:v>61.578947368421055</c:v>
                </c:pt>
                <c:pt idx="3">
                  <c:v>45.901639344262293</c:v>
                </c:pt>
                <c:pt idx="4">
                  <c:v>46.419753086419753</c:v>
                </c:pt>
                <c:pt idx="5">
                  <c:v>41.266375545851531</c:v>
                </c:pt>
                <c:pt idx="6">
                  <c:v>34.184675834970527</c:v>
                </c:pt>
                <c:pt idx="7">
                  <c:v>27.586206896551722</c:v>
                </c:pt>
                <c:pt idx="8">
                  <c:v>39.73063973063973</c:v>
                </c:pt>
                <c:pt idx="9">
                  <c:v>40.789473684210527</c:v>
                </c:pt>
              </c:numCache>
            </c:numRef>
          </c:val>
          <c:extLst>
            <c:ext xmlns:c16="http://schemas.microsoft.com/office/drawing/2014/chart" uri="{C3380CC4-5D6E-409C-BE32-E72D297353CC}">
              <c16:uniqueId val="{00000001-02FD-45EC-A986-AD18231A9FF2}"/>
            </c:ext>
          </c:extLst>
        </c:ser>
        <c:ser>
          <c:idx val="2"/>
          <c:order val="2"/>
          <c:tx>
            <c:strRef>
              <c:f>Hoja1!$A$19</c:f>
              <c:strCache>
                <c:ptCount val="1"/>
                <c:pt idx="0">
                  <c:v>No especificado</c:v>
                </c:pt>
              </c:strCache>
            </c:strRef>
          </c:tx>
          <c:spPr>
            <a:solidFill>
              <a:schemeClr val="accent3"/>
            </a:solidFill>
            <a:ln w="2540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95000"/>
                        <a:lumOff val="5000"/>
                      </a:schemeClr>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Hoja1!$B$16:$K$16</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Hoja1!$B$19:$K$19</c:f>
              <c:numCache>
                <c:formatCode>0.0</c:formatCode>
                <c:ptCount val="10"/>
                <c:pt idx="0">
                  <c:v>7.6923076923076925</c:v>
                </c:pt>
                <c:pt idx="1">
                  <c:v>4.1186161449752881</c:v>
                </c:pt>
                <c:pt idx="2">
                  <c:v>9.7368421052631575</c:v>
                </c:pt>
                <c:pt idx="3">
                  <c:v>11.202185792349727</c:v>
                </c:pt>
                <c:pt idx="4">
                  <c:v>15.802469135802468</c:v>
                </c:pt>
                <c:pt idx="5">
                  <c:v>13.755458515283841</c:v>
                </c:pt>
                <c:pt idx="6">
                  <c:v>14.341846758349705</c:v>
                </c:pt>
                <c:pt idx="7">
                  <c:v>19.435736677115987</c:v>
                </c:pt>
                <c:pt idx="8">
                  <c:v>9.7643097643097647</c:v>
                </c:pt>
                <c:pt idx="9">
                  <c:v>7.3308270676691727</c:v>
                </c:pt>
              </c:numCache>
            </c:numRef>
          </c:val>
          <c:extLst>
            <c:ext xmlns:c16="http://schemas.microsoft.com/office/drawing/2014/chart" uri="{C3380CC4-5D6E-409C-BE32-E72D297353CC}">
              <c16:uniqueId val="{00000002-02FD-45EC-A986-AD18231A9FF2}"/>
            </c:ext>
          </c:extLst>
        </c:ser>
        <c:dLbls>
          <c:showLegendKey val="0"/>
          <c:showVal val="0"/>
          <c:showCatName val="0"/>
          <c:showSerName val="0"/>
          <c:showPercent val="0"/>
          <c:showBubbleSize val="0"/>
        </c:dLbls>
        <c:gapWidth val="30"/>
        <c:overlap val="100"/>
        <c:axId val="1973122767"/>
        <c:axId val="1973133167"/>
      </c:barChart>
      <c:lineChart>
        <c:grouping val="percentStacked"/>
        <c:varyColors val="0"/>
        <c:ser>
          <c:idx val="3"/>
          <c:order val="3"/>
          <c:tx>
            <c:strRef>
              <c:f>Hoja1!$A$20</c:f>
              <c:strCache>
                <c:ptCount val="1"/>
                <c:pt idx="0">
                  <c:v>Total de mujeres</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691B31"/>
                    </a:solidFill>
                    <a:latin typeface="Geomanist Light" panose="02000503000000020004" pitchFamily="50" charset="0"/>
                    <a:ea typeface="+mn-ea"/>
                    <a:cs typeface="+mn-cs"/>
                  </a:defRPr>
                </a:pPr>
                <a:endParaRPr lang="es-MX"/>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Hoja1!$B$16:$K$16</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Hoja1!$B$20:$K$20</c:f>
              <c:numCache>
                <c:formatCode>General</c:formatCode>
                <c:ptCount val="10"/>
                <c:pt idx="0">
                  <c:v>676</c:v>
                </c:pt>
                <c:pt idx="1">
                  <c:v>607</c:v>
                </c:pt>
                <c:pt idx="2">
                  <c:v>380</c:v>
                </c:pt>
                <c:pt idx="3">
                  <c:v>366</c:v>
                </c:pt>
                <c:pt idx="4">
                  <c:v>405</c:v>
                </c:pt>
                <c:pt idx="5">
                  <c:v>458</c:v>
                </c:pt>
                <c:pt idx="6">
                  <c:v>509</c:v>
                </c:pt>
                <c:pt idx="7">
                  <c:v>638</c:v>
                </c:pt>
                <c:pt idx="8">
                  <c:v>594</c:v>
                </c:pt>
                <c:pt idx="9">
                  <c:v>532</c:v>
                </c:pt>
              </c:numCache>
            </c:numRef>
          </c:val>
          <c:smooth val="0"/>
          <c:extLst>
            <c:ext xmlns:c16="http://schemas.microsoft.com/office/drawing/2014/chart" uri="{C3380CC4-5D6E-409C-BE32-E72D297353CC}">
              <c16:uniqueId val="{00000003-02FD-45EC-A986-AD18231A9FF2}"/>
            </c:ext>
          </c:extLst>
        </c:ser>
        <c:dLbls>
          <c:showLegendKey val="0"/>
          <c:showVal val="0"/>
          <c:showCatName val="0"/>
          <c:showSerName val="0"/>
          <c:showPercent val="0"/>
          <c:showBubbleSize val="0"/>
        </c:dLbls>
        <c:marker val="1"/>
        <c:smooth val="0"/>
        <c:axId val="268817727"/>
        <c:axId val="268812735"/>
      </c:lineChart>
      <c:catAx>
        <c:axId val="1973122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s-MX" sz="1050" b="1" i="0" u="none" strike="noStrike" kern="1200" baseline="0" noProof="0">
                <a:solidFill>
                  <a:schemeClr val="tx1">
                    <a:lumMod val="65000"/>
                    <a:lumOff val="35000"/>
                  </a:schemeClr>
                </a:solidFill>
                <a:latin typeface="Geomanist Light" panose="02000503000000020004" pitchFamily="50" charset="0"/>
                <a:ea typeface="+mn-ea"/>
                <a:cs typeface="+mn-cs"/>
              </a:defRPr>
            </a:pPr>
            <a:endParaRPr lang="es-MX"/>
          </a:p>
        </c:txPr>
        <c:crossAx val="1973133167"/>
        <c:crosses val="autoZero"/>
        <c:auto val="1"/>
        <c:lblAlgn val="ctr"/>
        <c:lblOffset val="100"/>
        <c:noMultiLvlLbl val="0"/>
      </c:catAx>
      <c:valAx>
        <c:axId val="1973133167"/>
        <c:scaling>
          <c:orientation val="minMax"/>
          <c:max val="1"/>
        </c:scaling>
        <c:delete val="1"/>
        <c:axPos val="l"/>
        <c:numFmt formatCode="0%" sourceLinked="1"/>
        <c:majorTickMark val="out"/>
        <c:minorTickMark val="none"/>
        <c:tickLblPos val="nextTo"/>
        <c:crossAx val="1973122767"/>
        <c:crosses val="autoZero"/>
        <c:crossBetween val="between"/>
      </c:valAx>
      <c:valAx>
        <c:axId val="268812735"/>
        <c:scaling>
          <c:orientation val="minMax"/>
        </c:scaling>
        <c:delete val="1"/>
        <c:axPos val="r"/>
        <c:numFmt formatCode="0%" sourceLinked="1"/>
        <c:majorTickMark val="out"/>
        <c:minorTickMark val="none"/>
        <c:tickLblPos val="nextTo"/>
        <c:crossAx val="268817727"/>
        <c:crosses val="max"/>
        <c:crossBetween val="between"/>
      </c:valAx>
      <c:catAx>
        <c:axId val="268817727"/>
        <c:scaling>
          <c:orientation val="minMax"/>
        </c:scaling>
        <c:delete val="1"/>
        <c:axPos val="b"/>
        <c:numFmt formatCode="General" sourceLinked="1"/>
        <c:majorTickMark val="out"/>
        <c:minorTickMark val="none"/>
        <c:tickLblPos val="nextTo"/>
        <c:crossAx val="268812735"/>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5027655794223705E-4"/>
          <c:y val="5.9453735657908104E-2"/>
          <c:w val="0.97287396212773936"/>
          <c:h val="0.73062088798005209"/>
        </c:manualLayout>
      </c:layout>
      <c:barChart>
        <c:barDir val="col"/>
        <c:grouping val="stacked"/>
        <c:varyColors val="0"/>
        <c:ser>
          <c:idx val="0"/>
          <c:order val="0"/>
          <c:tx>
            <c:strRef>
              <c:f>Sheet1!$B$1</c:f>
              <c:strCache>
                <c:ptCount val="1"/>
                <c:pt idx="0">
                  <c:v>Víctimas de presunto feminicidio</c:v>
                </c:pt>
              </c:strCache>
            </c:strRef>
          </c:tx>
          <c:invertIfNegative val="0"/>
          <c:dLbls>
            <c:spPr>
              <a:noFill/>
              <a:ln>
                <a:noFill/>
              </a:ln>
              <a:effectLst/>
            </c:spPr>
            <c:txPr>
              <a:bodyPr wrap="square" lIns="38100" tIns="19050" rIns="38100" bIns="19050" anchor="ctr" anchorCtr="0">
                <a:spAutoFit/>
              </a:bodyPr>
              <a:lstStyle/>
              <a:p>
                <a:pPr algn="ctr">
                  <a:defRPr lang="en-US" sz="1000" b="0" i="0" u="none" strike="noStrike" kern="1200" baseline="0">
                    <a:solidFill>
                      <a:schemeClr val="bg1"/>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Sheet1!$A$2:$A$11</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Sheet1!$B$2:$B$11</c:f>
              <c:numCache>
                <c:formatCode>#,##0</c:formatCode>
                <c:ptCount val="10"/>
                <c:pt idx="0">
                  <c:v>388</c:v>
                </c:pt>
                <c:pt idx="1">
                  <c:v>597</c:v>
                </c:pt>
                <c:pt idx="2">
                  <c:v>713</c:v>
                </c:pt>
                <c:pt idx="3">
                  <c:v>819</c:v>
                </c:pt>
                <c:pt idx="4">
                  <c:v>874</c:v>
                </c:pt>
                <c:pt idx="5">
                  <c:v>891</c:v>
                </c:pt>
                <c:pt idx="6">
                  <c:v>937</c:v>
                </c:pt>
                <c:pt idx="7">
                  <c:v>904</c:v>
                </c:pt>
                <c:pt idx="8">
                  <c:v>791</c:v>
                </c:pt>
                <c:pt idx="9">
                  <c:v>762</c:v>
                </c:pt>
              </c:numCache>
            </c:numRef>
          </c:val>
          <c:extLst xmlns:c15="http://schemas.microsoft.com/office/drawing/2012/chart">
            <c:ext xmlns:c16="http://schemas.microsoft.com/office/drawing/2014/chart" uri="{C3380CC4-5D6E-409C-BE32-E72D297353CC}">
              <c16:uniqueId val="{00000000-75D5-4D3E-AE1A-3B28A4262DBE}"/>
            </c:ext>
          </c:extLst>
        </c:ser>
        <c:ser>
          <c:idx val="1"/>
          <c:order val="1"/>
          <c:tx>
            <c:strRef>
              <c:f>Sheet1!$C$1</c:f>
              <c:strCache>
                <c:ptCount val="1"/>
                <c:pt idx="0">
                  <c:v>Víctimas de presunto homicidio doloso</c:v>
                </c:pt>
              </c:strCache>
            </c:strRef>
          </c:tx>
          <c:invertIfNegative val="0"/>
          <c:dLbls>
            <c:spPr>
              <a:noFill/>
              <a:ln>
                <a:noFill/>
              </a:ln>
              <a:effectLst/>
            </c:spPr>
            <c:txPr>
              <a:bodyPr wrap="square" lIns="38100" tIns="19050" rIns="38100" bIns="19050" anchor="ctr" anchorCtr="0">
                <a:spAutoFit/>
              </a:bodyPr>
              <a:lstStyle/>
              <a:p>
                <a:pPr algn="ctr">
                  <a:defRPr lang="en-US" sz="1000" b="0" i="0" u="none" strike="noStrike" kern="1200" baseline="0">
                    <a:solidFill>
                      <a:schemeClr val="bg1"/>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Sheet1!$A$2:$A$11</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Sheet1!$C$2:$C$11</c:f>
              <c:numCache>
                <c:formatCode>#,##0</c:formatCode>
                <c:ptCount val="10"/>
                <c:pt idx="0">
                  <c:v>1579</c:v>
                </c:pt>
                <c:pt idx="1">
                  <c:v>1984</c:v>
                </c:pt>
                <c:pt idx="2">
                  <c:v>2308</c:v>
                </c:pt>
                <c:pt idx="3">
                  <c:v>2503</c:v>
                </c:pt>
                <c:pt idx="4">
                  <c:v>2621</c:v>
                </c:pt>
                <c:pt idx="5">
                  <c:v>2589</c:v>
                </c:pt>
                <c:pt idx="6">
                  <c:v>2544</c:v>
                </c:pt>
                <c:pt idx="7">
                  <c:v>2576</c:v>
                </c:pt>
                <c:pt idx="8">
                  <c:v>2376</c:v>
                </c:pt>
                <c:pt idx="9">
                  <c:v>2409</c:v>
                </c:pt>
              </c:numCache>
            </c:numRef>
          </c:val>
          <c:extLst>
            <c:ext xmlns:c16="http://schemas.microsoft.com/office/drawing/2014/chart" uri="{C3380CC4-5D6E-409C-BE32-E72D297353CC}">
              <c16:uniqueId val="{00000001-75D5-4D3E-AE1A-3B28A4262DBE}"/>
            </c:ext>
          </c:extLst>
        </c:ser>
        <c:dLbls>
          <c:showLegendKey val="0"/>
          <c:showVal val="0"/>
          <c:showCatName val="0"/>
          <c:showSerName val="0"/>
          <c:showPercent val="0"/>
          <c:showBubbleSize val="0"/>
        </c:dLbls>
        <c:gapWidth val="40"/>
        <c:overlap val="100"/>
        <c:axId val="253742464"/>
        <c:axId val="253756544"/>
        <c:extLst/>
      </c:barChart>
      <c:lineChart>
        <c:grouping val="stacked"/>
        <c:varyColors val="0"/>
        <c:ser>
          <c:idx val="3"/>
          <c:order val="2"/>
          <c:tx>
            <c:strRef>
              <c:f>Sheet1!$D$1</c:f>
              <c:strCache>
                <c:ptCount val="1"/>
                <c:pt idx="0">
                  <c:v>Presuntas muertes violentas</c:v>
                </c:pt>
              </c:strCache>
            </c:strRef>
          </c:tx>
          <c:spPr>
            <a:ln w="19050">
              <a:noFill/>
            </a:ln>
          </c:spPr>
          <c:marker>
            <c:spPr>
              <a:noFill/>
              <a:ln>
                <a:noFill/>
              </a:ln>
            </c:spPr>
          </c:marker>
          <c:dLbls>
            <c:dLbl>
              <c:idx val="4"/>
              <c:layout>
                <c:manualLayout>
                  <c:x val="-3.6492055290170682E-2"/>
                  <c:y val="-2.9308813515337626E-2"/>
                </c:manualLayout>
              </c:layout>
              <c:spPr>
                <a:noFill/>
                <a:ln>
                  <a:noFill/>
                </a:ln>
                <a:effectLst/>
              </c:spPr>
              <c:txPr>
                <a:bodyPr wrap="square" lIns="38100" tIns="19050" rIns="38100" bIns="19050" anchor="ctr" anchorCtr="0">
                  <a:spAutoFit/>
                </a:bodyPr>
                <a:lstStyle/>
                <a:p>
                  <a:pPr algn="ctr" rtl="0">
                    <a:defRPr lang="en-US" sz="1200" b="1" i="0" u="none" strike="noStrike" kern="1200" baseline="0">
                      <a:solidFill>
                        <a:srgbClr val="691B31"/>
                      </a:solidFill>
                      <a:latin typeface="Geomanist Light" panose="02000503000000020004" pitchFamily="50" charset="0"/>
                      <a:ea typeface="+mn-ea"/>
                      <a:cs typeface="+mn-cs"/>
                    </a:defRPr>
                  </a:pPr>
                  <a:endParaRPr lang="es-MX"/>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D18-42DF-A154-449EFC96AF77}"/>
                </c:ext>
              </c:extLst>
            </c:dLbl>
            <c:dLbl>
              <c:idx val="5"/>
              <c:layout>
                <c:manualLayout>
                  <c:x val="-3.5496044420897745E-2"/>
                  <c:y val="-2.804748392911207E-2"/>
                </c:manualLayout>
              </c:layout>
              <c:tx>
                <c:rich>
                  <a:bodyPr/>
                  <a:lstStyle/>
                  <a:p>
                    <a:fld id="{70594C54-9242-453D-A39D-5C4FAA3F7A2B}" type="VALUE">
                      <a:rPr lang="en-US" sz="1100" b="0"/>
                      <a:pPr/>
                      <a:t>[VALOR]</a:t>
                    </a:fld>
                    <a:endParaRPr lang="es-MX"/>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75D5-4D3E-AE1A-3B28A4262DBE}"/>
                </c:ext>
              </c:extLst>
            </c:dLbl>
            <c:dLbl>
              <c:idx val="6"/>
              <c:layout>
                <c:manualLayout>
                  <c:x val="-3.1731116067546083E-2"/>
                  <c:y val="-2.8229290406552476E-2"/>
                </c:manualLayout>
              </c:layout>
              <c:spPr>
                <a:noFill/>
                <a:ln>
                  <a:noFill/>
                </a:ln>
                <a:effectLst/>
              </c:spPr>
              <c:txPr>
                <a:bodyPr wrap="square" lIns="38100" tIns="19050" rIns="38100" bIns="19050" anchor="ctr" anchorCtr="0">
                  <a:spAutoFit/>
                </a:bodyPr>
                <a:lstStyle/>
                <a:p>
                  <a:pPr algn="ctr" rtl="0">
                    <a:defRPr lang="en-US" sz="1100" b="0" i="0" u="none" strike="noStrike" kern="1200" baseline="0">
                      <a:solidFill>
                        <a:srgbClr val="691B31"/>
                      </a:solidFill>
                      <a:latin typeface="Geomanist Light" panose="02000503000000020004" pitchFamily="50" charset="0"/>
                      <a:ea typeface="+mn-ea"/>
                      <a:cs typeface="+mn-cs"/>
                    </a:defRPr>
                  </a:pPr>
                  <a:endParaRPr lang="es-MX"/>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5D5-4D3E-AE1A-3B28A4262DBE}"/>
                </c:ext>
              </c:extLst>
            </c:dLbl>
            <c:dLbl>
              <c:idx val="7"/>
              <c:layout>
                <c:manualLayout>
                  <c:x val="-3.2154084565114011E-2"/>
                  <c:y val="-2.930881351533762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D18-42DF-A154-449EFC96AF77}"/>
                </c:ext>
              </c:extLst>
            </c:dLbl>
            <c:spPr>
              <a:noFill/>
              <a:ln>
                <a:noFill/>
              </a:ln>
              <a:effectLst/>
            </c:spPr>
            <c:txPr>
              <a:bodyPr wrap="square" lIns="38100" tIns="19050" rIns="38100" bIns="19050" anchor="ctr">
                <a:spAutoFit/>
              </a:bodyPr>
              <a:lstStyle/>
              <a:p>
                <a:pPr>
                  <a:defRPr sz="1100" b="0">
                    <a:solidFill>
                      <a:srgbClr val="691B31"/>
                    </a:solidFill>
                    <a:latin typeface="Geomanist Light" panose="02000503000000020004" pitchFamily="50" charset="0"/>
                  </a:defRPr>
                </a:pPr>
                <a:endParaRPr lang="es-MX"/>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Sheet1!$A$2:$A$11</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Sheet1!$D$2:$D$11</c:f>
              <c:numCache>
                <c:formatCode>#,##0</c:formatCode>
                <c:ptCount val="10"/>
                <c:pt idx="0">
                  <c:v>1967</c:v>
                </c:pt>
                <c:pt idx="1">
                  <c:v>2581</c:v>
                </c:pt>
                <c:pt idx="2">
                  <c:v>3021</c:v>
                </c:pt>
                <c:pt idx="3">
                  <c:v>3322</c:v>
                </c:pt>
                <c:pt idx="4">
                  <c:v>3495</c:v>
                </c:pt>
                <c:pt idx="5">
                  <c:v>3480</c:v>
                </c:pt>
                <c:pt idx="6">
                  <c:v>3481</c:v>
                </c:pt>
                <c:pt idx="7">
                  <c:v>3480</c:v>
                </c:pt>
                <c:pt idx="8">
                  <c:v>3167</c:v>
                </c:pt>
                <c:pt idx="9">
                  <c:v>3171</c:v>
                </c:pt>
              </c:numCache>
            </c:numRef>
          </c:val>
          <c:smooth val="0"/>
          <c:extLst>
            <c:ext xmlns:c16="http://schemas.microsoft.com/office/drawing/2014/chart" uri="{C3380CC4-5D6E-409C-BE32-E72D297353CC}">
              <c16:uniqueId val="{00000004-75D5-4D3E-AE1A-3B28A4262DBE}"/>
            </c:ext>
          </c:extLst>
        </c:ser>
        <c:dLbls>
          <c:showLegendKey val="0"/>
          <c:showVal val="0"/>
          <c:showCatName val="0"/>
          <c:showSerName val="0"/>
          <c:showPercent val="0"/>
          <c:showBubbleSize val="0"/>
        </c:dLbls>
        <c:marker val="1"/>
        <c:smooth val="0"/>
        <c:axId val="253742464"/>
        <c:axId val="253756544"/>
      </c:lineChart>
      <c:catAx>
        <c:axId val="2537424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0" spcFirstLastPara="0" vertOverflow="ellipsis" vert="horz" wrap="square" anchor="ctr" anchorCtr="1"/>
          <a:lstStyle/>
          <a:p>
            <a:pPr>
              <a:defRPr lang="es-MX" sz="1100" b="1" i="0" u="none" strike="noStrike" kern="1200" baseline="0">
                <a:solidFill>
                  <a:schemeClr val="tx1"/>
                </a:solidFill>
                <a:latin typeface="Geomanist Light" panose="02000503000000020004" pitchFamily="50" charset="0"/>
                <a:ea typeface="Montserrat" panose="00000500000000000000" pitchFamily="2" charset="0"/>
                <a:cs typeface="Montserrat" panose="00000500000000000000" pitchFamily="2" charset="0"/>
                <a:sym typeface="Montserrat" panose="00000500000000000000" pitchFamily="2" charset="0"/>
              </a:defRPr>
            </a:pPr>
            <a:endParaRPr lang="es-MX"/>
          </a:p>
        </c:txPr>
        <c:crossAx val="253756544"/>
        <c:crosses val="autoZero"/>
        <c:auto val="1"/>
        <c:lblAlgn val="ctr"/>
        <c:lblOffset val="100"/>
        <c:noMultiLvlLbl val="0"/>
      </c:catAx>
      <c:valAx>
        <c:axId val="253756544"/>
        <c:scaling>
          <c:orientation val="minMax"/>
          <c:max val="3500"/>
          <c:min val="0"/>
        </c:scaling>
        <c:delete val="1"/>
        <c:axPos val="l"/>
        <c:numFmt formatCode="#,##0" sourceLinked="1"/>
        <c:majorTickMark val="out"/>
        <c:minorTickMark val="none"/>
        <c:tickLblPos val="nextTo"/>
        <c:crossAx val="253742464"/>
        <c:crosses val="autoZero"/>
        <c:crossBetween val="between"/>
      </c:valAx>
      <c:spPr>
        <a:noFill/>
        <a:ln>
          <a:noFill/>
        </a:ln>
        <a:effectLst/>
      </c:spPr>
    </c:plotArea>
    <c:legend>
      <c:legendPos val="b"/>
      <c:legendEntry>
        <c:idx val="2"/>
        <c:delete val="1"/>
      </c:legendEntry>
      <c:layout>
        <c:manualLayout>
          <c:xMode val="edge"/>
          <c:yMode val="edge"/>
          <c:x val="0"/>
          <c:y val="0.89382828617093935"/>
          <c:w val="0.96875636100578721"/>
          <c:h val="0.10529819380468899"/>
        </c:manualLayout>
      </c:layout>
      <c:overlay val="0"/>
      <c:txPr>
        <a:bodyPr/>
        <a:lstStyle/>
        <a:p>
          <a:pPr>
            <a:defRPr>
              <a:latin typeface="Geomanist" panose="02000503000000020004" pitchFamily="50" charset="0"/>
            </a:defRPr>
          </a:pPr>
          <a:endParaRPr lang="es-MX"/>
        </a:p>
      </c:txPr>
    </c:legend>
    <c:plotVisOnly val="1"/>
    <c:dispBlanksAs val="gap"/>
    <c:showDLblsOverMax val="0"/>
  </c:chart>
  <c:spPr>
    <a:noFill/>
    <a:ln>
      <a:noFill/>
    </a:ln>
    <a:effectLst/>
  </c:spPr>
  <c:txPr>
    <a:bodyPr rot="-5400000" vert="horz"/>
    <a:lstStyle/>
    <a:p>
      <a:pPr>
        <a:defRPr lang="es-MX"/>
      </a:pPr>
      <a:endParaRPr lang="es-MX"/>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613812273077711E-4"/>
          <c:y val="2.3359166614160001E-2"/>
          <c:w val="0.98528764493037713"/>
          <c:h val="0.88558886978646301"/>
        </c:manualLayout>
      </c:layout>
      <c:barChart>
        <c:barDir val="col"/>
        <c:grouping val="clustered"/>
        <c:varyColors val="0"/>
        <c:ser>
          <c:idx val="1"/>
          <c:order val="1"/>
          <c:tx>
            <c:strRef>
              <c:f>Sheet1!$C$1</c:f>
              <c:strCache>
                <c:ptCount val="1"/>
                <c:pt idx="0">
                  <c:v>Diciembre</c:v>
                </c:pt>
              </c:strCache>
            </c:strRef>
          </c:tx>
          <c:spPr>
            <a:noFill/>
          </c:spPr>
          <c:invertIfNegative val="0"/>
          <c:dLbls>
            <c:dLbl>
              <c:idx val="0"/>
              <c:layout>
                <c:manualLayout>
                  <c:x val="0"/>
                  <c:y val="-0.2105277370226018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8FC-46A0-9AC3-6E129CF694F7}"/>
                </c:ext>
              </c:extLst>
            </c:dLbl>
            <c:dLbl>
              <c:idx val="1"/>
              <c:layout>
                <c:manualLayout>
                  <c:x val="0"/>
                  <c:y val="-0.23581794887950769"/>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8.0986625130761131E-2"/>
                      <c:h val="5.3232460522486355E-2"/>
                    </c:manualLayout>
                  </c15:layout>
                </c:ext>
                <c:ext xmlns:c16="http://schemas.microsoft.com/office/drawing/2014/chart" uri="{C3380CC4-5D6E-409C-BE32-E72D297353CC}">
                  <c16:uniqueId val="{00000001-78FC-46A0-9AC3-6E129CF694F7}"/>
                </c:ext>
              </c:extLst>
            </c:dLbl>
            <c:dLbl>
              <c:idx val="2"/>
              <c:layout>
                <c:manualLayout>
                  <c:x val="4.0984327381506569E-3"/>
                  <c:y val="-0.26439582827019026"/>
                </c:manualLayout>
              </c:layout>
              <c:spPr>
                <a:noFill/>
                <a:ln>
                  <a:noFill/>
                </a:ln>
                <a:effectLst/>
              </c:spPr>
              <c:txPr>
                <a:bodyPr wrap="square" lIns="38100" tIns="19050" rIns="38100" bIns="19050" anchor="ctr">
                  <a:noAutofit/>
                </a:bodyPr>
                <a:lstStyle/>
                <a:p>
                  <a:pPr>
                    <a:defRPr sz="900">
                      <a:solidFill>
                        <a:schemeClr val="bg1"/>
                      </a:solidFill>
                      <a:highlight>
                        <a:srgbClr val="6E152E"/>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7.995183117222808E-2"/>
                      <c:h val="4.5611492659567758E-2"/>
                    </c:manualLayout>
                  </c15:layout>
                </c:ext>
                <c:ext xmlns:c16="http://schemas.microsoft.com/office/drawing/2014/chart" uri="{C3380CC4-5D6E-409C-BE32-E72D297353CC}">
                  <c16:uniqueId val="{00000002-78FC-46A0-9AC3-6E129CF694F7}"/>
                </c:ext>
              </c:extLst>
            </c:dLbl>
            <c:dLbl>
              <c:idx val="3"/>
              <c:layout>
                <c:manualLayout>
                  <c:x val="0"/>
                  <c:y val="-0.30765292192108407"/>
                </c:manualLayout>
              </c:layout>
              <c:spPr>
                <a:noFill/>
                <a:ln>
                  <a:noFill/>
                </a:ln>
                <a:effectLst/>
              </c:spPr>
              <c:txPr>
                <a:bodyPr wrap="square" lIns="38100" tIns="19050" rIns="38100" bIns="19050" anchor="ctr">
                  <a:noAutofit/>
                </a:bodyPr>
                <a:lstStyle/>
                <a:p>
                  <a:pPr>
                    <a:defRPr sz="900">
                      <a:solidFill>
                        <a:schemeClr val="bg1"/>
                      </a:solidFill>
                      <a:highlight>
                        <a:srgbClr val="6E152E"/>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8.3732629120518723E-2"/>
                      <c:h val="4.1801008728108463E-2"/>
                    </c:manualLayout>
                  </c15:layout>
                </c:ext>
                <c:ext xmlns:c16="http://schemas.microsoft.com/office/drawing/2014/chart" uri="{C3380CC4-5D6E-409C-BE32-E72D297353CC}">
                  <c16:uniqueId val="{00000003-78FC-46A0-9AC3-6E129CF694F7}"/>
                </c:ext>
              </c:extLst>
            </c:dLbl>
            <c:dLbl>
              <c:idx val="4"/>
              <c:layout>
                <c:manualLayout>
                  <c:x val="2.0492567087743202E-3"/>
                  <c:y val="-0.38228274990923855"/>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8FC-46A0-9AC3-6E129CF694F7}"/>
                </c:ext>
              </c:extLst>
            </c:dLbl>
            <c:dLbl>
              <c:idx val="5"/>
              <c:layout>
                <c:manualLayout>
                  <c:x val="1.0246283543871601E-3"/>
                  <c:y val="-0.37079144051294516"/>
                </c:manualLayout>
              </c:layout>
              <c:spPr>
                <a:noFill/>
                <a:ln>
                  <a:noFill/>
                </a:ln>
                <a:effectLst/>
              </c:spPr>
              <c:txPr>
                <a:bodyPr wrap="square" lIns="38100" tIns="19050" rIns="38100" bIns="19050" anchor="ctr">
                  <a:noAutofit/>
                </a:bodyPr>
                <a:lstStyle/>
                <a:p>
                  <a:pPr>
                    <a:defRPr sz="900">
                      <a:solidFill>
                        <a:schemeClr val="bg1"/>
                      </a:solidFill>
                      <a:highlight>
                        <a:srgbClr val="6E152E"/>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7.5791678694620251E-2"/>
                      <c:h val="8.3716331974160701E-2"/>
                    </c:manualLayout>
                  </c15:layout>
                </c:ext>
                <c:ext xmlns:c16="http://schemas.microsoft.com/office/drawing/2014/chart" uri="{C3380CC4-5D6E-409C-BE32-E72D297353CC}">
                  <c16:uniqueId val="{00000005-78FC-46A0-9AC3-6E129CF694F7}"/>
                </c:ext>
              </c:extLst>
            </c:dLbl>
            <c:dLbl>
              <c:idx val="6"/>
              <c:layout>
                <c:manualLayout>
                  <c:x val="2.0494180675702115E-3"/>
                  <c:y val="-0.50465179077742872"/>
                </c:manualLayout>
              </c:layout>
              <c:spPr>
                <a:noFill/>
                <a:ln>
                  <a:noFill/>
                </a:ln>
                <a:effectLst/>
              </c:spPr>
              <c:txPr>
                <a:bodyPr wrap="square" lIns="38100" tIns="19050" rIns="38100" bIns="19050" anchor="ctr">
                  <a:noAutofit/>
                </a:bodyPr>
                <a:lstStyle/>
                <a:p>
                  <a:pPr>
                    <a:defRPr sz="900">
                      <a:solidFill>
                        <a:schemeClr val="bg1"/>
                      </a:solidFill>
                      <a:highlight>
                        <a:srgbClr val="6E152E"/>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7.4613436766473001E-2"/>
                      <c:h val="4.942197659102706E-2"/>
                    </c:manualLayout>
                  </c15:layout>
                </c:ext>
                <c:ext xmlns:c16="http://schemas.microsoft.com/office/drawing/2014/chart" uri="{C3380CC4-5D6E-409C-BE32-E72D297353CC}">
                  <c16:uniqueId val="{00000006-78FC-46A0-9AC3-6E129CF694F7}"/>
                </c:ext>
              </c:extLst>
            </c:dLbl>
            <c:dLbl>
              <c:idx val="7"/>
              <c:layout>
                <c:manualLayout>
                  <c:x val="1.6135879596648191E-7"/>
                  <c:y val="-0.61539180475920441"/>
                </c:manualLayout>
              </c:layout>
              <c:spPr>
                <a:noFill/>
                <a:ln>
                  <a:noFill/>
                </a:ln>
                <a:effectLst/>
              </c:spPr>
              <c:txPr>
                <a:bodyPr wrap="square" lIns="38100" tIns="19050" rIns="38100" bIns="19050" anchor="ctr">
                  <a:noAutofit/>
                </a:bodyPr>
                <a:lstStyle/>
                <a:p>
                  <a:pPr>
                    <a:defRPr sz="900">
                      <a:solidFill>
                        <a:schemeClr val="bg1"/>
                      </a:solidFill>
                      <a:highlight>
                        <a:srgbClr val="6E152E"/>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8.7226531129580953E-2"/>
                      <c:h val="6.0853428385404938E-2"/>
                    </c:manualLayout>
                  </c15:layout>
                </c:ext>
                <c:ext xmlns:c16="http://schemas.microsoft.com/office/drawing/2014/chart" uri="{C3380CC4-5D6E-409C-BE32-E72D297353CC}">
                  <c16:uniqueId val="{00000007-78FC-46A0-9AC3-6E129CF694F7}"/>
                </c:ext>
              </c:extLst>
            </c:dLbl>
            <c:dLbl>
              <c:idx val="8"/>
              <c:layout>
                <c:manualLayout>
                  <c:x val="-1.024547674989177E-3"/>
                  <c:y val="-0.67698257678725193"/>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7.9326727196653929E-2"/>
                      <c:h val="5.3232460522486355E-2"/>
                    </c:manualLayout>
                  </c15:layout>
                </c:ext>
                <c:ext xmlns:c16="http://schemas.microsoft.com/office/drawing/2014/chart" uri="{C3380CC4-5D6E-409C-BE32-E72D297353CC}">
                  <c16:uniqueId val="{00000008-78FC-46A0-9AC3-6E129CF694F7}"/>
                </c:ext>
              </c:extLst>
            </c:dLbl>
            <c:dLbl>
              <c:idx val="9"/>
              <c:delete val="1"/>
              <c:extLst>
                <c:ext xmlns:c15="http://schemas.microsoft.com/office/drawing/2012/chart" uri="{CE6537A1-D6FC-4f65-9D91-7224C49458BB}"/>
                <c:ext xmlns:c16="http://schemas.microsoft.com/office/drawing/2014/chart" uri="{C3380CC4-5D6E-409C-BE32-E72D297353CC}">
                  <c16:uniqueId val="{00000009-78FC-46A0-9AC3-6E129CF694F7}"/>
                </c:ext>
              </c:extLst>
            </c:dLbl>
            <c:spPr>
              <a:noFill/>
              <a:ln>
                <a:noFill/>
              </a:ln>
              <a:effectLst/>
            </c:spPr>
            <c:txPr>
              <a:bodyPr wrap="square" lIns="38100" tIns="19050" rIns="38100" bIns="19050" anchor="ctr">
                <a:spAutoFit/>
              </a:bodyPr>
              <a:lstStyle/>
              <a:p>
                <a:pPr>
                  <a:defRPr sz="900">
                    <a:solidFill>
                      <a:schemeClr val="bg1"/>
                    </a:solidFill>
                    <a:highlight>
                      <a:srgbClr val="6E152E"/>
                    </a:highlight>
                    <a:latin typeface="Geomanist Light" panose="02000503000000020004" pitchFamily="50" charset="0"/>
                  </a:defRPr>
                </a:pPr>
                <a:endParaRPr lang="es-MX"/>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Sheet1!$A$2:$A$11</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Sheet1!$C$2:$C$11</c:f>
              <c:numCache>
                <c:formatCode>#,##0</c:formatCode>
                <c:ptCount val="10"/>
                <c:pt idx="0">
                  <c:v>2163</c:v>
                </c:pt>
                <c:pt idx="1">
                  <c:v>2621</c:v>
                </c:pt>
                <c:pt idx="2">
                  <c:v>2358</c:v>
                </c:pt>
                <c:pt idx="3">
                  <c:v>2957</c:v>
                </c:pt>
                <c:pt idx="4">
                  <c:v>3894</c:v>
                </c:pt>
                <c:pt idx="5">
                  <c:v>4233</c:v>
                </c:pt>
                <c:pt idx="6">
                  <c:v>5513</c:v>
                </c:pt>
                <c:pt idx="7">
                  <c:v>5552</c:v>
                </c:pt>
                <c:pt idx="8">
                  <c:v>5389</c:v>
                </c:pt>
              </c:numCache>
            </c:numRef>
          </c:val>
          <c:extLst>
            <c:ext xmlns:c16="http://schemas.microsoft.com/office/drawing/2014/chart" uri="{C3380CC4-5D6E-409C-BE32-E72D297353CC}">
              <c16:uniqueId val="{0000000A-78FC-46A0-9AC3-6E129CF694F7}"/>
            </c:ext>
          </c:extLst>
        </c:ser>
        <c:ser>
          <c:idx val="2"/>
          <c:order val="2"/>
          <c:tx>
            <c:strRef>
              <c:f>Sheet1!$D$1</c:f>
              <c:strCache>
                <c:ptCount val="1"/>
              </c:strCache>
            </c:strRef>
          </c:tx>
          <c:spPr>
            <a:pattFill prst="pct5">
              <a:fgClr>
                <a:srgbClr val="6E152E"/>
              </a:fgClr>
              <a:bgClr>
                <a:schemeClr val="bg1"/>
              </a:bgClr>
            </a:pattFill>
            <a:ln w="12700">
              <a:solidFill>
                <a:srgbClr val="6E152E"/>
              </a:solidFill>
              <a:prstDash val="sysDot"/>
            </a:ln>
          </c:spPr>
          <c:invertIfNegative val="0"/>
          <c:dPt>
            <c:idx val="0"/>
            <c:invertIfNegative val="0"/>
            <c:bubble3D val="0"/>
            <c:extLst>
              <c:ext xmlns:c16="http://schemas.microsoft.com/office/drawing/2014/chart" uri="{C3380CC4-5D6E-409C-BE32-E72D297353CC}">
                <c16:uniqueId val="{0000000B-78FC-46A0-9AC3-6E129CF694F7}"/>
              </c:ext>
            </c:extLst>
          </c:dPt>
          <c:dPt>
            <c:idx val="1"/>
            <c:invertIfNegative val="0"/>
            <c:bubble3D val="0"/>
            <c:extLst>
              <c:ext xmlns:c16="http://schemas.microsoft.com/office/drawing/2014/chart" uri="{C3380CC4-5D6E-409C-BE32-E72D297353CC}">
                <c16:uniqueId val="{0000000C-78FC-46A0-9AC3-6E129CF694F7}"/>
              </c:ext>
            </c:extLst>
          </c:dPt>
          <c:dPt>
            <c:idx val="2"/>
            <c:invertIfNegative val="0"/>
            <c:bubble3D val="0"/>
            <c:extLst>
              <c:ext xmlns:c16="http://schemas.microsoft.com/office/drawing/2014/chart" uri="{C3380CC4-5D6E-409C-BE32-E72D297353CC}">
                <c16:uniqueId val="{0000000D-78FC-46A0-9AC3-6E129CF694F7}"/>
              </c:ext>
            </c:extLst>
          </c:dPt>
          <c:dPt>
            <c:idx val="3"/>
            <c:invertIfNegative val="0"/>
            <c:bubble3D val="0"/>
            <c:extLst>
              <c:ext xmlns:c16="http://schemas.microsoft.com/office/drawing/2014/chart" uri="{C3380CC4-5D6E-409C-BE32-E72D297353CC}">
                <c16:uniqueId val="{0000000E-78FC-46A0-9AC3-6E129CF694F7}"/>
              </c:ext>
            </c:extLst>
          </c:dPt>
          <c:dPt>
            <c:idx val="4"/>
            <c:invertIfNegative val="0"/>
            <c:bubble3D val="0"/>
            <c:extLst>
              <c:ext xmlns:c16="http://schemas.microsoft.com/office/drawing/2014/chart" uri="{C3380CC4-5D6E-409C-BE32-E72D297353CC}">
                <c16:uniqueId val="{0000000F-78FC-46A0-9AC3-6E129CF694F7}"/>
              </c:ext>
            </c:extLst>
          </c:dPt>
          <c:dPt>
            <c:idx val="6"/>
            <c:invertIfNegative val="0"/>
            <c:bubble3D val="0"/>
            <c:extLst>
              <c:ext xmlns:c16="http://schemas.microsoft.com/office/drawing/2014/chart" uri="{C3380CC4-5D6E-409C-BE32-E72D297353CC}">
                <c16:uniqueId val="{00000010-78FC-46A0-9AC3-6E129CF694F7}"/>
              </c:ext>
            </c:extLst>
          </c:dPt>
          <c:dLbls>
            <c:dLbl>
              <c:idx val="9"/>
              <c:layout>
                <c:manualLayout>
                  <c:x val="4.098594096946624E-3"/>
                  <c:y val="0.6973187094761033"/>
                </c:manualLayout>
              </c:layout>
              <c:spPr>
                <a:noFill/>
                <a:ln>
                  <a:noFill/>
                </a:ln>
                <a:effectLst/>
              </c:spPr>
              <c:txPr>
                <a:bodyPr wrap="square" lIns="38100" tIns="19050" rIns="38100" bIns="19050" anchor="ctr" anchorCtr="0">
                  <a:noAutofit/>
                </a:bodyPr>
                <a:lstStyle/>
                <a:p>
                  <a:pPr algn="ctr">
                    <a:defRPr lang="en-US" sz="900" b="1" i="0" u="none" strike="noStrike" kern="1200" baseline="0">
                      <a:solidFill>
                        <a:schemeClr val="bg1"/>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extLst>
                <c:ext xmlns:c15="http://schemas.microsoft.com/office/drawing/2012/chart" uri="{CE6537A1-D6FC-4f65-9D91-7224C49458BB}">
                  <c15:layout>
                    <c:manualLayout>
                      <c:w val="7.9367712330829412E-2"/>
                      <c:h val="6.0682106627541692E-2"/>
                    </c:manualLayout>
                  </c15:layout>
                </c:ext>
                <c:ext xmlns:c16="http://schemas.microsoft.com/office/drawing/2014/chart" uri="{C3380CC4-5D6E-409C-BE32-E72D297353CC}">
                  <c16:uniqueId val="{00000011-78FC-46A0-9AC3-6E129CF694F7}"/>
                </c:ext>
              </c:extLst>
            </c:dLbl>
            <c:spPr>
              <a:noFill/>
              <a:ln>
                <a:noFill/>
              </a:ln>
              <a:effectLst/>
            </c:spPr>
            <c:txPr>
              <a:bodyPr wrap="square" lIns="38100" tIns="19050" rIns="38100" bIns="19050" anchor="ctr" anchorCtr="0">
                <a:spAutoFit/>
              </a:bodyPr>
              <a:lstStyle/>
              <a:p>
                <a:pPr algn="ctr">
                  <a:defRPr lang="en-US" sz="900" b="1" i="0" u="none" strike="noStrike" kern="1200" baseline="0">
                    <a:solidFill>
                      <a:srgbClr val="6E152E"/>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Sheet1!$A$2:$A$11</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Sheet1!$D$2:$D$11</c:f>
              <c:numCache>
                <c:formatCode>#,##0</c:formatCode>
                <c:ptCount val="10"/>
                <c:pt idx="0">
                  <c:v>31408</c:v>
                </c:pt>
                <c:pt idx="1">
                  <c:v>35278</c:v>
                </c:pt>
                <c:pt idx="2">
                  <c:v>37025</c:v>
                </c:pt>
                <c:pt idx="3">
                  <c:v>43016</c:v>
                </c:pt>
                <c:pt idx="4">
                  <c:v>53431</c:v>
                </c:pt>
                <c:pt idx="5">
                  <c:v>54313</c:v>
                </c:pt>
                <c:pt idx="6">
                  <c:v>69521</c:v>
                </c:pt>
                <c:pt idx="7">
                  <c:v>82733</c:v>
                </c:pt>
                <c:pt idx="8">
                  <c:v>89252</c:v>
                </c:pt>
                <c:pt idx="9">
                  <c:v>78531</c:v>
                </c:pt>
              </c:numCache>
            </c:numRef>
          </c:val>
          <c:extLst>
            <c:ext xmlns:c16="http://schemas.microsoft.com/office/drawing/2014/chart" uri="{C3380CC4-5D6E-409C-BE32-E72D297353CC}">
              <c16:uniqueId val="{00000012-78FC-46A0-9AC3-6E129CF694F7}"/>
            </c:ext>
          </c:extLst>
        </c:ser>
        <c:dLbls>
          <c:showLegendKey val="0"/>
          <c:showVal val="0"/>
          <c:showCatName val="0"/>
          <c:showSerName val="0"/>
          <c:showPercent val="0"/>
          <c:showBubbleSize val="0"/>
        </c:dLbls>
        <c:gapWidth val="30"/>
        <c:overlap val="100"/>
        <c:axId val="253742464"/>
        <c:axId val="253756544"/>
      </c:barChart>
      <c:barChart>
        <c:barDir val="col"/>
        <c:grouping val="clustered"/>
        <c:varyColors val="0"/>
        <c:ser>
          <c:idx val="0"/>
          <c:order val="0"/>
          <c:tx>
            <c:strRef>
              <c:f>Sheet1!$B$1</c:f>
              <c:strCache>
                <c:ptCount val="1"/>
                <c:pt idx="0">
                  <c:v>Enero-Noviembre</c:v>
                </c:pt>
              </c:strCache>
            </c:strRef>
          </c:tx>
          <c:spPr>
            <a:solidFill>
              <a:srgbClr val="6E152E"/>
            </a:solidFill>
            <a:ln>
              <a:noFill/>
              <a:prstDash val="sysDot"/>
            </a:ln>
            <a:effectLst/>
          </c:spPr>
          <c:invertIfNegative val="0"/>
          <c:dLbls>
            <c:dLbl>
              <c:idx val="3"/>
              <c:spPr>
                <a:noFill/>
                <a:ln>
                  <a:noFill/>
                </a:ln>
                <a:effectLst/>
              </c:spPr>
              <c:txPr>
                <a:bodyPr wrap="square" lIns="38100" tIns="19050" rIns="38100" bIns="19050" anchor="ctr" anchorCtr="0">
                  <a:noAutofit/>
                </a:bodyPr>
                <a:lstStyle/>
                <a:p>
                  <a:pPr algn="ctr">
                    <a:defRPr lang="en-US" sz="800" b="1" i="0" u="none" strike="noStrike" kern="1200" baseline="0">
                      <a:solidFill>
                        <a:schemeClr val="bg1"/>
                      </a:solidFill>
                      <a:latin typeface="Geomanist Light" panose="02000503000000020004" pitchFamily="50" charset="0"/>
                      <a:ea typeface="+mn-ea"/>
                      <a:cs typeface="+mn-cs"/>
                    </a:defRPr>
                  </a:pPr>
                  <a:endParaRPr lang="es-MX"/>
                </a:p>
              </c:txPr>
              <c:dLblPos val="inBase"/>
              <c:showLegendKey val="0"/>
              <c:showVal val="1"/>
              <c:showCatName val="0"/>
              <c:showSerName val="0"/>
              <c:showPercent val="0"/>
              <c:showBubbleSize val="0"/>
              <c:extLst>
                <c:ext xmlns:c15="http://schemas.microsoft.com/office/drawing/2012/chart" uri="{CE6537A1-D6FC-4f65-9D91-7224C49458BB}">
                  <c15:layout>
                    <c:manualLayout>
                      <c:w val="7.12526557640831E-2"/>
                      <c:h val="4.0981904701897144E-2"/>
                    </c:manualLayout>
                  </c15:layout>
                </c:ext>
                <c:ext xmlns:c16="http://schemas.microsoft.com/office/drawing/2014/chart" uri="{C3380CC4-5D6E-409C-BE32-E72D297353CC}">
                  <c16:uniqueId val="{00000013-78FC-46A0-9AC3-6E129CF694F7}"/>
                </c:ext>
              </c:extLst>
            </c:dLbl>
            <c:dLbl>
              <c:idx val="9"/>
              <c:delete val="1"/>
              <c:extLst>
                <c:ext xmlns:c15="http://schemas.microsoft.com/office/drawing/2012/chart" uri="{CE6537A1-D6FC-4f65-9D91-7224C49458BB}"/>
                <c:ext xmlns:c16="http://schemas.microsoft.com/office/drawing/2014/chart" uri="{C3380CC4-5D6E-409C-BE32-E72D297353CC}">
                  <c16:uniqueId val="{00000014-78FC-46A0-9AC3-6E129CF694F7}"/>
                </c:ext>
              </c:extLst>
            </c:dLbl>
            <c:spPr>
              <a:noFill/>
              <a:ln>
                <a:noFill/>
              </a:ln>
              <a:effectLst/>
            </c:spPr>
            <c:txPr>
              <a:bodyPr wrap="square" lIns="38100" tIns="19050" rIns="38100" bIns="19050" anchor="ctr" anchorCtr="0">
                <a:spAutoFit/>
              </a:bodyPr>
              <a:lstStyle/>
              <a:p>
                <a:pPr algn="ctr">
                  <a:defRPr lang="en-US" sz="800" b="1" i="0" u="none" strike="noStrike" kern="1200" baseline="0">
                    <a:solidFill>
                      <a:schemeClr val="bg1"/>
                    </a:solidFill>
                    <a:latin typeface="Geomanist Light" panose="02000503000000020004" pitchFamily="50" charset="0"/>
                    <a:ea typeface="+mn-ea"/>
                    <a:cs typeface="+mn-cs"/>
                  </a:defRPr>
                </a:pPr>
                <a:endParaRPr lang="es-MX"/>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numRef>
              <c:f>Sheet1!$A$2:$A$11</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Sheet1!$B$2:$B$11</c:f>
              <c:numCache>
                <c:formatCode>#,##0</c:formatCode>
                <c:ptCount val="10"/>
                <c:pt idx="0">
                  <c:v>29245</c:v>
                </c:pt>
                <c:pt idx="1">
                  <c:v>32657</c:v>
                </c:pt>
                <c:pt idx="2">
                  <c:v>34667</c:v>
                </c:pt>
                <c:pt idx="3">
                  <c:v>40059</c:v>
                </c:pt>
                <c:pt idx="4">
                  <c:v>49537</c:v>
                </c:pt>
                <c:pt idx="5">
                  <c:v>50080</c:v>
                </c:pt>
                <c:pt idx="6">
                  <c:v>64008</c:v>
                </c:pt>
                <c:pt idx="7">
                  <c:v>77181</c:v>
                </c:pt>
                <c:pt idx="8">
                  <c:v>83863</c:v>
                </c:pt>
                <c:pt idx="9">
                  <c:v>78531</c:v>
                </c:pt>
              </c:numCache>
            </c:numRef>
          </c:val>
          <c:extLst>
            <c:ext xmlns:c16="http://schemas.microsoft.com/office/drawing/2014/chart" uri="{C3380CC4-5D6E-409C-BE32-E72D297353CC}">
              <c16:uniqueId val="{00000015-78FC-46A0-9AC3-6E129CF694F7}"/>
            </c:ext>
          </c:extLst>
        </c:ser>
        <c:dLbls>
          <c:showLegendKey val="0"/>
          <c:showVal val="0"/>
          <c:showCatName val="0"/>
          <c:showSerName val="0"/>
          <c:showPercent val="0"/>
          <c:showBubbleSize val="0"/>
        </c:dLbls>
        <c:gapWidth val="30"/>
        <c:overlap val="100"/>
        <c:axId val="508383"/>
        <c:axId val="525855"/>
      </c:barChart>
      <c:lineChart>
        <c:grouping val="standard"/>
        <c:varyColors val="0"/>
        <c:ser>
          <c:idx val="3"/>
          <c:order val="3"/>
          <c:tx>
            <c:strRef>
              <c:f>Sheet1!$E$1</c:f>
              <c:strCache>
                <c:ptCount val="1"/>
                <c:pt idx="0">
                  <c:v>Tendencia</c:v>
                </c:pt>
              </c:strCache>
            </c:strRef>
          </c:tx>
          <c:marker>
            <c:symbol val="none"/>
          </c:marker>
          <c:cat>
            <c:numRef>
              <c:f>Sheet1!$A$2:$A$11</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Sheet1!$E$2:$E$11</c:f>
              <c:numCache>
                <c:formatCode>#,##0.0</c:formatCode>
                <c:ptCount val="10"/>
                <c:pt idx="0">
                  <c:v>31196.1</c:v>
                </c:pt>
                <c:pt idx="1">
                  <c:v>34853.199999999997</c:v>
                </c:pt>
                <c:pt idx="2">
                  <c:v>38510.300000000003</c:v>
                </c:pt>
                <c:pt idx="3">
                  <c:v>42167.4</c:v>
                </c:pt>
              </c:numCache>
            </c:numRef>
          </c:val>
          <c:smooth val="0"/>
          <c:extLst>
            <c:ext xmlns:c16="http://schemas.microsoft.com/office/drawing/2014/chart" uri="{C3380CC4-5D6E-409C-BE32-E72D297353CC}">
              <c16:uniqueId val="{00000016-78FC-46A0-9AC3-6E129CF694F7}"/>
            </c:ext>
          </c:extLst>
        </c:ser>
        <c:dLbls>
          <c:showLegendKey val="0"/>
          <c:showVal val="0"/>
          <c:showCatName val="0"/>
          <c:showSerName val="0"/>
          <c:showPercent val="0"/>
          <c:showBubbleSize val="0"/>
        </c:dLbls>
        <c:marker val="1"/>
        <c:smooth val="0"/>
        <c:axId val="253742464"/>
        <c:axId val="253756544"/>
      </c:lineChart>
      <c:lineChart>
        <c:grouping val="standard"/>
        <c:varyColors val="0"/>
        <c:ser>
          <c:idx val="4"/>
          <c:order val="4"/>
          <c:tx>
            <c:strRef>
              <c:f>Sheet1!$F$1</c:f>
              <c:strCache>
                <c:ptCount val="1"/>
                <c:pt idx="0">
                  <c:v>Tendencia</c:v>
                </c:pt>
              </c:strCache>
            </c:strRef>
          </c:tx>
          <c:marker>
            <c:symbol val="none"/>
          </c:marker>
          <c:cat>
            <c:numRef>
              <c:f>Sheet1!$A$2:$A$11</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Sheet1!$F$2:$F$11</c:f>
              <c:numCache>
                <c:formatCode>General</c:formatCode>
                <c:ptCount val="10"/>
                <c:pt idx="4" formatCode="#,##0.0">
                  <c:v>49837.599999999999</c:v>
                </c:pt>
                <c:pt idx="5" formatCode="#,##0.0">
                  <c:v>59843.8</c:v>
                </c:pt>
                <c:pt idx="6" formatCode="#,##0.0">
                  <c:v>69850</c:v>
                </c:pt>
                <c:pt idx="7" formatCode="#,##0.0">
                  <c:v>79856.2</c:v>
                </c:pt>
                <c:pt idx="8" formatCode="#,##0.0">
                  <c:v>89862.399999999994</c:v>
                </c:pt>
              </c:numCache>
            </c:numRef>
          </c:val>
          <c:smooth val="0"/>
          <c:extLst>
            <c:ext xmlns:c16="http://schemas.microsoft.com/office/drawing/2014/chart" uri="{C3380CC4-5D6E-409C-BE32-E72D297353CC}">
              <c16:uniqueId val="{00000017-78FC-46A0-9AC3-6E129CF694F7}"/>
            </c:ext>
          </c:extLst>
        </c:ser>
        <c:dLbls>
          <c:showLegendKey val="0"/>
          <c:showVal val="0"/>
          <c:showCatName val="0"/>
          <c:showSerName val="0"/>
          <c:showPercent val="0"/>
          <c:showBubbleSize val="0"/>
        </c:dLbls>
        <c:marker val="1"/>
        <c:smooth val="0"/>
        <c:axId val="508383"/>
        <c:axId val="525855"/>
      </c:lineChart>
      <c:catAx>
        <c:axId val="2537424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0" spcFirstLastPara="0" vertOverflow="ellipsis" vert="horz" wrap="square" anchor="ctr" anchorCtr="1"/>
          <a:lstStyle/>
          <a:p>
            <a:pPr>
              <a:defRPr lang="es-MX" sz="1200" b="1" i="0" u="none" strike="noStrike" kern="1200" baseline="0">
                <a:solidFill>
                  <a:schemeClr val="tx1">
                    <a:lumMod val="95000"/>
                    <a:lumOff val="5000"/>
                  </a:schemeClr>
                </a:solidFill>
                <a:latin typeface="Geomanist Light" panose="02000503000000020004" pitchFamily="50" charset="0"/>
                <a:ea typeface="Montserrat" panose="00000500000000000000" pitchFamily="2" charset="0"/>
                <a:cs typeface="Montserrat" panose="00000500000000000000" pitchFamily="2" charset="0"/>
                <a:sym typeface="Montserrat" panose="00000500000000000000" pitchFamily="2" charset="0"/>
              </a:defRPr>
            </a:pPr>
            <a:endParaRPr lang="es-MX"/>
          </a:p>
        </c:txPr>
        <c:crossAx val="253756544"/>
        <c:crosses val="autoZero"/>
        <c:auto val="1"/>
        <c:lblAlgn val="ctr"/>
        <c:lblOffset val="100"/>
        <c:noMultiLvlLbl val="0"/>
      </c:catAx>
      <c:valAx>
        <c:axId val="253756544"/>
        <c:scaling>
          <c:orientation val="minMax"/>
          <c:max val="100000"/>
          <c:min val="0"/>
        </c:scaling>
        <c:delete val="1"/>
        <c:axPos val="l"/>
        <c:numFmt formatCode="#,##0" sourceLinked="1"/>
        <c:majorTickMark val="out"/>
        <c:minorTickMark val="none"/>
        <c:tickLblPos val="nextTo"/>
        <c:crossAx val="253742464"/>
        <c:crosses val="autoZero"/>
        <c:crossBetween val="between"/>
      </c:valAx>
      <c:valAx>
        <c:axId val="525855"/>
        <c:scaling>
          <c:orientation val="minMax"/>
        </c:scaling>
        <c:delete val="1"/>
        <c:axPos val="r"/>
        <c:numFmt formatCode="#,##0" sourceLinked="1"/>
        <c:majorTickMark val="out"/>
        <c:minorTickMark val="none"/>
        <c:tickLblPos val="nextTo"/>
        <c:crossAx val="508383"/>
        <c:crosses val="max"/>
        <c:crossBetween val="between"/>
      </c:valAx>
      <c:catAx>
        <c:axId val="508383"/>
        <c:scaling>
          <c:orientation val="minMax"/>
        </c:scaling>
        <c:delete val="1"/>
        <c:axPos val="b"/>
        <c:numFmt formatCode="General" sourceLinked="1"/>
        <c:majorTickMark val="out"/>
        <c:minorTickMark val="none"/>
        <c:tickLblPos val="nextTo"/>
        <c:crossAx val="525855"/>
        <c:crosses val="autoZero"/>
        <c:auto val="1"/>
        <c:lblAlgn val="ctr"/>
        <c:lblOffset val="100"/>
        <c:noMultiLvlLbl val="0"/>
      </c:catAx>
      <c:spPr>
        <a:noFill/>
        <a:ln w="25400">
          <a:noFill/>
        </a:ln>
        <a:effectLst/>
      </c:spPr>
    </c:plotArea>
    <c:plotVisOnly val="1"/>
    <c:dispBlanksAs val="gap"/>
    <c:showDLblsOverMax val="0"/>
  </c:chart>
  <c:spPr>
    <a:noFill/>
    <a:ln>
      <a:noFill/>
    </a:ln>
    <a:effectLst/>
  </c:spPr>
  <c:txPr>
    <a:bodyPr/>
    <a:lstStyle/>
    <a:p>
      <a:pPr>
        <a:defRPr lang="es-MX"/>
      </a:pPr>
      <a:endParaRPr lang="es-MX"/>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13754415922907534"/>
          <c:y val="8.8921184068577769E-2"/>
          <c:w val="0.56521056413379878"/>
          <c:h val="0.81041486412485053"/>
        </c:manualLayout>
      </c:layout>
      <c:pieChart>
        <c:varyColors val="1"/>
        <c:ser>
          <c:idx val="0"/>
          <c:order val="0"/>
          <c:tx>
            <c:strRef>
              <c:f>Sheet1!$B$1</c:f>
              <c:strCache>
                <c:ptCount val="1"/>
                <c:pt idx="0">
                  <c:v>Presuntos delitos sexuales</c:v>
                </c:pt>
              </c:strCache>
            </c:strRef>
          </c:tx>
          <c:dPt>
            <c:idx val="0"/>
            <c:bubble3D val="0"/>
            <c:spPr>
              <a:solidFill>
                <a:schemeClr val="accent2">
                  <a:shade val="47000"/>
                </a:schemeClr>
              </a:solidFill>
              <a:ln w="19050">
                <a:solidFill>
                  <a:schemeClr val="lt1"/>
                </a:solidFill>
              </a:ln>
              <a:effectLst/>
            </c:spPr>
            <c:extLst>
              <c:ext xmlns:c16="http://schemas.microsoft.com/office/drawing/2014/chart" uri="{C3380CC4-5D6E-409C-BE32-E72D297353CC}">
                <c16:uniqueId val="{00000001-80CF-4B49-A0DA-351778FB9EB3}"/>
              </c:ext>
            </c:extLst>
          </c:dPt>
          <c:dPt>
            <c:idx val="1"/>
            <c:bubble3D val="0"/>
            <c:spPr>
              <a:solidFill>
                <a:schemeClr val="accent2">
                  <a:shade val="65000"/>
                </a:schemeClr>
              </a:solidFill>
              <a:ln w="19050">
                <a:solidFill>
                  <a:schemeClr val="lt1"/>
                </a:solidFill>
              </a:ln>
              <a:effectLst/>
            </c:spPr>
            <c:extLst>
              <c:ext xmlns:c16="http://schemas.microsoft.com/office/drawing/2014/chart" uri="{C3380CC4-5D6E-409C-BE32-E72D297353CC}">
                <c16:uniqueId val="{00000003-80CF-4B49-A0DA-351778FB9EB3}"/>
              </c:ext>
            </c:extLst>
          </c:dPt>
          <c:dPt>
            <c:idx val="2"/>
            <c:bubble3D val="0"/>
            <c:spPr>
              <a:solidFill>
                <a:schemeClr val="accent2">
                  <a:shade val="82000"/>
                </a:schemeClr>
              </a:solidFill>
              <a:ln w="19050">
                <a:solidFill>
                  <a:schemeClr val="lt1"/>
                </a:solidFill>
              </a:ln>
              <a:effectLst/>
            </c:spPr>
            <c:extLst>
              <c:ext xmlns:c16="http://schemas.microsoft.com/office/drawing/2014/chart" uri="{C3380CC4-5D6E-409C-BE32-E72D297353CC}">
                <c16:uniqueId val="{00000005-80CF-4B49-A0DA-351778FB9EB3}"/>
              </c:ext>
            </c:extLst>
          </c:dPt>
          <c:dPt>
            <c:idx val="3"/>
            <c:bubble3D val="0"/>
            <c:spPr>
              <a:solidFill>
                <a:schemeClr val="accent2"/>
              </a:solidFill>
              <a:ln w="19050">
                <a:solidFill>
                  <a:schemeClr val="lt1"/>
                </a:solidFill>
              </a:ln>
              <a:effectLst/>
            </c:spPr>
            <c:extLst>
              <c:ext xmlns:c16="http://schemas.microsoft.com/office/drawing/2014/chart" uri="{C3380CC4-5D6E-409C-BE32-E72D297353CC}">
                <c16:uniqueId val="{00000007-80CF-4B49-A0DA-351778FB9EB3}"/>
              </c:ext>
            </c:extLst>
          </c:dPt>
          <c:dPt>
            <c:idx val="4"/>
            <c:bubble3D val="0"/>
            <c:spPr>
              <a:solidFill>
                <a:schemeClr val="accent2">
                  <a:tint val="83000"/>
                </a:schemeClr>
              </a:solidFill>
              <a:ln w="19050">
                <a:solidFill>
                  <a:schemeClr val="lt1"/>
                </a:solidFill>
              </a:ln>
              <a:effectLst/>
            </c:spPr>
            <c:extLst>
              <c:ext xmlns:c16="http://schemas.microsoft.com/office/drawing/2014/chart" uri="{C3380CC4-5D6E-409C-BE32-E72D297353CC}">
                <c16:uniqueId val="{00000009-80CF-4B49-A0DA-351778FB9EB3}"/>
              </c:ext>
            </c:extLst>
          </c:dPt>
          <c:dPt>
            <c:idx val="5"/>
            <c:bubble3D val="0"/>
            <c:spPr>
              <a:solidFill>
                <a:schemeClr val="accent2">
                  <a:tint val="65000"/>
                </a:schemeClr>
              </a:solidFill>
              <a:ln w="19050">
                <a:solidFill>
                  <a:schemeClr val="lt1"/>
                </a:solidFill>
              </a:ln>
              <a:effectLst/>
            </c:spPr>
            <c:extLst>
              <c:ext xmlns:c16="http://schemas.microsoft.com/office/drawing/2014/chart" uri="{C3380CC4-5D6E-409C-BE32-E72D297353CC}">
                <c16:uniqueId val="{0000000B-80CF-4B49-A0DA-351778FB9EB3}"/>
              </c:ext>
            </c:extLst>
          </c:dPt>
          <c:dPt>
            <c:idx val="6"/>
            <c:bubble3D val="0"/>
            <c:spPr>
              <a:solidFill>
                <a:schemeClr val="accent2">
                  <a:tint val="48000"/>
                </a:schemeClr>
              </a:solidFill>
              <a:ln w="19050">
                <a:solidFill>
                  <a:schemeClr val="lt1"/>
                </a:solidFill>
              </a:ln>
              <a:effectLst/>
            </c:spPr>
            <c:extLst>
              <c:ext xmlns:c16="http://schemas.microsoft.com/office/drawing/2014/chart" uri="{C3380CC4-5D6E-409C-BE32-E72D297353CC}">
                <c16:uniqueId val="{0000000D-80CF-4B49-A0DA-351778FB9EB3}"/>
              </c:ext>
            </c:extLst>
          </c:dPt>
          <c:dLbls>
            <c:dLbl>
              <c:idx val="0"/>
              <c:layout>
                <c:manualLayout>
                  <c:x val="2.2688005504577984E-2"/>
                  <c:y val="-0.19363038066678118"/>
                </c:manualLayout>
              </c:layout>
              <c:numFmt formatCode="0.0%" sourceLinked="0"/>
              <c:spPr>
                <a:noFill/>
                <a:ln>
                  <a:noFill/>
                </a:ln>
                <a:effectLst/>
              </c:spPr>
              <c:txPr>
                <a:bodyPr rot="0"/>
                <a:lstStyle/>
                <a:p>
                  <a:pPr>
                    <a:defRPr sz="1000" b="1">
                      <a:latin typeface="Geomanist Light" panose="02000503000000020004" pitchFamily="50" charset="0"/>
                    </a:defRPr>
                  </a:pPr>
                  <a:endParaRPr lang="es-MX"/>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80CF-4B49-A0DA-351778FB9EB3}"/>
                </c:ext>
              </c:extLst>
            </c:dLbl>
            <c:dLbl>
              <c:idx val="1"/>
              <c:layout>
                <c:manualLayout>
                  <c:x val="8.5992909373565677E-4"/>
                  <c:y val="-2.257246593730518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0CF-4B49-A0DA-351778FB9EB3}"/>
                </c:ext>
              </c:extLst>
            </c:dLbl>
            <c:dLbl>
              <c:idx val="2"/>
              <c:layout>
                <c:manualLayout>
                  <c:x val="1.2764643017380596E-2"/>
                  <c:y val="3.1287079002706017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0CF-4B49-A0DA-351778FB9EB3}"/>
                </c:ext>
              </c:extLst>
            </c:dLbl>
            <c:dLbl>
              <c:idx val="3"/>
              <c:delete val="1"/>
              <c:extLst>
                <c:ext xmlns:c15="http://schemas.microsoft.com/office/drawing/2012/chart" uri="{CE6537A1-D6FC-4f65-9D91-7224C49458BB}">
                  <c15:layout>
                    <c:manualLayout>
                      <c:w val="0.12696075381332658"/>
                      <c:h val="0.12044948424264451"/>
                    </c:manualLayout>
                  </c15:layout>
                </c:ext>
                <c:ext xmlns:c16="http://schemas.microsoft.com/office/drawing/2014/chart" uri="{C3380CC4-5D6E-409C-BE32-E72D297353CC}">
                  <c16:uniqueId val="{00000007-80CF-4B49-A0DA-351778FB9EB3}"/>
                </c:ext>
              </c:extLst>
            </c:dLbl>
            <c:dLbl>
              <c:idx val="4"/>
              <c:layout>
                <c:manualLayout>
                  <c:x val="-8.0608276503154933E-8"/>
                  <c:y val="1.1557842256422968E-7"/>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5376112939538448"/>
                      <c:h val="0.21243381404462749"/>
                    </c:manualLayout>
                  </c15:layout>
                </c:ext>
                <c:ext xmlns:c16="http://schemas.microsoft.com/office/drawing/2014/chart" uri="{C3380CC4-5D6E-409C-BE32-E72D297353CC}">
                  <c16:uniqueId val="{00000009-80CF-4B49-A0DA-351778FB9EB3}"/>
                </c:ext>
              </c:extLst>
            </c:dLbl>
            <c:dLbl>
              <c:idx val="5"/>
              <c:layout>
                <c:manualLayout>
                  <c:x val="0.19802278885567309"/>
                  <c:y val="-2.2744400311188004E-2"/>
                </c:manualLayout>
              </c:layout>
              <c:numFmt formatCode="0.0%" sourceLinked="0"/>
              <c:spPr>
                <a:noFill/>
                <a:ln>
                  <a:noFill/>
                </a:ln>
                <a:effectLst/>
              </c:spPr>
              <c:txPr>
                <a:bodyPr rot="0" anchorCtr="0"/>
                <a:lstStyle/>
                <a:p>
                  <a:pPr algn="l">
                    <a:defRPr sz="1000">
                      <a:latin typeface="Geomanist Light" panose="02000503000000020004" pitchFamily="50" charset="0"/>
                    </a:defRPr>
                  </a:pPr>
                  <a:endParaRPr lang="es-MX"/>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ect">
                      <a:avLst/>
                    </a:prstGeom>
                  </c15:spPr>
                  <c15:layout>
                    <c:manualLayout>
                      <c:w val="0.28717043944080861"/>
                      <c:h val="8.5610372169590762E-2"/>
                    </c:manualLayout>
                  </c15:layout>
                </c:ext>
                <c:ext xmlns:c16="http://schemas.microsoft.com/office/drawing/2014/chart" uri="{C3380CC4-5D6E-409C-BE32-E72D297353CC}">
                  <c16:uniqueId val="{0000000B-80CF-4B49-A0DA-351778FB9EB3}"/>
                </c:ext>
              </c:extLst>
            </c:dLbl>
            <c:dLbl>
              <c:idx val="6"/>
              <c:layout>
                <c:manualLayout>
                  <c:x val="2.263115041235754E-2"/>
                  <c:y val="7.278246305597516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80CF-4B49-A0DA-351778FB9EB3}"/>
                </c:ext>
              </c:extLst>
            </c:dLbl>
            <c:numFmt formatCode="0.0%" sourceLinked="0"/>
            <c:spPr>
              <a:noFill/>
              <a:ln>
                <a:noFill/>
              </a:ln>
              <a:effectLst/>
            </c:spPr>
            <c:txPr>
              <a:bodyPr rot="0"/>
              <a:lstStyle/>
              <a:p>
                <a:pPr>
                  <a:defRPr sz="1000">
                    <a:latin typeface="Geomanist Light" panose="02000503000000020004" pitchFamily="50" charset="0"/>
                  </a:defRPr>
                </a:pPr>
                <a:endParaRPr lang="es-MX"/>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c15:spPr>
              </c:ext>
            </c:extLst>
          </c:dLbls>
          <c:cat>
            <c:strRef>
              <c:f>Sheet1!$A$2:$A$8</c:f>
              <c:strCache>
                <c:ptCount val="7"/>
                <c:pt idx="0">
                  <c:v>Abuso sexual</c:v>
                </c:pt>
                <c:pt idx="1">
                  <c:v>Acoso sexual</c:v>
                </c:pt>
                <c:pt idx="2">
                  <c:v>Hostigamiento sexual</c:v>
                </c:pt>
                <c:pt idx="3">
                  <c:v>Incesto</c:v>
                </c:pt>
                <c:pt idx="4">
                  <c:v>Otros delitos que atentan contra la libertad y la seguridad sexual</c:v>
                </c:pt>
                <c:pt idx="5">
                  <c:v>Violación equiparada</c:v>
                </c:pt>
                <c:pt idx="6">
                  <c:v>Violación simple</c:v>
                </c:pt>
              </c:strCache>
            </c:strRef>
          </c:cat>
          <c:val>
            <c:numRef>
              <c:f>Sheet1!$B$2:$B$8</c:f>
              <c:numCache>
                <c:formatCode>#,##0</c:formatCode>
                <c:ptCount val="7"/>
                <c:pt idx="0">
                  <c:v>32369</c:v>
                </c:pt>
                <c:pt idx="1">
                  <c:v>10990</c:v>
                </c:pt>
                <c:pt idx="2">
                  <c:v>3055</c:v>
                </c:pt>
                <c:pt idx="3">
                  <c:v>8</c:v>
                </c:pt>
                <c:pt idx="4">
                  <c:v>12129</c:v>
                </c:pt>
                <c:pt idx="5">
                  <c:v>5770</c:v>
                </c:pt>
                <c:pt idx="6">
                  <c:v>14210</c:v>
                </c:pt>
              </c:numCache>
            </c:numRef>
          </c:val>
          <c:extLst>
            <c:ext xmlns:c16="http://schemas.microsoft.com/office/drawing/2014/chart" uri="{C3380CC4-5D6E-409C-BE32-E72D297353CC}">
              <c16:uniqueId val="{0000000E-80CF-4B49-A0DA-351778FB9EB3}"/>
            </c:ext>
          </c:extLst>
        </c:ser>
        <c:dLbls>
          <c:dLblPos val="outEnd"/>
          <c:showLegendKey val="0"/>
          <c:showVal val="0"/>
          <c:showCatName val="1"/>
          <c:showSerName val="0"/>
          <c:showPercent val="0"/>
          <c:showBubbleSize val="0"/>
          <c:showLeaderLines val="1"/>
        </c:dLbls>
        <c:firstSliceAng val="199"/>
      </c:pieChart>
      <c:spPr>
        <a:noFill/>
        <a:ln>
          <a:noFill/>
        </a:ln>
        <a:effectLst/>
      </c:spPr>
    </c:plotArea>
    <c:plotVisOnly val="1"/>
    <c:dispBlanksAs val="gap"/>
    <c:showDLblsOverMax val="0"/>
  </c:chart>
  <c:spPr>
    <a:noFill/>
    <a:ln>
      <a:noFill/>
    </a:ln>
    <a:effectLst/>
  </c:spPr>
  <c:txPr>
    <a:bodyPr/>
    <a:lstStyle/>
    <a:p>
      <a:pPr>
        <a:defRPr>
          <a:latin typeface="Montserrat" panose="00000500000000000000" pitchFamily="2" charset="0"/>
        </a:defRPr>
      </a:pPr>
      <a:endParaRPr lang="es-MX"/>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227779954793857E-3"/>
          <c:y val="4.3067469568635226E-3"/>
          <c:w val="0.98528764493037713"/>
          <c:h val="0.88558886978646301"/>
        </c:manualLayout>
      </c:layout>
      <c:barChart>
        <c:barDir val="col"/>
        <c:grouping val="clustered"/>
        <c:varyColors val="0"/>
        <c:ser>
          <c:idx val="1"/>
          <c:order val="1"/>
          <c:tx>
            <c:strRef>
              <c:f>Sheet1!$C$1</c:f>
              <c:strCache>
                <c:ptCount val="1"/>
                <c:pt idx="0">
                  <c:v>Diciembre</c:v>
                </c:pt>
              </c:strCache>
            </c:strRef>
          </c:tx>
          <c:spPr>
            <a:noFill/>
          </c:spPr>
          <c:invertIfNegative val="0"/>
          <c:dLbls>
            <c:dLbl>
              <c:idx val="0"/>
              <c:layout>
                <c:manualLayout>
                  <c:x val="0"/>
                  <c:y val="-0.1343180583934159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8FC-46A0-9AC3-6E129CF694F7}"/>
                </c:ext>
              </c:extLst>
            </c:dLbl>
            <c:dLbl>
              <c:idx val="1"/>
              <c:layout>
                <c:manualLayout>
                  <c:x val="-9.9178712327315692E-4"/>
                  <c:y val="-0.16151306215889419"/>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prstClr val="white"/>
                      </a:solidFill>
                      <a:highlight>
                        <a:srgbClr val="BC945A"/>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5.6426812993708712E-2"/>
                      <c:h val="4.1801008728108463E-2"/>
                    </c:manualLayout>
                  </c15:layout>
                </c:ext>
                <c:ext xmlns:c16="http://schemas.microsoft.com/office/drawing/2014/chart" uri="{C3380CC4-5D6E-409C-BE32-E72D297353CC}">
                  <c16:uniqueId val="{00000001-78FC-46A0-9AC3-6E129CF694F7}"/>
                </c:ext>
              </c:extLst>
            </c:dLbl>
            <c:dLbl>
              <c:idx val="2"/>
              <c:layout>
                <c:manualLayout>
                  <c:x val="3.1206369484431487E-5"/>
                  <c:y val="-0.29487984974091702"/>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prstClr val="white"/>
                      </a:solidFill>
                      <a:highlight>
                        <a:srgbClr val="BC945A"/>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0735528839533849E-2"/>
                      <c:h val="3.7990524796649175E-2"/>
                    </c:manualLayout>
                  </c15:layout>
                </c:ext>
                <c:ext xmlns:c16="http://schemas.microsoft.com/office/drawing/2014/chart" uri="{C3380CC4-5D6E-409C-BE32-E72D297353CC}">
                  <c16:uniqueId val="{00000002-78FC-46A0-9AC3-6E129CF694F7}"/>
                </c:ext>
              </c:extLst>
            </c:dLbl>
            <c:dLbl>
              <c:idx val="3"/>
              <c:layout>
                <c:manualLayout>
                  <c:x val="-2.288282100008325E-3"/>
                  <c:y val="-0.33242106747556949"/>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prstClr val="white"/>
                      </a:solidFill>
                      <a:highlight>
                        <a:srgbClr val="BC945A"/>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1766137893728139E-2"/>
                      <c:h val="4.5611492659567758E-2"/>
                    </c:manualLayout>
                  </c15:layout>
                </c:ext>
                <c:ext xmlns:c16="http://schemas.microsoft.com/office/drawing/2014/chart" uri="{C3380CC4-5D6E-409C-BE32-E72D297353CC}">
                  <c16:uniqueId val="{00000003-78FC-46A0-9AC3-6E129CF694F7}"/>
                </c:ext>
              </c:extLst>
            </c:dLbl>
            <c:dLbl>
              <c:idx val="4"/>
              <c:layout>
                <c:manualLayout>
                  <c:x val="-1.8979467090415088E-4"/>
                  <c:y val="-0.47754469817666845"/>
                </c:manualLayout>
              </c:layout>
              <c:spPr>
                <a:noFill/>
                <a:ln>
                  <a:noFill/>
                </a:ln>
                <a:effectLst/>
              </c:spPr>
              <c:txPr>
                <a:bodyPr wrap="square" lIns="38100" tIns="19050" rIns="38100" bIns="19050" anchor="ctr" anchorCtr="0">
                  <a:noAutofit/>
                </a:bodyPr>
                <a:lstStyle/>
                <a:p>
                  <a:pPr algn="ctr">
                    <a:defRPr lang="en-US" sz="800" b="0" i="0" u="none" strike="noStrike" kern="1200" baseline="0">
                      <a:solidFill>
                        <a:schemeClr val="bg1"/>
                      </a:solidFill>
                      <a:highlight>
                        <a:srgbClr val="BC945A"/>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5773682593139982E-2"/>
                      <c:h val="4.1458065174277123E-2"/>
                    </c:manualLayout>
                  </c15:layout>
                </c:ext>
                <c:ext xmlns:c16="http://schemas.microsoft.com/office/drawing/2014/chart" uri="{C3380CC4-5D6E-409C-BE32-E72D297353CC}">
                  <c16:uniqueId val="{00000004-78FC-46A0-9AC3-6E129CF694F7}"/>
                </c:ext>
              </c:extLst>
            </c:dLbl>
            <c:dLbl>
              <c:idx val="5"/>
              <c:layout>
                <c:manualLayout>
                  <c:x val="-1.1955864031463294E-4"/>
                  <c:y val="-0.53083191565328802"/>
                </c:manualLayout>
              </c:layout>
              <c:spPr>
                <a:noFill/>
                <a:ln>
                  <a:noFill/>
                </a:ln>
                <a:effectLst/>
              </c:spPr>
              <c:txPr>
                <a:bodyPr wrap="square" lIns="38100" tIns="19050" rIns="38100" bIns="19050" anchor="ctr" anchorCtr="0">
                  <a:noAutofit/>
                </a:bodyPr>
                <a:lstStyle/>
                <a:p>
                  <a:pPr algn="ctr">
                    <a:defRPr lang="en-US" sz="800" b="0" i="0" u="none" strike="noStrike" kern="1200" baseline="0">
                      <a:solidFill>
                        <a:schemeClr val="bg1"/>
                      </a:solidFill>
                      <a:highlight>
                        <a:srgbClr val="BC945A"/>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7.1063961980532567E-2"/>
                      <c:h val="3.7990524796649175E-2"/>
                    </c:manualLayout>
                  </c15:layout>
                </c:ext>
                <c:ext xmlns:c16="http://schemas.microsoft.com/office/drawing/2014/chart" uri="{C3380CC4-5D6E-409C-BE32-E72D297353CC}">
                  <c16:uniqueId val="{00000005-78FC-46A0-9AC3-6E129CF694F7}"/>
                </c:ext>
              </c:extLst>
            </c:dLbl>
            <c:dLbl>
              <c:idx val="6"/>
              <c:layout>
                <c:manualLayout>
                  <c:x val="1.8968108926481376E-3"/>
                  <c:y val="-0.63420809442799231"/>
                </c:manualLayout>
              </c:layout>
              <c:spPr>
                <a:noFill/>
                <a:ln>
                  <a:noFill/>
                </a:ln>
                <a:effectLst/>
              </c:spPr>
              <c:txPr>
                <a:bodyPr wrap="square" lIns="38100" tIns="19050" rIns="38100" bIns="19050" anchor="ctr" anchorCtr="0">
                  <a:noAutofit/>
                </a:bodyPr>
                <a:lstStyle/>
                <a:p>
                  <a:pPr algn="ctr">
                    <a:defRPr lang="en-US" sz="800" b="0" i="0" u="none" strike="noStrike" kern="1200" baseline="0">
                      <a:solidFill>
                        <a:schemeClr val="bg1"/>
                      </a:solidFill>
                      <a:highlight>
                        <a:srgbClr val="BC945A"/>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7902280137336554E-2"/>
                      <c:h val="4.1801008728108463E-2"/>
                    </c:manualLayout>
                  </c15:layout>
                </c:ext>
                <c:ext xmlns:c16="http://schemas.microsoft.com/office/drawing/2014/chart" uri="{C3380CC4-5D6E-409C-BE32-E72D297353CC}">
                  <c16:uniqueId val="{00000006-78FC-46A0-9AC3-6E129CF694F7}"/>
                </c:ext>
              </c:extLst>
            </c:dLbl>
            <c:dLbl>
              <c:idx val="7"/>
              <c:layout>
                <c:manualLayout>
                  <c:x val="2.0187171220164968E-4"/>
                  <c:y val="-0.62872849851931201"/>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schemeClr val="bg1"/>
                      </a:solidFill>
                      <a:highlight>
                        <a:srgbClr val="BC945A"/>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9433466874262481E-2"/>
                      <c:h val="4.1801008728108463E-2"/>
                    </c:manualLayout>
                  </c15:layout>
                </c:ext>
                <c:ext xmlns:c16="http://schemas.microsoft.com/office/drawing/2014/chart" uri="{C3380CC4-5D6E-409C-BE32-E72D297353CC}">
                  <c16:uniqueId val="{00000007-78FC-46A0-9AC3-6E129CF694F7}"/>
                </c:ext>
              </c:extLst>
            </c:dLbl>
            <c:dLbl>
              <c:idx val="8"/>
              <c:delete val="1"/>
              <c:extLst>
                <c:ext xmlns:c15="http://schemas.microsoft.com/office/drawing/2012/chart" uri="{CE6537A1-D6FC-4f65-9D91-7224C49458BB}">
                  <c15:layout>
                    <c:manualLayout>
                      <c:w val="7.9326727196653929E-2"/>
                      <c:h val="5.3232460522486355E-2"/>
                    </c:manualLayout>
                  </c15:layout>
                </c:ext>
                <c:ext xmlns:c16="http://schemas.microsoft.com/office/drawing/2014/chart" uri="{C3380CC4-5D6E-409C-BE32-E72D297353CC}">
                  <c16:uniqueId val="{00000008-78FC-46A0-9AC3-6E129CF694F7}"/>
                </c:ext>
              </c:extLst>
            </c:dLbl>
            <c:spPr>
              <a:noFill/>
              <a:ln>
                <a:noFill/>
              </a:ln>
              <a:effectLst/>
            </c:spPr>
            <c:txPr>
              <a:bodyPr wrap="square" lIns="38100" tIns="19050" rIns="38100" bIns="19050" anchor="ctr" anchorCtr="0">
                <a:spAutoFit/>
              </a:bodyPr>
              <a:lstStyle/>
              <a:p>
                <a:pPr algn="ctr">
                  <a:defRPr lang="en-US" sz="800" b="0" i="0" u="none" strike="noStrike" kern="1200" baseline="0">
                    <a:solidFill>
                      <a:schemeClr val="bg1"/>
                    </a:solidFill>
                    <a:highlight>
                      <a:srgbClr val="BC945A"/>
                    </a:highlight>
                    <a:latin typeface="Geomanist" panose="02000503000000020004" pitchFamily="50" charset="0"/>
                    <a:ea typeface="+mn-ea"/>
                    <a:cs typeface="+mn-cs"/>
                  </a:defRPr>
                </a:pPr>
                <a:endParaRPr lang="es-MX"/>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Sheet1!$C$2:$C$10</c:f>
              <c:numCache>
                <c:formatCode>#,##0</c:formatCode>
                <c:ptCount val="9"/>
                <c:pt idx="0">
                  <c:v>8596</c:v>
                </c:pt>
                <c:pt idx="1">
                  <c:v>9418</c:v>
                </c:pt>
                <c:pt idx="2">
                  <c:v>14817</c:v>
                </c:pt>
                <c:pt idx="3">
                  <c:v>21628</c:v>
                </c:pt>
                <c:pt idx="4">
                  <c:v>19269</c:v>
                </c:pt>
                <c:pt idx="5">
                  <c:v>26471</c:v>
                </c:pt>
                <c:pt idx="6">
                  <c:v>26302</c:v>
                </c:pt>
                <c:pt idx="7">
                  <c:v>26909</c:v>
                </c:pt>
                <c:pt idx="8">
                  <c:v>0</c:v>
                </c:pt>
              </c:numCache>
            </c:numRef>
          </c:val>
          <c:extLst>
            <c:ext xmlns:c16="http://schemas.microsoft.com/office/drawing/2014/chart" uri="{C3380CC4-5D6E-409C-BE32-E72D297353CC}">
              <c16:uniqueId val="{0000000A-78FC-46A0-9AC3-6E129CF694F7}"/>
            </c:ext>
          </c:extLst>
        </c:ser>
        <c:ser>
          <c:idx val="2"/>
          <c:order val="2"/>
          <c:tx>
            <c:strRef>
              <c:f>Sheet1!$D$1</c:f>
              <c:strCache>
                <c:ptCount val="1"/>
              </c:strCache>
            </c:strRef>
          </c:tx>
          <c:spPr>
            <a:pattFill prst="pct20">
              <a:fgClr>
                <a:srgbClr val="BC945A"/>
              </a:fgClr>
              <a:bgClr>
                <a:schemeClr val="bg1"/>
              </a:bgClr>
            </a:pattFill>
            <a:ln w="12700">
              <a:solidFill>
                <a:srgbClr val="BC945A"/>
              </a:solidFill>
              <a:prstDash val="sysDot"/>
            </a:ln>
          </c:spPr>
          <c:invertIfNegative val="0"/>
          <c:dPt>
            <c:idx val="0"/>
            <c:invertIfNegative val="0"/>
            <c:bubble3D val="0"/>
            <c:extLst>
              <c:ext xmlns:c16="http://schemas.microsoft.com/office/drawing/2014/chart" uri="{C3380CC4-5D6E-409C-BE32-E72D297353CC}">
                <c16:uniqueId val="{0000000B-78FC-46A0-9AC3-6E129CF694F7}"/>
              </c:ext>
            </c:extLst>
          </c:dPt>
          <c:dPt>
            <c:idx val="1"/>
            <c:invertIfNegative val="0"/>
            <c:bubble3D val="0"/>
            <c:extLst>
              <c:ext xmlns:c16="http://schemas.microsoft.com/office/drawing/2014/chart" uri="{C3380CC4-5D6E-409C-BE32-E72D297353CC}">
                <c16:uniqueId val="{0000000C-78FC-46A0-9AC3-6E129CF694F7}"/>
              </c:ext>
            </c:extLst>
          </c:dPt>
          <c:dPt>
            <c:idx val="2"/>
            <c:invertIfNegative val="0"/>
            <c:bubble3D val="0"/>
            <c:extLst>
              <c:ext xmlns:c16="http://schemas.microsoft.com/office/drawing/2014/chart" uri="{C3380CC4-5D6E-409C-BE32-E72D297353CC}">
                <c16:uniqueId val="{0000000D-78FC-46A0-9AC3-6E129CF694F7}"/>
              </c:ext>
            </c:extLst>
          </c:dPt>
          <c:dPt>
            <c:idx val="3"/>
            <c:invertIfNegative val="0"/>
            <c:bubble3D val="0"/>
            <c:extLst>
              <c:ext xmlns:c16="http://schemas.microsoft.com/office/drawing/2014/chart" uri="{C3380CC4-5D6E-409C-BE32-E72D297353CC}">
                <c16:uniqueId val="{0000000E-78FC-46A0-9AC3-6E129CF694F7}"/>
              </c:ext>
            </c:extLst>
          </c:dPt>
          <c:dPt>
            <c:idx val="4"/>
            <c:invertIfNegative val="0"/>
            <c:bubble3D val="0"/>
            <c:extLst>
              <c:ext xmlns:c16="http://schemas.microsoft.com/office/drawing/2014/chart" uri="{C3380CC4-5D6E-409C-BE32-E72D297353CC}">
                <c16:uniqueId val="{0000000F-78FC-46A0-9AC3-6E129CF694F7}"/>
              </c:ext>
            </c:extLst>
          </c:dPt>
          <c:dPt>
            <c:idx val="6"/>
            <c:invertIfNegative val="0"/>
            <c:bubble3D val="0"/>
            <c:extLst>
              <c:ext xmlns:c16="http://schemas.microsoft.com/office/drawing/2014/chart" uri="{C3380CC4-5D6E-409C-BE32-E72D297353CC}">
                <c16:uniqueId val="{00000010-78FC-46A0-9AC3-6E129CF694F7}"/>
              </c:ext>
            </c:extLst>
          </c:dPt>
          <c:dLbls>
            <c:dLbl>
              <c:idx val="8"/>
              <c:delete val="1"/>
              <c:extLst>
                <c:ext xmlns:c15="http://schemas.microsoft.com/office/drawing/2012/chart" uri="{CE6537A1-D6FC-4f65-9D91-7224C49458BB}"/>
                <c:ext xmlns:c16="http://schemas.microsoft.com/office/drawing/2014/chart" uri="{C3380CC4-5D6E-409C-BE32-E72D297353CC}">
                  <c16:uniqueId val="{00000006-6018-442B-8264-8A7D88DF6AF5}"/>
                </c:ext>
              </c:extLst>
            </c:dLbl>
            <c:spPr>
              <a:noFill/>
              <a:ln>
                <a:noFill/>
              </a:ln>
              <a:effectLst/>
            </c:spPr>
            <c:txPr>
              <a:bodyPr wrap="square" lIns="38100" tIns="19050" rIns="38100" bIns="19050" anchor="ctr" anchorCtr="0">
                <a:spAutoFit/>
              </a:bodyPr>
              <a:lstStyle/>
              <a:p>
                <a:pPr algn="ctr">
                  <a:defRPr lang="en-US" sz="900" b="1" i="0" u="none" strike="noStrike" kern="1200" baseline="0">
                    <a:solidFill>
                      <a:srgbClr val="795E21"/>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Sheet1!$D$2:$D$10</c:f>
              <c:numCache>
                <c:formatCode>#,##0</c:formatCode>
                <c:ptCount val="9"/>
                <c:pt idx="0">
                  <c:v>92604</c:v>
                </c:pt>
                <c:pt idx="1">
                  <c:v>106765</c:v>
                </c:pt>
                <c:pt idx="2">
                  <c:v>172210</c:v>
                </c:pt>
                <c:pt idx="3">
                  <c:v>197693</c:v>
                </c:pt>
                <c:pt idx="4">
                  <c:v>260067</c:v>
                </c:pt>
                <c:pt idx="5">
                  <c:v>291331</c:v>
                </c:pt>
                <c:pt idx="6">
                  <c:v>339451</c:v>
                </c:pt>
                <c:pt idx="7">
                  <c:v>336453</c:v>
                </c:pt>
                <c:pt idx="8">
                  <c:v>301284</c:v>
                </c:pt>
              </c:numCache>
            </c:numRef>
          </c:val>
          <c:extLst>
            <c:ext xmlns:c16="http://schemas.microsoft.com/office/drawing/2014/chart" uri="{C3380CC4-5D6E-409C-BE32-E72D297353CC}">
              <c16:uniqueId val="{00000012-78FC-46A0-9AC3-6E129CF694F7}"/>
            </c:ext>
          </c:extLst>
        </c:ser>
        <c:dLbls>
          <c:showLegendKey val="0"/>
          <c:showVal val="0"/>
          <c:showCatName val="0"/>
          <c:showSerName val="0"/>
          <c:showPercent val="0"/>
          <c:showBubbleSize val="0"/>
        </c:dLbls>
        <c:gapWidth val="30"/>
        <c:overlap val="100"/>
        <c:axId val="253742464"/>
        <c:axId val="253756544"/>
      </c:barChart>
      <c:barChart>
        <c:barDir val="col"/>
        <c:grouping val="clustered"/>
        <c:varyColors val="0"/>
        <c:ser>
          <c:idx val="0"/>
          <c:order val="0"/>
          <c:tx>
            <c:strRef>
              <c:f>Sheet1!$B$1</c:f>
              <c:strCache>
                <c:ptCount val="1"/>
                <c:pt idx="0">
                  <c:v>Enero-Noviembre</c:v>
                </c:pt>
              </c:strCache>
            </c:strRef>
          </c:tx>
          <c:spPr>
            <a:solidFill>
              <a:srgbClr val="BC945A"/>
            </a:solidFill>
            <a:ln>
              <a:noFill/>
              <a:prstDash val="sysDot"/>
            </a:ln>
            <a:effectLst/>
          </c:spPr>
          <c:invertIfNegative val="0"/>
          <c:dLbls>
            <c:spPr>
              <a:noFill/>
              <a:ln>
                <a:noFill/>
              </a:ln>
              <a:effectLst/>
            </c:spPr>
            <c:txPr>
              <a:bodyPr wrap="square" lIns="38100" tIns="19050" rIns="38100" bIns="19050" anchor="ctr">
                <a:spAutoFit/>
              </a:bodyPr>
              <a:lstStyle/>
              <a:p>
                <a:pPr>
                  <a:defRPr sz="900">
                    <a:solidFill>
                      <a:schemeClr val="bg1"/>
                    </a:solidFill>
                    <a:latin typeface="Geomanist" panose="02000503000000020004" pitchFamily="50" charset="0"/>
                  </a:defRPr>
                </a:pPr>
                <a:endParaRPr lang="es-MX"/>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Sheet1!$B$2:$B$10</c:f>
              <c:numCache>
                <c:formatCode>#,##0</c:formatCode>
                <c:ptCount val="9"/>
                <c:pt idx="0">
                  <c:v>84008</c:v>
                </c:pt>
                <c:pt idx="1">
                  <c:v>97347</c:v>
                </c:pt>
                <c:pt idx="2">
                  <c:v>157393</c:v>
                </c:pt>
                <c:pt idx="3">
                  <c:v>176065</c:v>
                </c:pt>
                <c:pt idx="4">
                  <c:v>240798</c:v>
                </c:pt>
                <c:pt idx="5">
                  <c:v>264860</c:v>
                </c:pt>
                <c:pt idx="6">
                  <c:v>313149</c:v>
                </c:pt>
                <c:pt idx="7">
                  <c:v>309544</c:v>
                </c:pt>
                <c:pt idx="8">
                  <c:v>301284</c:v>
                </c:pt>
              </c:numCache>
            </c:numRef>
          </c:val>
          <c:extLst>
            <c:ext xmlns:c16="http://schemas.microsoft.com/office/drawing/2014/chart" uri="{C3380CC4-5D6E-409C-BE32-E72D297353CC}">
              <c16:uniqueId val="{00000015-78FC-46A0-9AC3-6E129CF694F7}"/>
            </c:ext>
          </c:extLst>
        </c:ser>
        <c:dLbls>
          <c:showLegendKey val="0"/>
          <c:showVal val="0"/>
          <c:showCatName val="0"/>
          <c:showSerName val="0"/>
          <c:showPercent val="0"/>
          <c:showBubbleSize val="0"/>
        </c:dLbls>
        <c:gapWidth val="30"/>
        <c:overlap val="100"/>
        <c:axId val="508383"/>
        <c:axId val="525855"/>
      </c:barChart>
      <c:catAx>
        <c:axId val="2537424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0" spcFirstLastPara="0" vertOverflow="ellipsis" vert="horz" wrap="square" anchor="ctr" anchorCtr="1"/>
          <a:lstStyle/>
          <a:p>
            <a:pPr>
              <a:defRPr lang="es-MX" sz="1200" b="1" i="0" u="none" strike="noStrike" kern="1200" baseline="0">
                <a:solidFill>
                  <a:schemeClr val="tx1">
                    <a:lumMod val="95000"/>
                    <a:lumOff val="5000"/>
                  </a:schemeClr>
                </a:solidFill>
                <a:latin typeface="Geomanist Light" panose="02000503000000020004" pitchFamily="50" charset="0"/>
                <a:ea typeface="Montserrat" panose="00000500000000000000" pitchFamily="2" charset="0"/>
                <a:cs typeface="Montserrat" panose="00000500000000000000" pitchFamily="2" charset="0"/>
                <a:sym typeface="Montserrat" panose="00000500000000000000" pitchFamily="2" charset="0"/>
              </a:defRPr>
            </a:pPr>
            <a:endParaRPr lang="es-MX"/>
          </a:p>
        </c:txPr>
        <c:crossAx val="253756544"/>
        <c:crosses val="autoZero"/>
        <c:auto val="1"/>
        <c:lblAlgn val="ctr"/>
        <c:lblOffset val="100"/>
        <c:noMultiLvlLbl val="0"/>
      </c:catAx>
      <c:valAx>
        <c:axId val="253756544"/>
        <c:scaling>
          <c:orientation val="minMax"/>
          <c:min val="0"/>
        </c:scaling>
        <c:delete val="0"/>
        <c:axPos val="l"/>
        <c:numFmt formatCode="#,##0" sourceLinked="1"/>
        <c:majorTickMark val="out"/>
        <c:minorTickMark val="none"/>
        <c:tickLblPos val="nextTo"/>
        <c:txPr>
          <a:bodyPr/>
          <a:lstStyle/>
          <a:p>
            <a:pPr>
              <a:defRPr sz="800">
                <a:latin typeface="Geomanist" panose="02000503000000020004" pitchFamily="50" charset="0"/>
              </a:defRPr>
            </a:pPr>
            <a:endParaRPr lang="es-MX"/>
          </a:p>
        </c:txPr>
        <c:crossAx val="253742464"/>
        <c:crosses val="autoZero"/>
        <c:crossBetween val="between"/>
      </c:valAx>
      <c:valAx>
        <c:axId val="525855"/>
        <c:scaling>
          <c:orientation val="minMax"/>
        </c:scaling>
        <c:delete val="1"/>
        <c:axPos val="r"/>
        <c:numFmt formatCode="#,##0" sourceLinked="1"/>
        <c:majorTickMark val="out"/>
        <c:minorTickMark val="none"/>
        <c:tickLblPos val="nextTo"/>
        <c:crossAx val="508383"/>
        <c:crosses val="max"/>
        <c:crossBetween val="between"/>
      </c:valAx>
      <c:catAx>
        <c:axId val="508383"/>
        <c:scaling>
          <c:orientation val="minMax"/>
        </c:scaling>
        <c:delete val="1"/>
        <c:axPos val="b"/>
        <c:numFmt formatCode="General" sourceLinked="1"/>
        <c:majorTickMark val="out"/>
        <c:minorTickMark val="none"/>
        <c:tickLblPos val="nextTo"/>
        <c:crossAx val="525855"/>
        <c:crosses val="autoZero"/>
        <c:auto val="1"/>
        <c:lblAlgn val="ctr"/>
        <c:lblOffset val="100"/>
        <c:noMultiLvlLbl val="0"/>
      </c:catAx>
      <c:spPr>
        <a:noFill/>
        <a:ln w="25400">
          <a:noFill/>
        </a:ln>
        <a:effectLst/>
      </c:spPr>
    </c:plotArea>
    <c:plotVisOnly val="1"/>
    <c:dispBlanksAs val="gap"/>
    <c:showDLblsOverMax val="0"/>
  </c:chart>
  <c:spPr>
    <a:noFill/>
    <a:ln>
      <a:noFill/>
    </a:ln>
    <a:effectLst/>
  </c:spPr>
  <c:txPr>
    <a:bodyPr/>
    <a:lstStyle/>
    <a:p>
      <a:pPr>
        <a:defRPr lang="es-MX"/>
      </a:pPr>
      <a:endParaRPr lang="es-MX"/>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227779954793857E-3"/>
          <c:y val="4.3067469568635226E-3"/>
          <c:w val="0.98528764493037713"/>
          <c:h val="0.88558886978646301"/>
        </c:manualLayout>
      </c:layout>
      <c:barChart>
        <c:barDir val="col"/>
        <c:grouping val="clustered"/>
        <c:varyColors val="0"/>
        <c:ser>
          <c:idx val="1"/>
          <c:order val="1"/>
          <c:tx>
            <c:strRef>
              <c:f>Sheet1!$C$1</c:f>
              <c:strCache>
                <c:ptCount val="1"/>
                <c:pt idx="0">
                  <c:v>Diciembre</c:v>
                </c:pt>
              </c:strCache>
            </c:strRef>
          </c:tx>
          <c:spPr>
            <a:noFill/>
          </c:spPr>
          <c:invertIfNegative val="0"/>
          <c:dLbls>
            <c:dLbl>
              <c:idx val="0"/>
              <c:layout>
                <c:manualLayout>
                  <c:x val="2.2884622938897283E-3"/>
                  <c:y val="-0.29435838351470645"/>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AC4-4A64-AE52-E5D82ABE1A5D}"/>
                </c:ext>
              </c:extLst>
            </c:dLbl>
            <c:dLbl>
              <c:idx val="1"/>
              <c:layout>
                <c:manualLayout>
                  <c:x val="1.2966751706165556E-3"/>
                  <c:y val="-0.29106951582851021"/>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prstClr val="white"/>
                      </a:solidFill>
                      <a:highlight>
                        <a:srgbClr val="245C4F"/>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5.6426812993708712E-2"/>
                      <c:h val="4.1801008728108463E-2"/>
                    </c:manualLayout>
                  </c15:layout>
                </c:ext>
                <c:ext xmlns:c16="http://schemas.microsoft.com/office/drawing/2014/chart" uri="{C3380CC4-5D6E-409C-BE32-E72D297353CC}">
                  <c16:uniqueId val="{00000001-4AC4-4A64-AE52-E5D82ABE1A5D}"/>
                </c:ext>
              </c:extLst>
            </c:dLbl>
            <c:dLbl>
              <c:idx val="2"/>
              <c:layout>
                <c:manualLayout>
                  <c:x val="1.2001813471222496E-3"/>
                  <c:y val="-0.40919436768469597"/>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prstClr val="white"/>
                      </a:solidFill>
                      <a:highlight>
                        <a:srgbClr val="245C4F"/>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5.4018269101376082E-2"/>
                      <c:h val="3.7990524796649175E-2"/>
                    </c:manualLayout>
                  </c15:layout>
                </c:ext>
                <c:ext xmlns:c16="http://schemas.microsoft.com/office/drawing/2014/chart" uri="{C3380CC4-5D6E-409C-BE32-E72D297353CC}">
                  <c16:uniqueId val="{00000002-4AC4-4A64-AE52-E5D82ABE1A5D}"/>
                </c:ext>
              </c:extLst>
            </c:dLbl>
            <c:dLbl>
              <c:idx val="3"/>
              <c:layout>
                <c:manualLayout>
                  <c:x val="1.8019388140864043E-7"/>
                  <c:y val="-0.42768316576205179"/>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prstClr val="white"/>
                      </a:solidFill>
                      <a:highlight>
                        <a:srgbClr val="245C4F"/>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1766137893728139E-2"/>
                      <c:h val="4.5611492659567758E-2"/>
                    </c:manualLayout>
                  </c15:layout>
                </c:ext>
                <c:ext xmlns:c16="http://schemas.microsoft.com/office/drawing/2014/chart" uri="{C3380CC4-5D6E-409C-BE32-E72D297353CC}">
                  <c16:uniqueId val="{00000003-4AC4-4A64-AE52-E5D82ABE1A5D}"/>
                </c:ext>
              </c:extLst>
            </c:dLbl>
            <c:dLbl>
              <c:idx val="4"/>
              <c:layout>
                <c:manualLayout>
                  <c:x val="2.0491648193789753E-3"/>
                  <c:y val="-0.397524685635075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AC4-4A64-AE52-E5D82ABE1A5D}"/>
                </c:ext>
              </c:extLst>
            </c:dLbl>
            <c:dLbl>
              <c:idx val="5"/>
              <c:layout>
                <c:manualLayout>
                  <c:x val="3.3131348005199673E-3"/>
                  <c:y val="-0.48891674242628813"/>
                </c:manualLayout>
              </c:layout>
              <c:spPr>
                <a:noFill/>
                <a:ln>
                  <a:noFill/>
                </a:ln>
                <a:effectLst/>
              </c:spPr>
              <c:txPr>
                <a:bodyPr wrap="square" lIns="38100" tIns="19050" rIns="38100" bIns="19050" anchor="ctr" anchorCtr="0">
                  <a:noAutofit/>
                </a:bodyPr>
                <a:lstStyle/>
                <a:p>
                  <a:pPr algn="ctr">
                    <a:defRPr lang="en-US" sz="800" b="0" i="0" u="none" strike="noStrike" kern="1200" baseline="0">
                      <a:solidFill>
                        <a:schemeClr val="bg1"/>
                      </a:solidFill>
                      <a:highlight>
                        <a:srgbClr val="245C4F"/>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5.0467801335524962E-2"/>
                      <c:h val="5.3232460522486355E-2"/>
                    </c:manualLayout>
                  </c15:layout>
                </c:ext>
                <c:ext xmlns:c16="http://schemas.microsoft.com/office/drawing/2014/chart" uri="{C3380CC4-5D6E-409C-BE32-E72D297353CC}">
                  <c16:uniqueId val="{00000005-4AC4-4A64-AE52-E5D82ABE1A5D}"/>
                </c:ext>
              </c:extLst>
            </c:dLbl>
            <c:dLbl>
              <c:idx val="6"/>
              <c:layout>
                <c:manualLayout>
                  <c:x val="7.5266984264380724E-4"/>
                  <c:y val="-0.57514559349037331"/>
                </c:manualLayout>
              </c:layout>
              <c:spPr>
                <a:noFill/>
                <a:ln>
                  <a:noFill/>
                </a:ln>
                <a:effectLst/>
              </c:spPr>
              <c:txPr>
                <a:bodyPr wrap="square" lIns="38100" tIns="19050" rIns="38100" bIns="19050" anchor="ctr" anchorCtr="0">
                  <a:noAutofit/>
                </a:bodyPr>
                <a:lstStyle/>
                <a:p>
                  <a:pPr algn="ctr">
                    <a:defRPr lang="en-US" sz="800" b="0" i="0" u="none" strike="noStrike" kern="1200" baseline="0">
                      <a:solidFill>
                        <a:schemeClr val="bg1"/>
                      </a:solidFill>
                      <a:highlight>
                        <a:srgbClr val="245C4F"/>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1036893255667371E-2"/>
                      <c:h val="4.5611492659567758E-2"/>
                    </c:manualLayout>
                  </c15:layout>
                </c:ext>
                <c:ext xmlns:c16="http://schemas.microsoft.com/office/drawing/2014/chart" uri="{C3380CC4-5D6E-409C-BE32-E72D297353CC}">
                  <c16:uniqueId val="{00000006-4AC4-4A64-AE52-E5D82ABE1A5D}"/>
                </c:ext>
              </c:extLst>
            </c:dLbl>
            <c:dLbl>
              <c:idx val="7"/>
              <c:layout>
                <c:manualLayout>
                  <c:x val="2.4410865114428519E-3"/>
                  <c:y val="-0.66873842978058218"/>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schemeClr val="bg1"/>
                      </a:solidFill>
                      <a:highlight>
                        <a:srgbClr val="245C4F"/>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4.6647510855780387E-2"/>
                      <c:h val="5.3232460522486355E-2"/>
                    </c:manualLayout>
                  </c15:layout>
                </c:ext>
                <c:ext xmlns:c16="http://schemas.microsoft.com/office/drawing/2014/chart" uri="{C3380CC4-5D6E-409C-BE32-E72D297353CC}">
                  <c16:uniqueId val="{00000007-4AC4-4A64-AE52-E5D82ABE1A5D}"/>
                </c:ext>
              </c:extLst>
            </c:dLbl>
            <c:dLbl>
              <c:idx val="8"/>
              <c:delete val="1"/>
              <c:extLst>
                <c:ext xmlns:c15="http://schemas.microsoft.com/office/drawing/2012/chart" uri="{CE6537A1-D6FC-4f65-9D91-7224C49458BB}">
                  <c15:layout>
                    <c:manualLayout>
                      <c:w val="7.9326727196653929E-2"/>
                      <c:h val="5.3232460522486355E-2"/>
                    </c:manualLayout>
                  </c15:layout>
                </c:ext>
                <c:ext xmlns:c16="http://schemas.microsoft.com/office/drawing/2014/chart" uri="{C3380CC4-5D6E-409C-BE32-E72D297353CC}">
                  <c16:uniqueId val="{00000008-4AC4-4A64-AE52-E5D82ABE1A5D}"/>
                </c:ext>
              </c:extLst>
            </c:dLbl>
            <c:spPr>
              <a:noFill/>
              <a:ln>
                <a:noFill/>
              </a:ln>
              <a:effectLst/>
            </c:spPr>
            <c:txPr>
              <a:bodyPr wrap="square" lIns="38100" tIns="19050" rIns="38100" bIns="19050" anchor="ctr" anchorCtr="0">
                <a:spAutoFit/>
              </a:bodyPr>
              <a:lstStyle/>
              <a:p>
                <a:pPr algn="ctr">
                  <a:defRPr lang="en-US" sz="800" b="0" i="0" u="none" strike="noStrike" kern="1200" baseline="0">
                    <a:solidFill>
                      <a:schemeClr val="bg1"/>
                    </a:solidFill>
                    <a:highlight>
                      <a:srgbClr val="245C4F"/>
                    </a:highlight>
                    <a:latin typeface="Geomanist" panose="02000503000000020004" pitchFamily="50" charset="0"/>
                    <a:ea typeface="+mn-ea"/>
                    <a:cs typeface="+mn-cs"/>
                  </a:defRPr>
                </a:pPr>
                <a:endParaRPr lang="es-MX"/>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Sheet1!$C$2:$C$10</c:f>
              <c:numCache>
                <c:formatCode>#,##0</c:formatCode>
                <c:ptCount val="9"/>
                <c:pt idx="0">
                  <c:v>339</c:v>
                </c:pt>
                <c:pt idx="1">
                  <c:v>252</c:v>
                </c:pt>
                <c:pt idx="2">
                  <c:v>364</c:v>
                </c:pt>
                <c:pt idx="3">
                  <c:v>378</c:v>
                </c:pt>
                <c:pt idx="4">
                  <c:v>354</c:v>
                </c:pt>
                <c:pt idx="5">
                  <c:v>494</c:v>
                </c:pt>
                <c:pt idx="6">
                  <c:v>502</c:v>
                </c:pt>
                <c:pt idx="7">
                  <c:v>515</c:v>
                </c:pt>
                <c:pt idx="8">
                  <c:v>0</c:v>
                </c:pt>
              </c:numCache>
            </c:numRef>
          </c:val>
          <c:extLst>
            <c:ext xmlns:c16="http://schemas.microsoft.com/office/drawing/2014/chart" uri="{C3380CC4-5D6E-409C-BE32-E72D297353CC}">
              <c16:uniqueId val="{00000009-4AC4-4A64-AE52-E5D82ABE1A5D}"/>
            </c:ext>
          </c:extLst>
        </c:ser>
        <c:ser>
          <c:idx val="2"/>
          <c:order val="2"/>
          <c:tx>
            <c:strRef>
              <c:f>Sheet1!$D$1</c:f>
              <c:strCache>
                <c:ptCount val="1"/>
              </c:strCache>
            </c:strRef>
          </c:tx>
          <c:spPr>
            <a:pattFill prst="pct20">
              <a:fgClr>
                <a:srgbClr val="245C4F"/>
              </a:fgClr>
              <a:bgClr>
                <a:schemeClr val="bg1"/>
              </a:bgClr>
            </a:pattFill>
            <a:ln w="12700">
              <a:solidFill>
                <a:srgbClr val="245C4F"/>
              </a:solidFill>
              <a:prstDash val="sysDot"/>
            </a:ln>
          </c:spPr>
          <c:invertIfNegative val="0"/>
          <c:dPt>
            <c:idx val="0"/>
            <c:invertIfNegative val="0"/>
            <c:bubble3D val="0"/>
            <c:extLst>
              <c:ext xmlns:c16="http://schemas.microsoft.com/office/drawing/2014/chart" uri="{C3380CC4-5D6E-409C-BE32-E72D297353CC}">
                <c16:uniqueId val="{0000000A-4AC4-4A64-AE52-E5D82ABE1A5D}"/>
              </c:ext>
            </c:extLst>
          </c:dPt>
          <c:dPt>
            <c:idx val="1"/>
            <c:invertIfNegative val="0"/>
            <c:bubble3D val="0"/>
            <c:extLst>
              <c:ext xmlns:c16="http://schemas.microsoft.com/office/drawing/2014/chart" uri="{C3380CC4-5D6E-409C-BE32-E72D297353CC}">
                <c16:uniqueId val="{0000000B-4AC4-4A64-AE52-E5D82ABE1A5D}"/>
              </c:ext>
            </c:extLst>
          </c:dPt>
          <c:dPt>
            <c:idx val="2"/>
            <c:invertIfNegative val="0"/>
            <c:bubble3D val="0"/>
            <c:extLst>
              <c:ext xmlns:c16="http://schemas.microsoft.com/office/drawing/2014/chart" uri="{C3380CC4-5D6E-409C-BE32-E72D297353CC}">
                <c16:uniqueId val="{0000000C-4AC4-4A64-AE52-E5D82ABE1A5D}"/>
              </c:ext>
            </c:extLst>
          </c:dPt>
          <c:dPt>
            <c:idx val="3"/>
            <c:invertIfNegative val="0"/>
            <c:bubble3D val="0"/>
            <c:extLst>
              <c:ext xmlns:c16="http://schemas.microsoft.com/office/drawing/2014/chart" uri="{C3380CC4-5D6E-409C-BE32-E72D297353CC}">
                <c16:uniqueId val="{0000000D-4AC4-4A64-AE52-E5D82ABE1A5D}"/>
              </c:ext>
            </c:extLst>
          </c:dPt>
          <c:dPt>
            <c:idx val="4"/>
            <c:invertIfNegative val="0"/>
            <c:bubble3D val="0"/>
            <c:extLst>
              <c:ext xmlns:c16="http://schemas.microsoft.com/office/drawing/2014/chart" uri="{C3380CC4-5D6E-409C-BE32-E72D297353CC}">
                <c16:uniqueId val="{0000000E-4AC4-4A64-AE52-E5D82ABE1A5D}"/>
              </c:ext>
            </c:extLst>
          </c:dPt>
          <c:dPt>
            <c:idx val="6"/>
            <c:invertIfNegative val="0"/>
            <c:bubble3D val="0"/>
            <c:extLst>
              <c:ext xmlns:c16="http://schemas.microsoft.com/office/drawing/2014/chart" uri="{C3380CC4-5D6E-409C-BE32-E72D297353CC}">
                <c16:uniqueId val="{0000000F-4AC4-4A64-AE52-E5D82ABE1A5D}"/>
              </c:ext>
            </c:extLst>
          </c:dPt>
          <c:dLbls>
            <c:dLbl>
              <c:idx val="8"/>
              <c:delete val="1"/>
              <c:extLst>
                <c:ext xmlns:c15="http://schemas.microsoft.com/office/drawing/2012/chart" uri="{CE6537A1-D6FC-4f65-9D91-7224C49458BB}"/>
                <c:ext xmlns:c16="http://schemas.microsoft.com/office/drawing/2014/chart" uri="{C3380CC4-5D6E-409C-BE32-E72D297353CC}">
                  <c16:uniqueId val="{00000010-4AC4-4A64-AE52-E5D82ABE1A5D}"/>
                </c:ext>
              </c:extLst>
            </c:dLbl>
            <c:spPr>
              <a:noFill/>
              <a:ln>
                <a:noFill/>
              </a:ln>
              <a:effectLst/>
            </c:spPr>
            <c:txPr>
              <a:bodyPr wrap="square" lIns="38100" tIns="19050" rIns="38100" bIns="19050" anchor="ctr" anchorCtr="0">
                <a:spAutoFit/>
              </a:bodyPr>
              <a:lstStyle/>
              <a:p>
                <a:pPr algn="ctr">
                  <a:defRPr lang="en-US" sz="900" b="1" i="0" u="none" strike="noStrike" kern="1200" baseline="0">
                    <a:solidFill>
                      <a:srgbClr val="245C4F"/>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Sheet1!$D$2:$D$10</c:f>
              <c:numCache>
                <c:formatCode>#,##0</c:formatCode>
                <c:ptCount val="9"/>
                <c:pt idx="0">
                  <c:v>3925</c:v>
                </c:pt>
                <c:pt idx="1">
                  <c:v>3797</c:v>
                </c:pt>
                <c:pt idx="2">
                  <c:v>5078</c:v>
                </c:pt>
                <c:pt idx="3">
                  <c:v>5347</c:v>
                </c:pt>
                <c:pt idx="4">
                  <c:v>5003</c:v>
                </c:pt>
                <c:pt idx="5">
                  <c:v>6169</c:v>
                </c:pt>
                <c:pt idx="6">
                  <c:v>6977</c:v>
                </c:pt>
                <c:pt idx="7">
                  <c:v>8001</c:v>
                </c:pt>
                <c:pt idx="8">
                  <c:v>7801</c:v>
                </c:pt>
              </c:numCache>
            </c:numRef>
          </c:val>
          <c:extLst>
            <c:ext xmlns:c16="http://schemas.microsoft.com/office/drawing/2014/chart" uri="{C3380CC4-5D6E-409C-BE32-E72D297353CC}">
              <c16:uniqueId val="{00000011-4AC4-4A64-AE52-E5D82ABE1A5D}"/>
            </c:ext>
          </c:extLst>
        </c:ser>
        <c:dLbls>
          <c:showLegendKey val="0"/>
          <c:showVal val="0"/>
          <c:showCatName val="0"/>
          <c:showSerName val="0"/>
          <c:showPercent val="0"/>
          <c:showBubbleSize val="0"/>
        </c:dLbls>
        <c:gapWidth val="30"/>
        <c:overlap val="100"/>
        <c:axId val="253742464"/>
        <c:axId val="253756544"/>
      </c:barChart>
      <c:barChart>
        <c:barDir val="col"/>
        <c:grouping val="clustered"/>
        <c:varyColors val="0"/>
        <c:ser>
          <c:idx val="0"/>
          <c:order val="0"/>
          <c:tx>
            <c:strRef>
              <c:f>Sheet1!$B$1</c:f>
              <c:strCache>
                <c:ptCount val="1"/>
                <c:pt idx="0">
                  <c:v>Enero-Noviembre</c:v>
                </c:pt>
              </c:strCache>
            </c:strRef>
          </c:tx>
          <c:spPr>
            <a:solidFill>
              <a:srgbClr val="245C4F"/>
            </a:solidFill>
            <a:ln>
              <a:noFill/>
              <a:prstDash val="sysDot"/>
            </a:ln>
            <a:effectLst/>
          </c:spPr>
          <c:invertIfNegative val="0"/>
          <c:dLbls>
            <c:spPr>
              <a:noFill/>
              <a:ln>
                <a:noFill/>
              </a:ln>
              <a:effectLst/>
            </c:spPr>
            <c:txPr>
              <a:bodyPr wrap="square" lIns="38100" tIns="19050" rIns="38100" bIns="19050" anchor="ctr">
                <a:spAutoFit/>
              </a:bodyPr>
              <a:lstStyle/>
              <a:p>
                <a:pPr>
                  <a:defRPr sz="900">
                    <a:solidFill>
                      <a:schemeClr val="bg1"/>
                    </a:solidFill>
                    <a:latin typeface="Geomanist" panose="02000503000000020004" pitchFamily="50" charset="0"/>
                  </a:defRPr>
                </a:pPr>
                <a:endParaRPr lang="es-MX"/>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Sheet1!$B$2:$B$10</c:f>
              <c:numCache>
                <c:formatCode>#,##0</c:formatCode>
                <c:ptCount val="9"/>
                <c:pt idx="0">
                  <c:v>3586</c:v>
                </c:pt>
                <c:pt idx="1">
                  <c:v>3545</c:v>
                </c:pt>
                <c:pt idx="2">
                  <c:v>4714</c:v>
                </c:pt>
                <c:pt idx="3">
                  <c:v>4969</c:v>
                </c:pt>
                <c:pt idx="4">
                  <c:v>4649</c:v>
                </c:pt>
                <c:pt idx="5">
                  <c:v>5675</c:v>
                </c:pt>
                <c:pt idx="6">
                  <c:v>6475</c:v>
                </c:pt>
                <c:pt idx="7">
                  <c:v>7486</c:v>
                </c:pt>
                <c:pt idx="8">
                  <c:v>7801</c:v>
                </c:pt>
              </c:numCache>
            </c:numRef>
          </c:val>
          <c:extLst>
            <c:ext xmlns:c16="http://schemas.microsoft.com/office/drawing/2014/chart" uri="{C3380CC4-5D6E-409C-BE32-E72D297353CC}">
              <c16:uniqueId val="{00000012-4AC4-4A64-AE52-E5D82ABE1A5D}"/>
            </c:ext>
          </c:extLst>
        </c:ser>
        <c:dLbls>
          <c:showLegendKey val="0"/>
          <c:showVal val="0"/>
          <c:showCatName val="0"/>
          <c:showSerName val="0"/>
          <c:showPercent val="0"/>
          <c:showBubbleSize val="0"/>
        </c:dLbls>
        <c:gapWidth val="30"/>
        <c:overlap val="100"/>
        <c:axId val="508383"/>
        <c:axId val="525855"/>
      </c:barChart>
      <c:catAx>
        <c:axId val="2537424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0" spcFirstLastPara="0" vertOverflow="ellipsis" vert="horz" wrap="square" anchor="ctr" anchorCtr="1"/>
          <a:lstStyle/>
          <a:p>
            <a:pPr>
              <a:defRPr lang="es-MX" sz="1200" b="1" i="0" u="none" strike="noStrike" kern="1200" baseline="0">
                <a:solidFill>
                  <a:schemeClr val="tx1">
                    <a:lumMod val="95000"/>
                    <a:lumOff val="5000"/>
                  </a:schemeClr>
                </a:solidFill>
                <a:latin typeface="Geomanist Light" panose="02000503000000020004" pitchFamily="50" charset="0"/>
                <a:ea typeface="Montserrat" panose="00000500000000000000" pitchFamily="2" charset="0"/>
                <a:cs typeface="Montserrat" panose="00000500000000000000" pitchFamily="2" charset="0"/>
                <a:sym typeface="Montserrat" panose="00000500000000000000" pitchFamily="2" charset="0"/>
              </a:defRPr>
            </a:pPr>
            <a:endParaRPr lang="es-MX"/>
          </a:p>
        </c:txPr>
        <c:crossAx val="253756544"/>
        <c:crosses val="autoZero"/>
        <c:auto val="1"/>
        <c:lblAlgn val="ctr"/>
        <c:lblOffset val="100"/>
        <c:noMultiLvlLbl val="0"/>
      </c:catAx>
      <c:valAx>
        <c:axId val="253756544"/>
        <c:scaling>
          <c:orientation val="minMax"/>
          <c:min val="0"/>
        </c:scaling>
        <c:delete val="1"/>
        <c:axPos val="l"/>
        <c:numFmt formatCode="#,##0" sourceLinked="1"/>
        <c:majorTickMark val="out"/>
        <c:minorTickMark val="none"/>
        <c:tickLblPos val="nextTo"/>
        <c:crossAx val="253742464"/>
        <c:crosses val="autoZero"/>
        <c:crossBetween val="between"/>
      </c:valAx>
      <c:valAx>
        <c:axId val="525855"/>
        <c:scaling>
          <c:orientation val="minMax"/>
        </c:scaling>
        <c:delete val="0"/>
        <c:axPos val="r"/>
        <c:numFmt formatCode="#,##0" sourceLinked="1"/>
        <c:majorTickMark val="out"/>
        <c:minorTickMark val="none"/>
        <c:tickLblPos val="nextTo"/>
        <c:txPr>
          <a:bodyPr/>
          <a:lstStyle/>
          <a:p>
            <a:pPr>
              <a:defRPr sz="800">
                <a:latin typeface="Geomanist" panose="02000503000000020004" pitchFamily="50" charset="0"/>
              </a:defRPr>
            </a:pPr>
            <a:endParaRPr lang="es-MX"/>
          </a:p>
        </c:txPr>
        <c:crossAx val="508383"/>
        <c:crosses val="max"/>
        <c:crossBetween val="between"/>
      </c:valAx>
      <c:catAx>
        <c:axId val="508383"/>
        <c:scaling>
          <c:orientation val="minMax"/>
        </c:scaling>
        <c:delete val="1"/>
        <c:axPos val="b"/>
        <c:numFmt formatCode="General" sourceLinked="1"/>
        <c:majorTickMark val="out"/>
        <c:minorTickMark val="none"/>
        <c:tickLblPos val="nextTo"/>
        <c:crossAx val="525855"/>
        <c:crosses val="autoZero"/>
        <c:auto val="1"/>
        <c:lblAlgn val="ctr"/>
        <c:lblOffset val="100"/>
        <c:noMultiLvlLbl val="0"/>
      </c:catAx>
      <c:spPr>
        <a:noFill/>
        <a:ln w="25400">
          <a:noFill/>
        </a:ln>
        <a:effectLst/>
      </c:spPr>
    </c:plotArea>
    <c:plotVisOnly val="1"/>
    <c:dispBlanksAs val="gap"/>
    <c:showDLblsOverMax val="0"/>
  </c:chart>
  <c:spPr>
    <a:noFill/>
    <a:ln>
      <a:noFill/>
    </a:ln>
    <a:effectLst/>
  </c:spPr>
  <c:txPr>
    <a:bodyPr/>
    <a:lstStyle/>
    <a:p>
      <a:pPr>
        <a:defRPr lang="es-MX"/>
      </a:pPr>
      <a:endParaRPr lang="es-MX"/>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227779954793857E-3"/>
          <c:y val="4.3067469568635226E-3"/>
          <c:w val="0.98528764493037713"/>
          <c:h val="0.88558886978646301"/>
        </c:manualLayout>
      </c:layout>
      <c:barChart>
        <c:barDir val="col"/>
        <c:grouping val="clustered"/>
        <c:varyColors val="0"/>
        <c:ser>
          <c:idx val="1"/>
          <c:order val="1"/>
          <c:tx>
            <c:strRef>
              <c:f>Sheet1!$C$1</c:f>
              <c:strCache>
                <c:ptCount val="1"/>
                <c:pt idx="0">
                  <c:v>Diciembre</c:v>
                </c:pt>
              </c:strCache>
            </c:strRef>
          </c:tx>
          <c:spPr>
            <a:noFill/>
          </c:spPr>
          <c:invertIfNegative val="0"/>
          <c:dLbls>
            <c:dLbl>
              <c:idx val="0"/>
              <c:layout>
                <c:manualLayout>
                  <c:x val="0"/>
                  <c:y val="-0.1343180583934159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8FC-46A0-9AC3-6E129CF694F7}"/>
                </c:ext>
              </c:extLst>
            </c:dLbl>
            <c:dLbl>
              <c:idx val="1"/>
              <c:layout>
                <c:manualLayout>
                  <c:x val="2.4409964145021266E-3"/>
                  <c:y val="-0.20152314343921671"/>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prstClr val="white"/>
                      </a:solidFill>
                      <a:highlight>
                        <a:srgbClr val="BC945A"/>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4.4984501524260034E-2"/>
                      <c:h val="4.5611492659567758E-2"/>
                    </c:manualLayout>
                  </c15:layout>
                </c:ext>
                <c:ext xmlns:c16="http://schemas.microsoft.com/office/drawing/2014/chart" uri="{C3380CC4-5D6E-409C-BE32-E72D297353CC}">
                  <c16:uniqueId val="{00000001-78FC-46A0-9AC3-6E129CF694F7}"/>
                </c:ext>
              </c:extLst>
            </c:dLbl>
            <c:dLbl>
              <c:idx val="2"/>
              <c:layout>
                <c:manualLayout>
                  <c:x val="3.4886436410119831E-3"/>
                  <c:y val="-0.30631130153529507"/>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prstClr val="white"/>
                      </a:solidFill>
                      <a:highlight>
                        <a:srgbClr val="BC945A"/>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5.4018269101376082E-2"/>
                      <c:h val="3.7990524796649175E-2"/>
                    </c:manualLayout>
                  </c15:layout>
                </c:ext>
                <c:ext xmlns:c16="http://schemas.microsoft.com/office/drawing/2014/chart" uri="{C3380CC4-5D6E-409C-BE32-E72D297353CC}">
                  <c16:uniqueId val="{00000002-78FC-46A0-9AC3-6E129CF694F7}"/>
                </c:ext>
              </c:extLst>
            </c:dLbl>
            <c:dLbl>
              <c:idx val="3"/>
              <c:layout>
                <c:manualLayout>
                  <c:x val="2.2886424877711421E-3"/>
                  <c:y val="-0.37433639072162167"/>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prstClr val="white"/>
                      </a:solidFill>
                      <a:highlight>
                        <a:srgbClr val="BC945A"/>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1766137893728139E-2"/>
                      <c:h val="4.5611492659567758E-2"/>
                    </c:manualLayout>
                  </c15:layout>
                </c:ext>
                <c:ext xmlns:c16="http://schemas.microsoft.com/office/drawing/2014/chart" uri="{C3380CC4-5D6E-409C-BE32-E72D297353CC}">
                  <c16:uniqueId val="{00000003-78FC-46A0-9AC3-6E129CF694F7}"/>
                </c:ext>
              </c:extLst>
            </c:dLbl>
            <c:dLbl>
              <c:idx val="4"/>
              <c:layout>
                <c:manualLayout>
                  <c:x val="-2.3929747451067451E-4"/>
                  <c:y val="-0.43562967496872107"/>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5.4190787119308893E-2"/>
                      <c:h val="4.4373235400895904E-2"/>
                    </c:manualLayout>
                  </c15:layout>
                </c:ext>
                <c:ext xmlns:c16="http://schemas.microsoft.com/office/drawing/2014/chart" uri="{C3380CC4-5D6E-409C-BE32-E72D297353CC}">
                  <c16:uniqueId val="{00000004-78FC-46A0-9AC3-6E129CF694F7}"/>
                </c:ext>
              </c:extLst>
            </c:dLbl>
            <c:dLbl>
              <c:idx val="5"/>
              <c:layout>
                <c:manualLayout>
                  <c:x val="-1.263699690318797E-3"/>
                  <c:y val="-0.49463216828537221"/>
                </c:manualLayout>
              </c:layout>
              <c:spPr>
                <a:noFill/>
                <a:ln>
                  <a:noFill/>
                </a:ln>
                <a:effectLst/>
              </c:spPr>
              <c:txPr>
                <a:bodyPr wrap="square" lIns="38100" tIns="19050" rIns="38100" bIns="19050" anchor="ctr" anchorCtr="0">
                  <a:noAutofit/>
                </a:bodyPr>
                <a:lstStyle/>
                <a:p>
                  <a:pPr algn="ctr">
                    <a:defRPr lang="en-US" sz="800" b="0" i="0" u="none" strike="noStrike" kern="1200" baseline="0">
                      <a:solidFill>
                        <a:schemeClr val="bg1"/>
                      </a:solidFill>
                      <a:highlight>
                        <a:srgbClr val="BC945A"/>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5.5044725923304436E-2"/>
                      <c:h val="4.942197659102706E-2"/>
                    </c:manualLayout>
                  </c15:layout>
                </c:ext>
                <c:ext xmlns:c16="http://schemas.microsoft.com/office/drawing/2014/chart" uri="{C3380CC4-5D6E-409C-BE32-E72D297353CC}">
                  <c16:uniqueId val="{00000005-78FC-46A0-9AC3-6E129CF694F7}"/>
                </c:ext>
              </c:extLst>
            </c:dLbl>
            <c:dLbl>
              <c:idx val="6"/>
              <c:layout>
                <c:manualLayout>
                  <c:x val="7.5266984264380724E-4"/>
                  <c:y val="-0.59991388906391108"/>
                </c:manualLayout>
              </c:layout>
              <c:spPr>
                <a:noFill/>
                <a:ln>
                  <a:noFill/>
                </a:ln>
                <a:effectLst/>
              </c:spPr>
              <c:txPr>
                <a:bodyPr wrap="square" lIns="38100" tIns="19050" rIns="38100" bIns="19050" anchor="ctr" anchorCtr="0">
                  <a:noAutofit/>
                </a:bodyPr>
                <a:lstStyle/>
                <a:p>
                  <a:pPr algn="ctr">
                    <a:defRPr lang="en-US" sz="800" b="0" i="0" u="none" strike="noStrike" kern="1200" baseline="0">
                      <a:solidFill>
                        <a:schemeClr val="bg1"/>
                      </a:solidFill>
                      <a:highlight>
                        <a:srgbClr val="BC945A"/>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4.7306119492328963E-2"/>
                      <c:h val="4.942197659102706E-2"/>
                    </c:manualLayout>
                  </c15:layout>
                </c:ext>
                <c:ext xmlns:c16="http://schemas.microsoft.com/office/drawing/2014/chart" uri="{C3380CC4-5D6E-409C-BE32-E72D297353CC}">
                  <c16:uniqueId val="{00000006-78FC-46A0-9AC3-6E129CF694F7}"/>
                </c:ext>
              </c:extLst>
            </c:dLbl>
            <c:dLbl>
              <c:idx val="7"/>
              <c:layout>
                <c:manualLayout>
                  <c:x val="2.4410865114428519E-3"/>
                  <c:y val="-0.63634931636317815"/>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schemeClr val="bg1"/>
                      </a:solidFill>
                      <a:highlight>
                        <a:srgbClr val="BC945A"/>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4.6647510855780387E-2"/>
                      <c:h val="4.942197659102706E-2"/>
                    </c:manualLayout>
                  </c15:layout>
                </c:ext>
                <c:ext xmlns:c16="http://schemas.microsoft.com/office/drawing/2014/chart" uri="{C3380CC4-5D6E-409C-BE32-E72D297353CC}">
                  <c16:uniqueId val="{00000007-78FC-46A0-9AC3-6E129CF694F7}"/>
                </c:ext>
              </c:extLst>
            </c:dLbl>
            <c:dLbl>
              <c:idx val="8"/>
              <c:delete val="1"/>
              <c:extLst>
                <c:ext xmlns:c15="http://schemas.microsoft.com/office/drawing/2012/chart" uri="{CE6537A1-D6FC-4f65-9D91-7224C49458BB}">
                  <c15:layout>
                    <c:manualLayout>
                      <c:w val="7.9326727196653929E-2"/>
                      <c:h val="5.3232460522486355E-2"/>
                    </c:manualLayout>
                  </c15:layout>
                </c:ext>
                <c:ext xmlns:c16="http://schemas.microsoft.com/office/drawing/2014/chart" uri="{C3380CC4-5D6E-409C-BE32-E72D297353CC}">
                  <c16:uniqueId val="{00000008-78FC-46A0-9AC3-6E129CF694F7}"/>
                </c:ext>
              </c:extLst>
            </c:dLbl>
            <c:spPr>
              <a:noFill/>
              <a:ln>
                <a:noFill/>
              </a:ln>
              <a:effectLst/>
            </c:spPr>
            <c:txPr>
              <a:bodyPr wrap="square" lIns="38100" tIns="19050" rIns="38100" bIns="19050" anchor="ctr" anchorCtr="0">
                <a:spAutoFit/>
              </a:bodyPr>
              <a:lstStyle/>
              <a:p>
                <a:pPr algn="ctr">
                  <a:defRPr lang="en-US" sz="800" b="0" i="0" u="none" strike="noStrike" kern="1200" baseline="0">
                    <a:solidFill>
                      <a:schemeClr val="bg1"/>
                    </a:solidFill>
                    <a:highlight>
                      <a:srgbClr val="BC945A"/>
                    </a:highlight>
                    <a:latin typeface="Geomanist" panose="02000503000000020004" pitchFamily="50" charset="0"/>
                    <a:ea typeface="+mn-ea"/>
                    <a:cs typeface="+mn-cs"/>
                  </a:defRPr>
                </a:pPr>
                <a:endParaRPr lang="es-MX"/>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Sheet1!$C$2:$C$10</c:f>
              <c:numCache>
                <c:formatCode>#,##0</c:formatCode>
                <c:ptCount val="9"/>
                <c:pt idx="0">
                  <c:v>264</c:v>
                </c:pt>
                <c:pt idx="1">
                  <c:v>295</c:v>
                </c:pt>
                <c:pt idx="2">
                  <c:v>395</c:v>
                </c:pt>
                <c:pt idx="3">
                  <c:v>554</c:v>
                </c:pt>
                <c:pt idx="4">
                  <c:v>581</c:v>
                </c:pt>
                <c:pt idx="5">
                  <c:v>741</c:v>
                </c:pt>
                <c:pt idx="6">
                  <c:v>817</c:v>
                </c:pt>
                <c:pt idx="7">
                  <c:v>834</c:v>
                </c:pt>
                <c:pt idx="8">
                  <c:v>0</c:v>
                </c:pt>
              </c:numCache>
            </c:numRef>
          </c:val>
          <c:extLst>
            <c:ext xmlns:c16="http://schemas.microsoft.com/office/drawing/2014/chart" uri="{C3380CC4-5D6E-409C-BE32-E72D297353CC}">
              <c16:uniqueId val="{0000000A-78FC-46A0-9AC3-6E129CF694F7}"/>
            </c:ext>
          </c:extLst>
        </c:ser>
        <c:ser>
          <c:idx val="2"/>
          <c:order val="2"/>
          <c:tx>
            <c:strRef>
              <c:f>Sheet1!$D$1</c:f>
              <c:strCache>
                <c:ptCount val="1"/>
              </c:strCache>
            </c:strRef>
          </c:tx>
          <c:spPr>
            <a:pattFill prst="pct20">
              <a:fgClr>
                <a:srgbClr val="BC945A"/>
              </a:fgClr>
              <a:bgClr>
                <a:schemeClr val="bg1"/>
              </a:bgClr>
            </a:pattFill>
            <a:ln w="12700">
              <a:solidFill>
                <a:srgbClr val="BC945A"/>
              </a:solidFill>
              <a:prstDash val="sysDot"/>
            </a:ln>
          </c:spPr>
          <c:invertIfNegative val="0"/>
          <c:dPt>
            <c:idx val="0"/>
            <c:invertIfNegative val="0"/>
            <c:bubble3D val="0"/>
            <c:extLst>
              <c:ext xmlns:c16="http://schemas.microsoft.com/office/drawing/2014/chart" uri="{C3380CC4-5D6E-409C-BE32-E72D297353CC}">
                <c16:uniqueId val="{0000000B-78FC-46A0-9AC3-6E129CF694F7}"/>
              </c:ext>
            </c:extLst>
          </c:dPt>
          <c:dPt>
            <c:idx val="1"/>
            <c:invertIfNegative val="0"/>
            <c:bubble3D val="0"/>
            <c:extLst>
              <c:ext xmlns:c16="http://schemas.microsoft.com/office/drawing/2014/chart" uri="{C3380CC4-5D6E-409C-BE32-E72D297353CC}">
                <c16:uniqueId val="{0000000C-78FC-46A0-9AC3-6E129CF694F7}"/>
              </c:ext>
            </c:extLst>
          </c:dPt>
          <c:dPt>
            <c:idx val="2"/>
            <c:invertIfNegative val="0"/>
            <c:bubble3D val="0"/>
            <c:extLst>
              <c:ext xmlns:c16="http://schemas.microsoft.com/office/drawing/2014/chart" uri="{C3380CC4-5D6E-409C-BE32-E72D297353CC}">
                <c16:uniqueId val="{0000000D-78FC-46A0-9AC3-6E129CF694F7}"/>
              </c:ext>
            </c:extLst>
          </c:dPt>
          <c:dPt>
            <c:idx val="3"/>
            <c:invertIfNegative val="0"/>
            <c:bubble3D val="0"/>
            <c:extLst>
              <c:ext xmlns:c16="http://schemas.microsoft.com/office/drawing/2014/chart" uri="{C3380CC4-5D6E-409C-BE32-E72D297353CC}">
                <c16:uniqueId val="{0000000E-78FC-46A0-9AC3-6E129CF694F7}"/>
              </c:ext>
            </c:extLst>
          </c:dPt>
          <c:dPt>
            <c:idx val="4"/>
            <c:invertIfNegative val="0"/>
            <c:bubble3D val="0"/>
            <c:extLst>
              <c:ext xmlns:c16="http://schemas.microsoft.com/office/drawing/2014/chart" uri="{C3380CC4-5D6E-409C-BE32-E72D297353CC}">
                <c16:uniqueId val="{0000000F-78FC-46A0-9AC3-6E129CF694F7}"/>
              </c:ext>
            </c:extLst>
          </c:dPt>
          <c:dPt>
            <c:idx val="6"/>
            <c:invertIfNegative val="0"/>
            <c:bubble3D val="0"/>
            <c:extLst>
              <c:ext xmlns:c16="http://schemas.microsoft.com/office/drawing/2014/chart" uri="{C3380CC4-5D6E-409C-BE32-E72D297353CC}">
                <c16:uniqueId val="{00000010-78FC-46A0-9AC3-6E129CF694F7}"/>
              </c:ext>
            </c:extLst>
          </c:dPt>
          <c:dLbls>
            <c:dLbl>
              <c:idx val="8"/>
              <c:delete val="1"/>
              <c:extLst>
                <c:ext xmlns:c15="http://schemas.microsoft.com/office/drawing/2012/chart" uri="{CE6537A1-D6FC-4f65-9D91-7224C49458BB}"/>
                <c:ext xmlns:c16="http://schemas.microsoft.com/office/drawing/2014/chart" uri="{C3380CC4-5D6E-409C-BE32-E72D297353CC}">
                  <c16:uniqueId val="{00000006-6018-442B-8264-8A7D88DF6AF5}"/>
                </c:ext>
              </c:extLst>
            </c:dLbl>
            <c:spPr>
              <a:noFill/>
              <a:ln>
                <a:noFill/>
              </a:ln>
              <a:effectLst/>
            </c:spPr>
            <c:txPr>
              <a:bodyPr wrap="square" lIns="38100" tIns="19050" rIns="38100" bIns="19050" anchor="ctr" anchorCtr="0">
                <a:spAutoFit/>
              </a:bodyPr>
              <a:lstStyle/>
              <a:p>
                <a:pPr algn="ctr">
                  <a:defRPr lang="en-US" sz="900" b="1" i="0" u="none" strike="noStrike" kern="1200" baseline="0">
                    <a:solidFill>
                      <a:srgbClr val="795E21"/>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Sheet1!$D$2:$D$10</c:f>
              <c:numCache>
                <c:formatCode>#,##0</c:formatCode>
                <c:ptCount val="9"/>
                <c:pt idx="0">
                  <c:v>3179</c:v>
                </c:pt>
                <c:pt idx="1">
                  <c:v>4415</c:v>
                </c:pt>
                <c:pt idx="2">
                  <c:v>6058</c:v>
                </c:pt>
                <c:pt idx="3">
                  <c:v>7470</c:v>
                </c:pt>
                <c:pt idx="4">
                  <c:v>8376</c:v>
                </c:pt>
                <c:pt idx="5">
                  <c:v>9505</c:v>
                </c:pt>
                <c:pt idx="6">
                  <c:v>11323</c:v>
                </c:pt>
                <c:pt idx="7">
                  <c:v>11879</c:v>
                </c:pt>
                <c:pt idx="8">
                  <c:v>12016</c:v>
                </c:pt>
              </c:numCache>
            </c:numRef>
          </c:val>
          <c:extLst>
            <c:ext xmlns:c16="http://schemas.microsoft.com/office/drawing/2014/chart" uri="{C3380CC4-5D6E-409C-BE32-E72D297353CC}">
              <c16:uniqueId val="{00000012-78FC-46A0-9AC3-6E129CF694F7}"/>
            </c:ext>
          </c:extLst>
        </c:ser>
        <c:dLbls>
          <c:showLegendKey val="0"/>
          <c:showVal val="0"/>
          <c:showCatName val="0"/>
          <c:showSerName val="0"/>
          <c:showPercent val="0"/>
          <c:showBubbleSize val="0"/>
        </c:dLbls>
        <c:gapWidth val="30"/>
        <c:overlap val="100"/>
        <c:axId val="253742464"/>
        <c:axId val="253756544"/>
      </c:barChart>
      <c:barChart>
        <c:barDir val="col"/>
        <c:grouping val="clustered"/>
        <c:varyColors val="0"/>
        <c:ser>
          <c:idx val="0"/>
          <c:order val="0"/>
          <c:tx>
            <c:strRef>
              <c:f>Sheet1!$B$1</c:f>
              <c:strCache>
                <c:ptCount val="1"/>
                <c:pt idx="0">
                  <c:v>Enero-Noviembre</c:v>
                </c:pt>
              </c:strCache>
            </c:strRef>
          </c:tx>
          <c:spPr>
            <a:solidFill>
              <a:srgbClr val="BC945A"/>
            </a:solidFill>
            <a:ln>
              <a:noFill/>
              <a:prstDash val="sysDot"/>
            </a:ln>
            <a:effectLst/>
          </c:spPr>
          <c:invertIfNegative val="0"/>
          <c:dLbls>
            <c:spPr>
              <a:noFill/>
              <a:ln>
                <a:noFill/>
              </a:ln>
              <a:effectLst/>
            </c:spPr>
            <c:txPr>
              <a:bodyPr wrap="square" lIns="38100" tIns="19050" rIns="38100" bIns="19050" anchor="ctr">
                <a:spAutoFit/>
              </a:bodyPr>
              <a:lstStyle/>
              <a:p>
                <a:pPr>
                  <a:defRPr sz="900">
                    <a:solidFill>
                      <a:schemeClr val="bg1"/>
                    </a:solidFill>
                    <a:latin typeface="Geomanist" panose="02000503000000020004" pitchFamily="50" charset="0"/>
                  </a:defRPr>
                </a:pPr>
                <a:endParaRPr lang="es-MX"/>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Sheet1!$B$2:$B$10</c:f>
              <c:numCache>
                <c:formatCode>#,##0</c:formatCode>
                <c:ptCount val="9"/>
                <c:pt idx="0">
                  <c:v>2915</c:v>
                </c:pt>
                <c:pt idx="1">
                  <c:v>4120</c:v>
                </c:pt>
                <c:pt idx="2">
                  <c:v>5663</c:v>
                </c:pt>
                <c:pt idx="3">
                  <c:v>6916</c:v>
                </c:pt>
                <c:pt idx="4">
                  <c:v>7795</c:v>
                </c:pt>
                <c:pt idx="5">
                  <c:v>8764</c:v>
                </c:pt>
                <c:pt idx="6">
                  <c:v>10506</c:v>
                </c:pt>
                <c:pt idx="7">
                  <c:v>11045</c:v>
                </c:pt>
                <c:pt idx="8">
                  <c:v>12016</c:v>
                </c:pt>
              </c:numCache>
            </c:numRef>
          </c:val>
          <c:extLst>
            <c:ext xmlns:c16="http://schemas.microsoft.com/office/drawing/2014/chart" uri="{C3380CC4-5D6E-409C-BE32-E72D297353CC}">
              <c16:uniqueId val="{00000015-78FC-46A0-9AC3-6E129CF694F7}"/>
            </c:ext>
          </c:extLst>
        </c:ser>
        <c:dLbls>
          <c:showLegendKey val="0"/>
          <c:showVal val="0"/>
          <c:showCatName val="0"/>
          <c:showSerName val="0"/>
          <c:showPercent val="0"/>
          <c:showBubbleSize val="0"/>
        </c:dLbls>
        <c:gapWidth val="30"/>
        <c:overlap val="100"/>
        <c:axId val="508383"/>
        <c:axId val="525855"/>
      </c:barChart>
      <c:catAx>
        <c:axId val="2537424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0" spcFirstLastPara="0" vertOverflow="ellipsis" vert="horz" wrap="square" anchor="ctr" anchorCtr="1"/>
          <a:lstStyle/>
          <a:p>
            <a:pPr>
              <a:defRPr lang="es-MX" sz="1200" b="1" i="0" u="none" strike="noStrike" kern="1200" baseline="0">
                <a:solidFill>
                  <a:schemeClr val="tx1">
                    <a:lumMod val="95000"/>
                    <a:lumOff val="5000"/>
                  </a:schemeClr>
                </a:solidFill>
                <a:latin typeface="Geomanist Light" panose="02000503000000020004" pitchFamily="50" charset="0"/>
                <a:ea typeface="Montserrat" panose="00000500000000000000" pitchFamily="2" charset="0"/>
                <a:cs typeface="Montserrat" panose="00000500000000000000" pitchFamily="2" charset="0"/>
                <a:sym typeface="Montserrat" panose="00000500000000000000" pitchFamily="2" charset="0"/>
              </a:defRPr>
            </a:pPr>
            <a:endParaRPr lang="es-MX"/>
          </a:p>
        </c:txPr>
        <c:crossAx val="253756544"/>
        <c:crosses val="autoZero"/>
        <c:auto val="1"/>
        <c:lblAlgn val="ctr"/>
        <c:lblOffset val="100"/>
        <c:noMultiLvlLbl val="0"/>
      </c:catAx>
      <c:valAx>
        <c:axId val="253756544"/>
        <c:scaling>
          <c:orientation val="minMax"/>
          <c:min val="0"/>
        </c:scaling>
        <c:delete val="0"/>
        <c:axPos val="l"/>
        <c:numFmt formatCode="#,##0" sourceLinked="1"/>
        <c:majorTickMark val="out"/>
        <c:minorTickMark val="none"/>
        <c:tickLblPos val="nextTo"/>
        <c:txPr>
          <a:bodyPr/>
          <a:lstStyle/>
          <a:p>
            <a:pPr>
              <a:defRPr sz="800">
                <a:latin typeface="Geomanist" panose="02000503000000020004" pitchFamily="50" charset="0"/>
              </a:defRPr>
            </a:pPr>
            <a:endParaRPr lang="es-MX"/>
          </a:p>
        </c:txPr>
        <c:crossAx val="253742464"/>
        <c:crosses val="autoZero"/>
        <c:crossBetween val="between"/>
      </c:valAx>
      <c:valAx>
        <c:axId val="525855"/>
        <c:scaling>
          <c:orientation val="minMax"/>
        </c:scaling>
        <c:delete val="1"/>
        <c:axPos val="r"/>
        <c:numFmt formatCode="#,##0" sourceLinked="1"/>
        <c:majorTickMark val="out"/>
        <c:minorTickMark val="none"/>
        <c:tickLblPos val="nextTo"/>
        <c:crossAx val="508383"/>
        <c:crosses val="max"/>
        <c:crossBetween val="between"/>
      </c:valAx>
      <c:catAx>
        <c:axId val="508383"/>
        <c:scaling>
          <c:orientation val="minMax"/>
        </c:scaling>
        <c:delete val="1"/>
        <c:axPos val="b"/>
        <c:numFmt formatCode="General" sourceLinked="1"/>
        <c:majorTickMark val="out"/>
        <c:minorTickMark val="none"/>
        <c:tickLblPos val="nextTo"/>
        <c:crossAx val="525855"/>
        <c:crosses val="autoZero"/>
        <c:auto val="1"/>
        <c:lblAlgn val="ctr"/>
        <c:lblOffset val="100"/>
        <c:noMultiLvlLbl val="0"/>
      </c:catAx>
      <c:spPr>
        <a:noFill/>
        <a:ln w="25400">
          <a:noFill/>
        </a:ln>
        <a:effectLst/>
      </c:spPr>
    </c:plotArea>
    <c:plotVisOnly val="1"/>
    <c:dispBlanksAs val="gap"/>
    <c:showDLblsOverMax val="0"/>
  </c:chart>
  <c:spPr>
    <a:noFill/>
    <a:ln>
      <a:noFill/>
    </a:ln>
    <a:effectLst/>
  </c:spPr>
  <c:txPr>
    <a:bodyPr/>
    <a:lstStyle/>
    <a:p>
      <a:pPr>
        <a:defRPr lang="es-MX"/>
      </a:pPr>
      <a:endParaRPr lang="es-MX"/>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227779954793857E-3"/>
          <c:y val="4.3067469568635226E-3"/>
          <c:w val="0.98528764493037713"/>
          <c:h val="0.88558886978646301"/>
        </c:manualLayout>
      </c:layout>
      <c:barChart>
        <c:barDir val="col"/>
        <c:grouping val="clustered"/>
        <c:varyColors val="0"/>
        <c:ser>
          <c:idx val="1"/>
          <c:order val="1"/>
          <c:tx>
            <c:strRef>
              <c:f>Sheet1!$C$1</c:f>
              <c:strCache>
                <c:ptCount val="1"/>
                <c:pt idx="0">
                  <c:v>Diciembre</c:v>
                </c:pt>
              </c:strCache>
            </c:strRef>
          </c:tx>
          <c:spPr>
            <a:noFill/>
          </c:spPr>
          <c:invertIfNegative val="0"/>
          <c:dLbls>
            <c:dLbl>
              <c:idx val="0"/>
              <c:layout>
                <c:manualLayout>
                  <c:x val="2.2884622938897335E-3"/>
                  <c:y val="-0.6563543570033394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AC4-4A64-AE52-E5D82ABE1A5D}"/>
                </c:ext>
              </c:extLst>
            </c:dLbl>
            <c:dLbl>
              <c:idx val="1"/>
              <c:layout>
                <c:manualLayout>
                  <c:x val="1.2966751706165556E-3"/>
                  <c:y val="-0.59590823034525386"/>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prstClr val="white"/>
                      </a:solidFill>
                      <a:highlight>
                        <a:srgbClr val="245C4F"/>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5.6426812993708712E-2"/>
                      <c:h val="4.1801008728108463E-2"/>
                    </c:manualLayout>
                  </c15:layout>
                </c:ext>
                <c:ext xmlns:c16="http://schemas.microsoft.com/office/drawing/2014/chart" uri="{C3380CC4-5D6E-409C-BE32-E72D297353CC}">
                  <c16:uniqueId val="{00000001-4AC4-4A64-AE52-E5D82ABE1A5D}"/>
                </c:ext>
              </c:extLst>
            </c:dLbl>
            <c:dLbl>
              <c:idx val="2"/>
              <c:layout>
                <c:manualLayout>
                  <c:x val="4.6328747879568503E-3"/>
                  <c:y val="-0.60352889817006761"/>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prstClr val="white"/>
                      </a:solidFill>
                      <a:highlight>
                        <a:srgbClr val="245C4F"/>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4.7152954693131618E-2"/>
                      <c:h val="4.5611492659567758E-2"/>
                    </c:manualLayout>
                  </c15:layout>
                </c:ext>
                <c:ext xmlns:c16="http://schemas.microsoft.com/office/drawing/2014/chart" uri="{C3380CC4-5D6E-409C-BE32-E72D297353CC}">
                  <c16:uniqueId val="{00000002-4AC4-4A64-AE52-E5D82ABE1A5D}"/>
                </c:ext>
              </c:extLst>
            </c:dLbl>
            <c:dLbl>
              <c:idx val="3"/>
              <c:layout>
                <c:manualLayout>
                  <c:x val="2.2887325847118886E-3"/>
                  <c:y val="-0.6334491480418013"/>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prstClr val="white"/>
                      </a:solidFill>
                      <a:highlight>
                        <a:srgbClr val="245C4F"/>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4.8035364130389724E-2"/>
                      <c:h val="5.3232460522486355E-2"/>
                    </c:manualLayout>
                  </c15:layout>
                </c:ext>
                <c:ext xmlns:c16="http://schemas.microsoft.com/office/drawing/2014/chart" uri="{C3380CC4-5D6E-409C-BE32-E72D297353CC}">
                  <c16:uniqueId val="{00000003-4AC4-4A64-AE52-E5D82ABE1A5D}"/>
                </c:ext>
              </c:extLst>
            </c:dLbl>
            <c:dLbl>
              <c:idx val="4"/>
              <c:layout>
                <c:manualLayout>
                  <c:x val="2.0491648193789753E-3"/>
                  <c:y val="-0.5918593661394997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AC4-4A64-AE52-E5D82ABE1A5D}"/>
                </c:ext>
              </c:extLst>
            </c:dLbl>
            <c:dLbl>
              <c:idx val="5"/>
              <c:layout>
                <c:manualLayout>
                  <c:x val="3.3131348005198836E-3"/>
                  <c:y val="-0.57655772283079953"/>
                </c:manualLayout>
              </c:layout>
              <c:spPr>
                <a:noFill/>
                <a:ln>
                  <a:noFill/>
                </a:ln>
                <a:effectLst/>
              </c:spPr>
              <c:txPr>
                <a:bodyPr wrap="square" lIns="38100" tIns="19050" rIns="38100" bIns="19050" anchor="ctr" anchorCtr="0">
                  <a:noAutofit/>
                </a:bodyPr>
                <a:lstStyle/>
                <a:p>
                  <a:pPr algn="ctr">
                    <a:defRPr lang="en-US" sz="800" b="0" i="0" u="none" strike="noStrike" kern="1200" baseline="0">
                      <a:solidFill>
                        <a:schemeClr val="bg1"/>
                      </a:solidFill>
                      <a:highlight>
                        <a:srgbClr val="245C4F"/>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5.0467801335524962E-2"/>
                      <c:h val="5.3232460522486355E-2"/>
                    </c:manualLayout>
                  </c15:layout>
                </c:ext>
                <c:ext xmlns:c16="http://schemas.microsoft.com/office/drawing/2014/chart" uri="{C3380CC4-5D6E-409C-BE32-E72D297353CC}">
                  <c16:uniqueId val="{00000005-4AC4-4A64-AE52-E5D82ABE1A5D}"/>
                </c:ext>
              </c:extLst>
            </c:dLbl>
            <c:dLbl>
              <c:idx val="6"/>
              <c:layout>
                <c:manualLayout>
                  <c:x val="7.5266984264380724E-4"/>
                  <c:y val="-0.59419801314766973"/>
                </c:manualLayout>
              </c:layout>
              <c:spPr>
                <a:noFill/>
                <a:ln>
                  <a:noFill/>
                </a:ln>
                <a:effectLst/>
              </c:spPr>
              <c:txPr>
                <a:bodyPr wrap="square" lIns="38100" tIns="19050" rIns="38100" bIns="19050" anchor="ctr" anchorCtr="0">
                  <a:noAutofit/>
                </a:bodyPr>
                <a:lstStyle/>
                <a:p>
                  <a:pPr algn="ctr">
                    <a:defRPr lang="en-US" sz="800" b="0" i="0" u="none" strike="noStrike" kern="1200" baseline="0">
                      <a:solidFill>
                        <a:schemeClr val="bg1"/>
                      </a:solidFill>
                      <a:highlight>
                        <a:srgbClr val="245C4F"/>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1036893255667371E-2"/>
                      <c:h val="4.5611492659567758E-2"/>
                    </c:manualLayout>
                  </c15:layout>
                </c:ext>
                <c:ext xmlns:c16="http://schemas.microsoft.com/office/drawing/2014/chart" uri="{C3380CC4-5D6E-409C-BE32-E72D297353CC}">
                  <c16:uniqueId val="{00000006-4AC4-4A64-AE52-E5D82ABE1A5D}"/>
                </c:ext>
              </c:extLst>
            </c:dLbl>
            <c:dLbl>
              <c:idx val="7"/>
              <c:layout>
                <c:manualLayout>
                  <c:x val="2.4410865114428519E-3"/>
                  <c:y val="-0.57728681542555904"/>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schemeClr val="bg1"/>
                      </a:solidFill>
                      <a:highlight>
                        <a:srgbClr val="245C4F"/>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4.6647510855780387E-2"/>
                      <c:h val="5.3232460522486355E-2"/>
                    </c:manualLayout>
                  </c15:layout>
                </c:ext>
                <c:ext xmlns:c16="http://schemas.microsoft.com/office/drawing/2014/chart" uri="{C3380CC4-5D6E-409C-BE32-E72D297353CC}">
                  <c16:uniqueId val="{00000007-4AC4-4A64-AE52-E5D82ABE1A5D}"/>
                </c:ext>
              </c:extLst>
            </c:dLbl>
            <c:dLbl>
              <c:idx val="8"/>
              <c:delete val="1"/>
              <c:extLst>
                <c:ext xmlns:c15="http://schemas.microsoft.com/office/drawing/2012/chart" uri="{CE6537A1-D6FC-4f65-9D91-7224C49458BB}">
                  <c15:layout>
                    <c:manualLayout>
                      <c:w val="7.9326727196653929E-2"/>
                      <c:h val="5.3232460522486355E-2"/>
                    </c:manualLayout>
                  </c15:layout>
                </c:ext>
                <c:ext xmlns:c16="http://schemas.microsoft.com/office/drawing/2014/chart" uri="{C3380CC4-5D6E-409C-BE32-E72D297353CC}">
                  <c16:uniqueId val="{00000008-4AC4-4A64-AE52-E5D82ABE1A5D}"/>
                </c:ext>
              </c:extLst>
            </c:dLbl>
            <c:spPr>
              <a:noFill/>
              <a:ln>
                <a:noFill/>
              </a:ln>
              <a:effectLst/>
            </c:spPr>
            <c:txPr>
              <a:bodyPr wrap="square" lIns="38100" tIns="19050" rIns="38100" bIns="19050" anchor="ctr" anchorCtr="0">
                <a:spAutoFit/>
              </a:bodyPr>
              <a:lstStyle/>
              <a:p>
                <a:pPr algn="ctr">
                  <a:defRPr lang="en-US" sz="800" b="0" i="0" u="none" strike="noStrike" kern="1200" baseline="0">
                    <a:solidFill>
                      <a:schemeClr val="bg1"/>
                    </a:solidFill>
                    <a:highlight>
                      <a:srgbClr val="245C4F"/>
                    </a:highlight>
                    <a:latin typeface="Geomanist" panose="02000503000000020004" pitchFamily="50" charset="0"/>
                    <a:ea typeface="+mn-ea"/>
                    <a:cs typeface="+mn-cs"/>
                  </a:defRPr>
                </a:pPr>
                <a:endParaRPr lang="es-MX"/>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Sheet1!$C$2:$C$10</c:f>
              <c:numCache>
                <c:formatCode>#,##0</c:formatCode>
                <c:ptCount val="9"/>
                <c:pt idx="0">
                  <c:v>273</c:v>
                </c:pt>
                <c:pt idx="1">
                  <c:v>245</c:v>
                </c:pt>
                <c:pt idx="2">
                  <c:v>268</c:v>
                </c:pt>
                <c:pt idx="3">
                  <c:v>301</c:v>
                </c:pt>
                <c:pt idx="4">
                  <c:v>223</c:v>
                </c:pt>
                <c:pt idx="5">
                  <c:v>288</c:v>
                </c:pt>
                <c:pt idx="6">
                  <c:v>255</c:v>
                </c:pt>
                <c:pt idx="7">
                  <c:v>288</c:v>
                </c:pt>
                <c:pt idx="8">
                  <c:v>0</c:v>
                </c:pt>
              </c:numCache>
            </c:numRef>
          </c:val>
          <c:extLst>
            <c:ext xmlns:c16="http://schemas.microsoft.com/office/drawing/2014/chart" uri="{C3380CC4-5D6E-409C-BE32-E72D297353CC}">
              <c16:uniqueId val="{00000009-4AC4-4A64-AE52-E5D82ABE1A5D}"/>
            </c:ext>
          </c:extLst>
        </c:ser>
        <c:ser>
          <c:idx val="2"/>
          <c:order val="2"/>
          <c:tx>
            <c:strRef>
              <c:f>Sheet1!$D$1</c:f>
              <c:strCache>
                <c:ptCount val="1"/>
              </c:strCache>
            </c:strRef>
          </c:tx>
          <c:spPr>
            <a:pattFill prst="pct20">
              <a:fgClr>
                <a:srgbClr val="245C4F"/>
              </a:fgClr>
              <a:bgClr>
                <a:schemeClr val="bg1"/>
              </a:bgClr>
            </a:pattFill>
            <a:ln w="12700">
              <a:solidFill>
                <a:srgbClr val="245C4F"/>
              </a:solidFill>
              <a:prstDash val="sysDot"/>
            </a:ln>
          </c:spPr>
          <c:invertIfNegative val="0"/>
          <c:dPt>
            <c:idx val="0"/>
            <c:invertIfNegative val="0"/>
            <c:bubble3D val="0"/>
            <c:extLst>
              <c:ext xmlns:c16="http://schemas.microsoft.com/office/drawing/2014/chart" uri="{C3380CC4-5D6E-409C-BE32-E72D297353CC}">
                <c16:uniqueId val="{0000000A-4AC4-4A64-AE52-E5D82ABE1A5D}"/>
              </c:ext>
            </c:extLst>
          </c:dPt>
          <c:dPt>
            <c:idx val="1"/>
            <c:invertIfNegative val="0"/>
            <c:bubble3D val="0"/>
            <c:extLst>
              <c:ext xmlns:c16="http://schemas.microsoft.com/office/drawing/2014/chart" uri="{C3380CC4-5D6E-409C-BE32-E72D297353CC}">
                <c16:uniqueId val="{0000000B-4AC4-4A64-AE52-E5D82ABE1A5D}"/>
              </c:ext>
            </c:extLst>
          </c:dPt>
          <c:dPt>
            <c:idx val="2"/>
            <c:invertIfNegative val="0"/>
            <c:bubble3D val="0"/>
            <c:extLst>
              <c:ext xmlns:c16="http://schemas.microsoft.com/office/drawing/2014/chart" uri="{C3380CC4-5D6E-409C-BE32-E72D297353CC}">
                <c16:uniqueId val="{0000000C-4AC4-4A64-AE52-E5D82ABE1A5D}"/>
              </c:ext>
            </c:extLst>
          </c:dPt>
          <c:dPt>
            <c:idx val="3"/>
            <c:invertIfNegative val="0"/>
            <c:bubble3D val="0"/>
            <c:extLst>
              <c:ext xmlns:c16="http://schemas.microsoft.com/office/drawing/2014/chart" uri="{C3380CC4-5D6E-409C-BE32-E72D297353CC}">
                <c16:uniqueId val="{0000000D-4AC4-4A64-AE52-E5D82ABE1A5D}"/>
              </c:ext>
            </c:extLst>
          </c:dPt>
          <c:dPt>
            <c:idx val="4"/>
            <c:invertIfNegative val="0"/>
            <c:bubble3D val="0"/>
            <c:extLst>
              <c:ext xmlns:c16="http://schemas.microsoft.com/office/drawing/2014/chart" uri="{C3380CC4-5D6E-409C-BE32-E72D297353CC}">
                <c16:uniqueId val="{0000000E-4AC4-4A64-AE52-E5D82ABE1A5D}"/>
              </c:ext>
            </c:extLst>
          </c:dPt>
          <c:dPt>
            <c:idx val="6"/>
            <c:invertIfNegative val="0"/>
            <c:bubble3D val="0"/>
            <c:extLst>
              <c:ext xmlns:c16="http://schemas.microsoft.com/office/drawing/2014/chart" uri="{C3380CC4-5D6E-409C-BE32-E72D297353CC}">
                <c16:uniqueId val="{0000000F-4AC4-4A64-AE52-E5D82ABE1A5D}"/>
              </c:ext>
            </c:extLst>
          </c:dPt>
          <c:dLbls>
            <c:dLbl>
              <c:idx val="8"/>
              <c:delete val="1"/>
              <c:extLst>
                <c:ext xmlns:c15="http://schemas.microsoft.com/office/drawing/2012/chart" uri="{CE6537A1-D6FC-4f65-9D91-7224C49458BB}"/>
                <c:ext xmlns:c16="http://schemas.microsoft.com/office/drawing/2014/chart" uri="{C3380CC4-5D6E-409C-BE32-E72D297353CC}">
                  <c16:uniqueId val="{00000010-4AC4-4A64-AE52-E5D82ABE1A5D}"/>
                </c:ext>
              </c:extLst>
            </c:dLbl>
            <c:spPr>
              <a:noFill/>
              <a:ln>
                <a:noFill/>
              </a:ln>
              <a:effectLst/>
            </c:spPr>
            <c:txPr>
              <a:bodyPr wrap="square" lIns="38100" tIns="19050" rIns="38100" bIns="19050" anchor="ctr" anchorCtr="0">
                <a:spAutoFit/>
              </a:bodyPr>
              <a:lstStyle/>
              <a:p>
                <a:pPr algn="ctr">
                  <a:defRPr lang="en-US" sz="900" b="1" i="0" u="none" strike="noStrike" kern="1200" baseline="0">
                    <a:solidFill>
                      <a:srgbClr val="245C4F"/>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Sheet1!$D$2:$D$10</c:f>
              <c:numCache>
                <c:formatCode>#,##0</c:formatCode>
                <c:ptCount val="9"/>
                <c:pt idx="0">
                  <c:v>3929</c:v>
                </c:pt>
                <c:pt idx="1">
                  <c:v>3576</c:v>
                </c:pt>
                <c:pt idx="2">
                  <c:v>3654</c:v>
                </c:pt>
                <c:pt idx="3">
                  <c:v>3874</c:v>
                </c:pt>
                <c:pt idx="4">
                  <c:v>3554</c:v>
                </c:pt>
                <c:pt idx="5">
                  <c:v>3585</c:v>
                </c:pt>
                <c:pt idx="6">
                  <c:v>3589</c:v>
                </c:pt>
                <c:pt idx="7">
                  <c:v>3567</c:v>
                </c:pt>
                <c:pt idx="8">
                  <c:v>3122</c:v>
                </c:pt>
              </c:numCache>
            </c:numRef>
          </c:val>
          <c:extLst>
            <c:ext xmlns:c16="http://schemas.microsoft.com/office/drawing/2014/chart" uri="{C3380CC4-5D6E-409C-BE32-E72D297353CC}">
              <c16:uniqueId val="{00000011-4AC4-4A64-AE52-E5D82ABE1A5D}"/>
            </c:ext>
          </c:extLst>
        </c:ser>
        <c:dLbls>
          <c:showLegendKey val="0"/>
          <c:showVal val="0"/>
          <c:showCatName val="0"/>
          <c:showSerName val="0"/>
          <c:showPercent val="0"/>
          <c:showBubbleSize val="0"/>
        </c:dLbls>
        <c:gapWidth val="30"/>
        <c:overlap val="100"/>
        <c:axId val="253742464"/>
        <c:axId val="253756544"/>
      </c:barChart>
      <c:barChart>
        <c:barDir val="col"/>
        <c:grouping val="clustered"/>
        <c:varyColors val="0"/>
        <c:ser>
          <c:idx val="0"/>
          <c:order val="0"/>
          <c:tx>
            <c:strRef>
              <c:f>Sheet1!$B$1</c:f>
              <c:strCache>
                <c:ptCount val="1"/>
                <c:pt idx="0">
                  <c:v>Enero-Noviembre</c:v>
                </c:pt>
              </c:strCache>
            </c:strRef>
          </c:tx>
          <c:spPr>
            <a:solidFill>
              <a:srgbClr val="245C4F"/>
            </a:solidFill>
            <a:ln>
              <a:noFill/>
              <a:prstDash val="sysDot"/>
            </a:ln>
            <a:effectLst/>
          </c:spPr>
          <c:invertIfNegative val="0"/>
          <c:dLbls>
            <c:spPr>
              <a:noFill/>
              <a:ln>
                <a:noFill/>
              </a:ln>
              <a:effectLst/>
            </c:spPr>
            <c:txPr>
              <a:bodyPr wrap="square" lIns="38100" tIns="19050" rIns="38100" bIns="19050" anchor="ctr">
                <a:spAutoFit/>
              </a:bodyPr>
              <a:lstStyle/>
              <a:p>
                <a:pPr>
                  <a:defRPr sz="800">
                    <a:solidFill>
                      <a:schemeClr val="bg1"/>
                    </a:solidFill>
                    <a:latin typeface="Geomanist" panose="02000503000000020004" pitchFamily="50" charset="0"/>
                  </a:defRPr>
                </a:pPr>
                <a:endParaRPr lang="es-MX"/>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Sheet1!$B$2:$B$10</c:f>
              <c:numCache>
                <c:formatCode>#,##0</c:formatCode>
                <c:ptCount val="9"/>
                <c:pt idx="0">
                  <c:v>3656</c:v>
                </c:pt>
                <c:pt idx="1">
                  <c:v>3331</c:v>
                </c:pt>
                <c:pt idx="2">
                  <c:v>3386</c:v>
                </c:pt>
                <c:pt idx="3">
                  <c:v>3573</c:v>
                </c:pt>
                <c:pt idx="4">
                  <c:v>3331</c:v>
                </c:pt>
                <c:pt idx="5">
                  <c:v>3297</c:v>
                </c:pt>
                <c:pt idx="6">
                  <c:v>3334</c:v>
                </c:pt>
                <c:pt idx="7">
                  <c:v>3279</c:v>
                </c:pt>
                <c:pt idx="8">
                  <c:v>3122</c:v>
                </c:pt>
              </c:numCache>
            </c:numRef>
          </c:val>
          <c:extLst>
            <c:ext xmlns:c16="http://schemas.microsoft.com/office/drawing/2014/chart" uri="{C3380CC4-5D6E-409C-BE32-E72D297353CC}">
              <c16:uniqueId val="{00000012-4AC4-4A64-AE52-E5D82ABE1A5D}"/>
            </c:ext>
          </c:extLst>
        </c:ser>
        <c:dLbls>
          <c:showLegendKey val="0"/>
          <c:showVal val="0"/>
          <c:showCatName val="0"/>
          <c:showSerName val="0"/>
          <c:showPercent val="0"/>
          <c:showBubbleSize val="0"/>
        </c:dLbls>
        <c:gapWidth val="30"/>
        <c:overlap val="100"/>
        <c:axId val="508383"/>
        <c:axId val="525855"/>
      </c:barChart>
      <c:catAx>
        <c:axId val="2537424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0" spcFirstLastPara="0" vertOverflow="ellipsis" vert="horz" wrap="square" anchor="ctr" anchorCtr="1"/>
          <a:lstStyle/>
          <a:p>
            <a:pPr>
              <a:defRPr lang="es-MX" sz="1200" b="1" i="0" u="none" strike="noStrike" kern="1200" baseline="0">
                <a:solidFill>
                  <a:schemeClr val="tx1">
                    <a:lumMod val="95000"/>
                    <a:lumOff val="5000"/>
                  </a:schemeClr>
                </a:solidFill>
                <a:latin typeface="Geomanist Light" panose="02000503000000020004" pitchFamily="50" charset="0"/>
                <a:ea typeface="Montserrat" panose="00000500000000000000" pitchFamily="2" charset="0"/>
                <a:cs typeface="Montserrat" panose="00000500000000000000" pitchFamily="2" charset="0"/>
                <a:sym typeface="Montserrat" panose="00000500000000000000" pitchFamily="2" charset="0"/>
              </a:defRPr>
            </a:pPr>
            <a:endParaRPr lang="es-MX"/>
          </a:p>
        </c:txPr>
        <c:crossAx val="253756544"/>
        <c:crosses val="autoZero"/>
        <c:auto val="1"/>
        <c:lblAlgn val="ctr"/>
        <c:lblOffset val="100"/>
        <c:noMultiLvlLbl val="0"/>
      </c:catAx>
      <c:valAx>
        <c:axId val="253756544"/>
        <c:scaling>
          <c:orientation val="minMax"/>
          <c:min val="0"/>
        </c:scaling>
        <c:delete val="1"/>
        <c:axPos val="l"/>
        <c:numFmt formatCode="#,##0" sourceLinked="1"/>
        <c:majorTickMark val="out"/>
        <c:minorTickMark val="none"/>
        <c:tickLblPos val="nextTo"/>
        <c:crossAx val="253742464"/>
        <c:crosses val="autoZero"/>
        <c:crossBetween val="between"/>
      </c:valAx>
      <c:valAx>
        <c:axId val="525855"/>
        <c:scaling>
          <c:orientation val="minMax"/>
        </c:scaling>
        <c:delete val="0"/>
        <c:axPos val="r"/>
        <c:numFmt formatCode="#,##0" sourceLinked="1"/>
        <c:majorTickMark val="out"/>
        <c:minorTickMark val="none"/>
        <c:tickLblPos val="nextTo"/>
        <c:txPr>
          <a:bodyPr/>
          <a:lstStyle/>
          <a:p>
            <a:pPr>
              <a:defRPr sz="800">
                <a:latin typeface="Geomanist" panose="02000503000000020004" pitchFamily="50" charset="0"/>
              </a:defRPr>
            </a:pPr>
            <a:endParaRPr lang="es-MX"/>
          </a:p>
        </c:txPr>
        <c:crossAx val="508383"/>
        <c:crosses val="max"/>
        <c:crossBetween val="between"/>
      </c:valAx>
      <c:catAx>
        <c:axId val="508383"/>
        <c:scaling>
          <c:orientation val="minMax"/>
        </c:scaling>
        <c:delete val="1"/>
        <c:axPos val="b"/>
        <c:numFmt formatCode="General" sourceLinked="1"/>
        <c:majorTickMark val="out"/>
        <c:minorTickMark val="none"/>
        <c:tickLblPos val="nextTo"/>
        <c:crossAx val="525855"/>
        <c:crosses val="autoZero"/>
        <c:auto val="1"/>
        <c:lblAlgn val="ctr"/>
        <c:lblOffset val="100"/>
        <c:noMultiLvlLbl val="0"/>
      </c:catAx>
      <c:spPr>
        <a:noFill/>
        <a:ln w="25400">
          <a:noFill/>
        </a:ln>
        <a:effectLst/>
      </c:spPr>
    </c:plotArea>
    <c:plotVisOnly val="1"/>
    <c:dispBlanksAs val="gap"/>
    <c:showDLblsOverMax val="0"/>
  </c:chart>
  <c:spPr>
    <a:noFill/>
    <a:ln>
      <a:noFill/>
    </a:ln>
    <a:effectLst/>
  </c:spPr>
  <c:txPr>
    <a:bodyPr/>
    <a:lstStyle/>
    <a:p>
      <a:pPr>
        <a:defRPr lang="es-MX"/>
      </a:pPr>
      <a:endParaRPr lang="es-MX"/>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227779954793857E-3"/>
          <c:y val="4.3067469568635226E-3"/>
          <c:w val="0.98528764493037713"/>
          <c:h val="0.88558886978646301"/>
        </c:manualLayout>
      </c:layout>
      <c:barChart>
        <c:barDir val="col"/>
        <c:grouping val="clustered"/>
        <c:varyColors val="0"/>
        <c:ser>
          <c:idx val="1"/>
          <c:order val="1"/>
          <c:tx>
            <c:strRef>
              <c:f>Sheet1!$C$1</c:f>
              <c:strCache>
                <c:ptCount val="1"/>
                <c:pt idx="0">
                  <c:v>Diciembre</c:v>
                </c:pt>
              </c:strCache>
            </c:strRef>
          </c:tx>
          <c:spPr>
            <a:noFill/>
          </c:spPr>
          <c:invertIfNegative val="0"/>
          <c:dLbls>
            <c:dLbl>
              <c:idx val="0"/>
              <c:layout>
                <c:manualLayout>
                  <c:x val="0"/>
                  <c:y val="-0.309600319240543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8FC-46A0-9AC3-6E129CF694F7}"/>
                </c:ext>
              </c:extLst>
            </c:dLbl>
            <c:dLbl>
              <c:idx val="1"/>
              <c:layout>
                <c:manualLayout>
                  <c:x val="1.5253412061237877E-4"/>
                  <c:y val="-0.41681548556666703"/>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prstClr val="white"/>
                      </a:solidFill>
                      <a:highlight>
                        <a:srgbClr val="BC945A"/>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3292199875377916E-2"/>
                      <c:h val="4.1801008728108463E-2"/>
                    </c:manualLayout>
                  </c15:layout>
                </c:ext>
                <c:ext xmlns:c16="http://schemas.microsoft.com/office/drawing/2014/chart" uri="{C3380CC4-5D6E-409C-BE32-E72D297353CC}">
                  <c16:uniqueId val="{00000001-78FC-46A0-9AC3-6E129CF694F7}"/>
                </c:ext>
              </c:extLst>
            </c:dLbl>
            <c:dLbl>
              <c:idx val="2"/>
              <c:layout>
                <c:manualLayout>
                  <c:x val="1.2002175838346195E-3"/>
                  <c:y val="-0.62448670981214616"/>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prstClr val="white"/>
                      </a:solidFill>
                      <a:highlight>
                        <a:srgbClr val="BC945A"/>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7749115338139224E-2"/>
                      <c:h val="4.942197659102706E-2"/>
                    </c:manualLayout>
                  </c15:layout>
                </c:ext>
                <c:ext xmlns:c16="http://schemas.microsoft.com/office/drawing/2014/chart" uri="{C3380CC4-5D6E-409C-BE32-E72D297353CC}">
                  <c16:uniqueId val="{00000002-78FC-46A0-9AC3-6E129CF694F7}"/>
                </c:ext>
              </c:extLst>
            </c:dLbl>
            <c:dLbl>
              <c:idx val="3"/>
              <c:layout>
                <c:manualLayout>
                  <c:x val="1.1444113408263538E-3"/>
                  <c:y val="-0.58391300695188286"/>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prstClr val="white"/>
                      </a:solidFill>
                      <a:highlight>
                        <a:srgbClr val="BC945A"/>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8631524775397329E-2"/>
                      <c:h val="4.5611492659567758E-2"/>
                    </c:manualLayout>
                  </c15:layout>
                </c:ext>
                <c:ext xmlns:c16="http://schemas.microsoft.com/office/drawing/2014/chart" uri="{C3380CC4-5D6E-409C-BE32-E72D297353CC}">
                  <c16:uniqueId val="{00000003-78FC-46A0-9AC3-6E129CF694F7}"/>
                </c:ext>
              </c:extLst>
            </c:dLbl>
            <c:dLbl>
              <c:idx val="4"/>
              <c:layout>
                <c:manualLayout>
                  <c:x val="-2.3929747451076171E-4"/>
                  <c:y val="-0.49088169197488085"/>
                </c:manualLayout>
              </c:layout>
              <c:spPr>
                <a:noFill/>
                <a:ln>
                  <a:noFill/>
                </a:ln>
                <a:effectLst/>
              </c:spPr>
              <c:txPr>
                <a:bodyPr wrap="square" lIns="38100" tIns="19050" rIns="38100" bIns="19050" anchor="ctr" anchorCtr="0">
                  <a:noAutofit/>
                </a:bodyPr>
                <a:lstStyle/>
                <a:p>
                  <a:pPr algn="ctr">
                    <a:defRPr lang="en-US" sz="800" b="0" i="0" u="none" strike="noStrike" kern="1200" baseline="0">
                      <a:solidFill>
                        <a:schemeClr val="bg1"/>
                      </a:solidFill>
                      <a:highlight>
                        <a:srgbClr val="BC945A"/>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334463629486782E-2"/>
                      <c:h val="4.8183719332355206E-2"/>
                    </c:manualLayout>
                  </c15:layout>
                </c:ext>
                <c:ext xmlns:c16="http://schemas.microsoft.com/office/drawing/2014/chart" uri="{C3380CC4-5D6E-409C-BE32-E72D297353CC}">
                  <c16:uniqueId val="{00000004-78FC-46A0-9AC3-6E129CF694F7}"/>
                </c:ext>
              </c:extLst>
            </c:dLbl>
            <c:dLbl>
              <c:idx val="5"/>
              <c:layout>
                <c:manualLayout>
                  <c:x val="-1.2636996903187953E-3"/>
                  <c:y val="-0.53273685758091283"/>
                </c:manualLayout>
              </c:layout>
              <c:spPr>
                <a:noFill/>
                <a:ln>
                  <a:noFill/>
                </a:ln>
                <a:effectLst/>
              </c:spPr>
              <c:txPr>
                <a:bodyPr wrap="square" lIns="38100" tIns="19050" rIns="38100" bIns="19050" anchor="ctr" anchorCtr="0">
                  <a:noAutofit/>
                </a:bodyPr>
                <a:lstStyle/>
                <a:p>
                  <a:pPr algn="ctr">
                    <a:defRPr lang="en-US" sz="800" b="0" i="0" u="none" strike="noStrike" kern="1200" baseline="0">
                      <a:solidFill>
                        <a:schemeClr val="bg1"/>
                      </a:solidFill>
                      <a:highlight>
                        <a:srgbClr val="BC945A"/>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419857509886337E-2"/>
                      <c:h val="4.942197659102706E-2"/>
                    </c:manualLayout>
                  </c15:layout>
                </c:ext>
                <c:ext xmlns:c16="http://schemas.microsoft.com/office/drawing/2014/chart" uri="{C3380CC4-5D6E-409C-BE32-E72D297353CC}">
                  <c16:uniqueId val="{00000005-78FC-46A0-9AC3-6E129CF694F7}"/>
                </c:ext>
              </c:extLst>
            </c:dLbl>
            <c:dLbl>
              <c:idx val="6"/>
              <c:layout>
                <c:manualLayout>
                  <c:x val="7.5275993958467935E-4"/>
                  <c:y val="-0.53894614616056236"/>
                </c:manualLayout>
              </c:layout>
              <c:spPr>
                <a:noFill/>
                <a:ln>
                  <a:noFill/>
                </a:ln>
                <a:effectLst/>
              </c:spPr>
              <c:txPr>
                <a:bodyPr wrap="square" lIns="38100" tIns="19050" rIns="38100" bIns="19050" anchor="ctr" anchorCtr="0">
                  <a:noAutofit/>
                </a:bodyPr>
                <a:lstStyle/>
                <a:p>
                  <a:pPr algn="ctr">
                    <a:defRPr lang="en-US" sz="800" b="0" i="0" u="none" strike="noStrike" kern="1200" baseline="0">
                      <a:solidFill>
                        <a:schemeClr val="bg1"/>
                      </a:solidFill>
                      <a:highlight>
                        <a:srgbClr val="BC945A"/>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7.0190742431226291E-2"/>
                      <c:h val="4.942197659102706E-2"/>
                    </c:manualLayout>
                  </c15:layout>
                </c:ext>
                <c:ext xmlns:c16="http://schemas.microsoft.com/office/drawing/2014/chart" uri="{C3380CC4-5D6E-409C-BE32-E72D297353CC}">
                  <c16:uniqueId val="{00000006-78FC-46A0-9AC3-6E129CF694F7}"/>
                </c:ext>
              </c:extLst>
            </c:dLbl>
            <c:dLbl>
              <c:idx val="7"/>
              <c:layout>
                <c:manualLayout>
                  <c:x val="-2.1358380763366186E-3"/>
                  <c:y val="-0.54108721807669569"/>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schemeClr val="bg1"/>
                      </a:solidFill>
                      <a:highlight>
                        <a:srgbClr val="BC945A"/>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4955209206898248E-2"/>
                      <c:h val="4.942197659102706E-2"/>
                    </c:manualLayout>
                  </c15:layout>
                </c:ext>
                <c:ext xmlns:c16="http://schemas.microsoft.com/office/drawing/2014/chart" uri="{C3380CC4-5D6E-409C-BE32-E72D297353CC}">
                  <c16:uniqueId val="{00000007-78FC-46A0-9AC3-6E129CF694F7}"/>
                </c:ext>
              </c:extLst>
            </c:dLbl>
            <c:dLbl>
              <c:idx val="8"/>
              <c:delete val="1"/>
              <c:extLst>
                <c:ext xmlns:c15="http://schemas.microsoft.com/office/drawing/2012/chart" uri="{CE6537A1-D6FC-4f65-9D91-7224C49458BB}">
                  <c15:layout>
                    <c:manualLayout>
                      <c:w val="7.9326727196653929E-2"/>
                      <c:h val="5.3232460522486355E-2"/>
                    </c:manualLayout>
                  </c15:layout>
                </c:ext>
                <c:ext xmlns:c16="http://schemas.microsoft.com/office/drawing/2014/chart" uri="{C3380CC4-5D6E-409C-BE32-E72D297353CC}">
                  <c16:uniqueId val="{00000008-78FC-46A0-9AC3-6E129CF694F7}"/>
                </c:ext>
              </c:extLst>
            </c:dLbl>
            <c:spPr>
              <a:noFill/>
              <a:ln>
                <a:noFill/>
              </a:ln>
              <a:effectLst/>
            </c:spPr>
            <c:txPr>
              <a:bodyPr wrap="square" lIns="38100" tIns="19050" rIns="38100" bIns="19050" anchor="ctr" anchorCtr="0">
                <a:spAutoFit/>
              </a:bodyPr>
              <a:lstStyle/>
              <a:p>
                <a:pPr algn="ctr">
                  <a:defRPr lang="en-US" sz="800" b="0" i="0" u="none" strike="noStrike" kern="1200" baseline="0">
                    <a:solidFill>
                      <a:schemeClr val="bg1"/>
                    </a:solidFill>
                    <a:highlight>
                      <a:srgbClr val="BC945A"/>
                    </a:highlight>
                    <a:latin typeface="Geomanist" panose="02000503000000020004" pitchFamily="50" charset="0"/>
                    <a:ea typeface="+mn-ea"/>
                    <a:cs typeface="+mn-cs"/>
                  </a:defRPr>
                </a:pPr>
                <a:endParaRPr lang="es-MX"/>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Sheet1!$C$2:$C$10</c:f>
              <c:numCache>
                <c:formatCode>#,##0</c:formatCode>
                <c:ptCount val="9"/>
                <c:pt idx="0">
                  <c:v>13350</c:v>
                </c:pt>
                <c:pt idx="1">
                  <c:v>15107</c:v>
                </c:pt>
                <c:pt idx="2">
                  <c:v>25274</c:v>
                </c:pt>
                <c:pt idx="3">
                  <c:v>19548</c:v>
                </c:pt>
                <c:pt idx="4">
                  <c:v>17899</c:v>
                </c:pt>
                <c:pt idx="5">
                  <c:v>21804</c:v>
                </c:pt>
                <c:pt idx="6">
                  <c:v>20254</c:v>
                </c:pt>
                <c:pt idx="7">
                  <c:v>20651</c:v>
                </c:pt>
                <c:pt idx="8">
                  <c:v>0</c:v>
                </c:pt>
              </c:numCache>
            </c:numRef>
          </c:val>
          <c:extLst>
            <c:ext xmlns:c16="http://schemas.microsoft.com/office/drawing/2014/chart" uri="{C3380CC4-5D6E-409C-BE32-E72D297353CC}">
              <c16:uniqueId val="{0000000A-78FC-46A0-9AC3-6E129CF694F7}"/>
            </c:ext>
          </c:extLst>
        </c:ser>
        <c:ser>
          <c:idx val="2"/>
          <c:order val="2"/>
          <c:tx>
            <c:strRef>
              <c:f>Sheet1!$D$1</c:f>
              <c:strCache>
                <c:ptCount val="1"/>
              </c:strCache>
            </c:strRef>
          </c:tx>
          <c:spPr>
            <a:pattFill prst="pct20">
              <a:fgClr>
                <a:srgbClr val="BC945A"/>
              </a:fgClr>
              <a:bgClr>
                <a:schemeClr val="bg1"/>
              </a:bgClr>
            </a:pattFill>
            <a:ln w="12700">
              <a:solidFill>
                <a:srgbClr val="BC945A"/>
              </a:solidFill>
              <a:prstDash val="sysDot"/>
            </a:ln>
          </c:spPr>
          <c:invertIfNegative val="0"/>
          <c:dPt>
            <c:idx val="0"/>
            <c:invertIfNegative val="0"/>
            <c:bubble3D val="0"/>
            <c:extLst>
              <c:ext xmlns:c16="http://schemas.microsoft.com/office/drawing/2014/chart" uri="{C3380CC4-5D6E-409C-BE32-E72D297353CC}">
                <c16:uniqueId val="{0000000B-78FC-46A0-9AC3-6E129CF694F7}"/>
              </c:ext>
            </c:extLst>
          </c:dPt>
          <c:dPt>
            <c:idx val="1"/>
            <c:invertIfNegative val="0"/>
            <c:bubble3D val="0"/>
            <c:extLst>
              <c:ext xmlns:c16="http://schemas.microsoft.com/office/drawing/2014/chart" uri="{C3380CC4-5D6E-409C-BE32-E72D297353CC}">
                <c16:uniqueId val="{0000000C-78FC-46A0-9AC3-6E129CF694F7}"/>
              </c:ext>
            </c:extLst>
          </c:dPt>
          <c:dPt>
            <c:idx val="2"/>
            <c:invertIfNegative val="0"/>
            <c:bubble3D val="0"/>
            <c:extLst>
              <c:ext xmlns:c16="http://schemas.microsoft.com/office/drawing/2014/chart" uri="{C3380CC4-5D6E-409C-BE32-E72D297353CC}">
                <c16:uniqueId val="{0000000D-78FC-46A0-9AC3-6E129CF694F7}"/>
              </c:ext>
            </c:extLst>
          </c:dPt>
          <c:dPt>
            <c:idx val="3"/>
            <c:invertIfNegative val="0"/>
            <c:bubble3D val="0"/>
            <c:extLst>
              <c:ext xmlns:c16="http://schemas.microsoft.com/office/drawing/2014/chart" uri="{C3380CC4-5D6E-409C-BE32-E72D297353CC}">
                <c16:uniqueId val="{0000000E-78FC-46A0-9AC3-6E129CF694F7}"/>
              </c:ext>
            </c:extLst>
          </c:dPt>
          <c:dPt>
            <c:idx val="4"/>
            <c:invertIfNegative val="0"/>
            <c:bubble3D val="0"/>
            <c:extLst>
              <c:ext xmlns:c16="http://schemas.microsoft.com/office/drawing/2014/chart" uri="{C3380CC4-5D6E-409C-BE32-E72D297353CC}">
                <c16:uniqueId val="{0000000F-78FC-46A0-9AC3-6E129CF694F7}"/>
              </c:ext>
            </c:extLst>
          </c:dPt>
          <c:dPt>
            <c:idx val="6"/>
            <c:invertIfNegative val="0"/>
            <c:bubble3D val="0"/>
            <c:extLst>
              <c:ext xmlns:c16="http://schemas.microsoft.com/office/drawing/2014/chart" uri="{C3380CC4-5D6E-409C-BE32-E72D297353CC}">
                <c16:uniqueId val="{00000010-78FC-46A0-9AC3-6E129CF694F7}"/>
              </c:ext>
            </c:extLst>
          </c:dPt>
          <c:dLbls>
            <c:dLbl>
              <c:idx val="8"/>
              <c:delete val="1"/>
              <c:extLst>
                <c:ext xmlns:c15="http://schemas.microsoft.com/office/drawing/2012/chart" uri="{CE6537A1-D6FC-4f65-9D91-7224C49458BB}"/>
                <c:ext xmlns:c16="http://schemas.microsoft.com/office/drawing/2014/chart" uri="{C3380CC4-5D6E-409C-BE32-E72D297353CC}">
                  <c16:uniqueId val="{00000006-6018-442B-8264-8A7D88DF6AF5}"/>
                </c:ext>
              </c:extLst>
            </c:dLbl>
            <c:spPr>
              <a:noFill/>
              <a:ln>
                <a:noFill/>
              </a:ln>
              <a:effectLst/>
            </c:spPr>
            <c:txPr>
              <a:bodyPr wrap="square" lIns="38100" tIns="19050" rIns="38100" bIns="19050" anchor="ctr" anchorCtr="0">
                <a:spAutoFit/>
              </a:bodyPr>
              <a:lstStyle/>
              <a:p>
                <a:pPr algn="ctr">
                  <a:defRPr lang="en-US" sz="900" b="1" i="0" u="none" strike="noStrike" kern="1200" baseline="0">
                    <a:solidFill>
                      <a:srgbClr val="795E21"/>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Sheet1!$D$2:$D$10</c:f>
              <c:numCache>
                <c:formatCode>#,##0</c:formatCode>
                <c:ptCount val="9"/>
                <c:pt idx="0">
                  <c:v>159581</c:v>
                </c:pt>
                <c:pt idx="1">
                  <c:v>202177</c:v>
                </c:pt>
                <c:pt idx="2">
                  <c:v>295471</c:v>
                </c:pt>
                <c:pt idx="3">
                  <c:v>274487</c:v>
                </c:pt>
                <c:pt idx="4">
                  <c:v>236562</c:v>
                </c:pt>
                <c:pt idx="5">
                  <c:v>259452</c:v>
                </c:pt>
                <c:pt idx="6">
                  <c:v>260946</c:v>
                </c:pt>
                <c:pt idx="7">
                  <c:v>258683</c:v>
                </c:pt>
                <c:pt idx="8">
                  <c:v>253176</c:v>
                </c:pt>
              </c:numCache>
            </c:numRef>
          </c:val>
          <c:extLst>
            <c:ext xmlns:c16="http://schemas.microsoft.com/office/drawing/2014/chart" uri="{C3380CC4-5D6E-409C-BE32-E72D297353CC}">
              <c16:uniqueId val="{00000012-78FC-46A0-9AC3-6E129CF694F7}"/>
            </c:ext>
          </c:extLst>
        </c:ser>
        <c:dLbls>
          <c:showLegendKey val="0"/>
          <c:showVal val="0"/>
          <c:showCatName val="0"/>
          <c:showSerName val="0"/>
          <c:showPercent val="0"/>
          <c:showBubbleSize val="0"/>
        </c:dLbls>
        <c:gapWidth val="30"/>
        <c:overlap val="100"/>
        <c:axId val="253742464"/>
        <c:axId val="253756544"/>
      </c:barChart>
      <c:barChart>
        <c:barDir val="col"/>
        <c:grouping val="clustered"/>
        <c:varyColors val="0"/>
        <c:ser>
          <c:idx val="0"/>
          <c:order val="0"/>
          <c:tx>
            <c:strRef>
              <c:f>Sheet1!$B$1</c:f>
              <c:strCache>
                <c:ptCount val="1"/>
                <c:pt idx="0">
                  <c:v>Enero-Noviembre</c:v>
                </c:pt>
              </c:strCache>
            </c:strRef>
          </c:tx>
          <c:spPr>
            <a:solidFill>
              <a:srgbClr val="BC945A"/>
            </a:solidFill>
            <a:ln>
              <a:noFill/>
              <a:prstDash val="sysDot"/>
            </a:ln>
            <a:effectLst/>
          </c:spPr>
          <c:invertIfNegative val="0"/>
          <c:dLbls>
            <c:spPr>
              <a:noFill/>
              <a:ln>
                <a:noFill/>
              </a:ln>
              <a:effectLst/>
            </c:spPr>
            <c:txPr>
              <a:bodyPr wrap="square" lIns="38100" tIns="19050" rIns="38100" bIns="19050" anchor="ctr">
                <a:spAutoFit/>
              </a:bodyPr>
              <a:lstStyle/>
              <a:p>
                <a:pPr>
                  <a:defRPr sz="900">
                    <a:solidFill>
                      <a:schemeClr val="bg1"/>
                    </a:solidFill>
                    <a:latin typeface="Geomanist" panose="02000503000000020004" pitchFamily="50" charset="0"/>
                  </a:defRPr>
                </a:pPr>
                <a:endParaRPr lang="es-MX"/>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Sheet1!$B$2:$B$10</c:f>
              <c:numCache>
                <c:formatCode>#,##0</c:formatCode>
                <c:ptCount val="9"/>
                <c:pt idx="0">
                  <c:v>146231</c:v>
                </c:pt>
                <c:pt idx="1">
                  <c:v>187070</c:v>
                </c:pt>
                <c:pt idx="2">
                  <c:v>270197</c:v>
                </c:pt>
                <c:pt idx="3">
                  <c:v>254939</c:v>
                </c:pt>
                <c:pt idx="4">
                  <c:v>218663</c:v>
                </c:pt>
                <c:pt idx="5">
                  <c:v>237648</c:v>
                </c:pt>
                <c:pt idx="6">
                  <c:v>240692</c:v>
                </c:pt>
                <c:pt idx="7">
                  <c:v>238032</c:v>
                </c:pt>
                <c:pt idx="8">
                  <c:v>253176</c:v>
                </c:pt>
              </c:numCache>
            </c:numRef>
          </c:val>
          <c:extLst>
            <c:ext xmlns:c16="http://schemas.microsoft.com/office/drawing/2014/chart" uri="{C3380CC4-5D6E-409C-BE32-E72D297353CC}">
              <c16:uniqueId val="{00000015-78FC-46A0-9AC3-6E129CF694F7}"/>
            </c:ext>
          </c:extLst>
        </c:ser>
        <c:dLbls>
          <c:showLegendKey val="0"/>
          <c:showVal val="0"/>
          <c:showCatName val="0"/>
          <c:showSerName val="0"/>
          <c:showPercent val="0"/>
          <c:showBubbleSize val="0"/>
        </c:dLbls>
        <c:gapWidth val="30"/>
        <c:overlap val="100"/>
        <c:axId val="508383"/>
        <c:axId val="525855"/>
      </c:barChart>
      <c:catAx>
        <c:axId val="2537424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0" spcFirstLastPara="0" vertOverflow="ellipsis" vert="horz" wrap="square" anchor="ctr" anchorCtr="1"/>
          <a:lstStyle/>
          <a:p>
            <a:pPr>
              <a:defRPr lang="es-MX" sz="1200" b="1" i="0" u="none" strike="noStrike" kern="1200" baseline="0">
                <a:solidFill>
                  <a:schemeClr val="tx1">
                    <a:lumMod val="95000"/>
                    <a:lumOff val="5000"/>
                  </a:schemeClr>
                </a:solidFill>
                <a:latin typeface="Geomanist Light" panose="02000503000000020004" pitchFamily="50" charset="0"/>
                <a:ea typeface="Montserrat" panose="00000500000000000000" pitchFamily="2" charset="0"/>
                <a:cs typeface="Montserrat" panose="00000500000000000000" pitchFamily="2" charset="0"/>
                <a:sym typeface="Montserrat" panose="00000500000000000000" pitchFamily="2" charset="0"/>
              </a:defRPr>
            </a:pPr>
            <a:endParaRPr lang="es-MX"/>
          </a:p>
        </c:txPr>
        <c:crossAx val="253756544"/>
        <c:crosses val="autoZero"/>
        <c:auto val="1"/>
        <c:lblAlgn val="ctr"/>
        <c:lblOffset val="100"/>
        <c:noMultiLvlLbl val="0"/>
      </c:catAx>
      <c:valAx>
        <c:axId val="253756544"/>
        <c:scaling>
          <c:orientation val="minMax"/>
          <c:min val="0"/>
        </c:scaling>
        <c:delete val="0"/>
        <c:axPos val="l"/>
        <c:numFmt formatCode="#,##0" sourceLinked="1"/>
        <c:majorTickMark val="out"/>
        <c:minorTickMark val="none"/>
        <c:tickLblPos val="nextTo"/>
        <c:txPr>
          <a:bodyPr/>
          <a:lstStyle/>
          <a:p>
            <a:pPr>
              <a:defRPr sz="800">
                <a:latin typeface="Geomanist" panose="02000503000000020004" pitchFamily="50" charset="0"/>
              </a:defRPr>
            </a:pPr>
            <a:endParaRPr lang="es-MX"/>
          </a:p>
        </c:txPr>
        <c:crossAx val="253742464"/>
        <c:crosses val="autoZero"/>
        <c:crossBetween val="between"/>
      </c:valAx>
      <c:valAx>
        <c:axId val="525855"/>
        <c:scaling>
          <c:orientation val="minMax"/>
        </c:scaling>
        <c:delete val="1"/>
        <c:axPos val="r"/>
        <c:numFmt formatCode="#,##0" sourceLinked="1"/>
        <c:majorTickMark val="out"/>
        <c:minorTickMark val="none"/>
        <c:tickLblPos val="nextTo"/>
        <c:crossAx val="508383"/>
        <c:crosses val="max"/>
        <c:crossBetween val="between"/>
      </c:valAx>
      <c:catAx>
        <c:axId val="508383"/>
        <c:scaling>
          <c:orientation val="minMax"/>
        </c:scaling>
        <c:delete val="1"/>
        <c:axPos val="b"/>
        <c:numFmt formatCode="General" sourceLinked="1"/>
        <c:majorTickMark val="out"/>
        <c:minorTickMark val="none"/>
        <c:tickLblPos val="nextTo"/>
        <c:crossAx val="525855"/>
        <c:crosses val="autoZero"/>
        <c:auto val="1"/>
        <c:lblAlgn val="ctr"/>
        <c:lblOffset val="100"/>
        <c:noMultiLvlLbl val="0"/>
      </c:catAx>
      <c:spPr>
        <a:noFill/>
        <a:ln w="25400">
          <a:noFill/>
        </a:ln>
        <a:effectLst/>
      </c:spPr>
    </c:plotArea>
    <c:plotVisOnly val="1"/>
    <c:dispBlanksAs val="gap"/>
    <c:showDLblsOverMax val="0"/>
  </c:chart>
  <c:spPr>
    <a:noFill/>
    <a:ln>
      <a:noFill/>
    </a:ln>
    <a:effectLst/>
  </c:spPr>
  <c:txPr>
    <a:bodyPr/>
    <a:lstStyle/>
    <a:p>
      <a:pPr>
        <a:defRPr lang="es-MX"/>
      </a:pPr>
      <a:endParaRPr lang="es-MX"/>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227779954793857E-3"/>
          <c:y val="4.3067469568635226E-3"/>
          <c:w val="0.98528764493037713"/>
          <c:h val="0.88558886978646301"/>
        </c:manualLayout>
      </c:layout>
      <c:barChart>
        <c:barDir val="col"/>
        <c:grouping val="clustered"/>
        <c:varyColors val="0"/>
        <c:ser>
          <c:idx val="1"/>
          <c:order val="1"/>
          <c:tx>
            <c:strRef>
              <c:f>Sheet1!$C$1</c:f>
              <c:strCache>
                <c:ptCount val="1"/>
                <c:pt idx="0">
                  <c:v>Diciembre</c:v>
                </c:pt>
              </c:strCache>
            </c:strRef>
          </c:tx>
          <c:spPr>
            <a:noFill/>
          </c:spPr>
          <c:invertIfNegative val="0"/>
          <c:dLbls>
            <c:dLbl>
              <c:idx val="0"/>
              <c:layout>
                <c:manualLayout>
                  <c:x val="-2.2884622938897309E-3"/>
                  <c:y val="-0.66397532486625799"/>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AC4-4A64-AE52-E5D82ABE1A5D}"/>
                </c:ext>
              </c:extLst>
            </c:dLbl>
            <c:dLbl>
              <c:idx val="1"/>
              <c:layout>
                <c:manualLayout>
                  <c:x val="1.5244402367168685E-4"/>
                  <c:y val="-0.63401306965984683"/>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prstClr val="white"/>
                      </a:solidFill>
                      <a:highlight>
                        <a:srgbClr val="245C4F"/>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7869124463157376E-2"/>
                      <c:h val="4.1801008728108463E-2"/>
                    </c:manualLayout>
                  </c15:layout>
                </c:ext>
                <c:ext xmlns:c16="http://schemas.microsoft.com/office/drawing/2014/chart" uri="{C3380CC4-5D6E-409C-BE32-E72D297353CC}">
                  <c16:uniqueId val="{00000001-4AC4-4A64-AE52-E5D82ABE1A5D}"/>
                </c:ext>
              </c:extLst>
            </c:dLbl>
            <c:dLbl>
              <c:idx val="2"/>
              <c:layout>
                <c:manualLayout>
                  <c:x val="1.2001813471222509E-3"/>
                  <c:y val="-0.59590793030714906"/>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prstClr val="white"/>
                      </a:solidFill>
                      <a:highlight>
                        <a:srgbClr val="245C4F"/>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7749115338139224E-2"/>
                      <c:h val="4.5611492659567758E-2"/>
                    </c:manualLayout>
                  </c15:layout>
                </c:ext>
                <c:ext xmlns:c16="http://schemas.microsoft.com/office/drawing/2014/chart" uri="{C3380CC4-5D6E-409C-BE32-E72D297353CC}">
                  <c16:uniqueId val="{00000002-4AC4-4A64-AE52-E5D82ABE1A5D}"/>
                </c:ext>
              </c:extLst>
            </c:dLbl>
            <c:dLbl>
              <c:idx val="3"/>
              <c:layout>
                <c:manualLayout>
                  <c:x val="3.6038776281728086E-7"/>
                  <c:y val="-0.662027777527746"/>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prstClr val="white"/>
                      </a:solidFill>
                      <a:highlight>
                        <a:srgbClr val="245C4F"/>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7.0919987069287066E-2"/>
                      <c:h val="4.942197659102706E-2"/>
                    </c:manualLayout>
                  </c15:layout>
                </c:ext>
                <c:ext xmlns:c16="http://schemas.microsoft.com/office/drawing/2014/chart" uri="{C3380CC4-5D6E-409C-BE32-E72D297353CC}">
                  <c16:uniqueId val="{00000003-4AC4-4A64-AE52-E5D82ABE1A5D}"/>
                </c:ext>
              </c:extLst>
            </c:dLbl>
            <c:dLbl>
              <c:idx val="4"/>
              <c:layout>
                <c:manualLayout>
                  <c:x val="2.049164819379059E-3"/>
                  <c:y val="-0.6375851733170112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AC4-4A64-AE52-E5D82ABE1A5D}"/>
                </c:ext>
              </c:extLst>
            </c:dLbl>
            <c:dLbl>
              <c:idx val="5"/>
              <c:layout>
                <c:manualLayout>
                  <c:x val="1.024672506630232E-3"/>
                  <c:y val="-0.6299044978712296"/>
                </c:manualLayout>
              </c:layout>
              <c:spPr>
                <a:noFill/>
                <a:ln>
                  <a:noFill/>
                </a:ln>
                <a:effectLst/>
              </c:spPr>
              <c:txPr>
                <a:bodyPr wrap="square" lIns="38100" tIns="19050" rIns="38100" bIns="19050" anchor="ctr" anchorCtr="0">
                  <a:noAutofit/>
                </a:bodyPr>
                <a:lstStyle/>
                <a:p>
                  <a:pPr algn="ctr">
                    <a:defRPr lang="en-US" sz="800" b="0" i="0" u="none" strike="noStrike" kern="1200" baseline="0">
                      <a:solidFill>
                        <a:schemeClr val="bg1"/>
                      </a:solidFill>
                      <a:highlight>
                        <a:srgbClr val="245C4F"/>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877549968664283E-2"/>
                      <c:h val="5.3232460522486355E-2"/>
                    </c:manualLayout>
                  </c15:layout>
                </c:ext>
                <c:ext xmlns:c16="http://schemas.microsoft.com/office/drawing/2014/chart" uri="{C3380CC4-5D6E-409C-BE32-E72D297353CC}">
                  <c16:uniqueId val="{00000005-4AC4-4A64-AE52-E5D82ABE1A5D}"/>
                </c:ext>
              </c:extLst>
            </c:dLbl>
            <c:dLbl>
              <c:idx val="6"/>
              <c:layout>
                <c:manualLayout>
                  <c:x val="7.5266984264396814E-4"/>
                  <c:y val="-0.55228268990161755"/>
                </c:manualLayout>
              </c:layout>
              <c:spPr>
                <a:noFill/>
                <a:ln>
                  <a:noFill/>
                </a:ln>
                <a:effectLst/>
              </c:spPr>
              <c:txPr>
                <a:bodyPr wrap="square" lIns="38100" tIns="19050" rIns="38100" bIns="19050" anchor="ctr" anchorCtr="0">
                  <a:noAutofit/>
                </a:bodyPr>
                <a:lstStyle/>
                <a:p>
                  <a:pPr algn="ctr">
                    <a:defRPr lang="en-US" sz="800" b="0" i="0" u="none" strike="noStrike" kern="1200" baseline="0">
                      <a:solidFill>
                        <a:schemeClr val="bg1"/>
                      </a:solidFill>
                      <a:highlight>
                        <a:srgbClr val="245C4F"/>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7.0190742431226291E-2"/>
                      <c:h val="4.5611492659567758E-2"/>
                    </c:manualLayout>
                  </c15:layout>
                </c:ext>
                <c:ext xmlns:c16="http://schemas.microsoft.com/office/drawing/2014/chart" uri="{C3380CC4-5D6E-409C-BE32-E72D297353CC}">
                  <c16:uniqueId val="{00000006-4AC4-4A64-AE52-E5D82ABE1A5D}"/>
                </c:ext>
              </c:extLst>
            </c:dLbl>
            <c:dLbl>
              <c:idx val="7"/>
              <c:layout>
                <c:manualLayout>
                  <c:x val="1.2969454614386896E-3"/>
                  <c:y val="-0.52012955645366965"/>
                </c:manualLayout>
              </c:layout>
              <c:spPr>
                <a:noFill/>
                <a:ln>
                  <a:noFill/>
                </a:ln>
                <a:effectLst/>
              </c:spPr>
              <c:txPr>
                <a:bodyPr wrap="square" lIns="38100" tIns="19050" rIns="38100" bIns="19050" anchor="ctr" anchorCtr="0">
                  <a:noAutofit/>
                </a:bodyPr>
                <a:lstStyle/>
                <a:p>
                  <a:pPr algn="ctr" rtl="0">
                    <a:defRPr lang="en-US" sz="800" b="0" i="0" u="none" strike="noStrike" kern="1200" baseline="0">
                      <a:solidFill>
                        <a:schemeClr val="bg1"/>
                      </a:solidFill>
                      <a:highlight>
                        <a:srgbClr val="245C4F"/>
                      </a:highlight>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7.1820596088567445E-2"/>
                      <c:h val="5.3232460522486355E-2"/>
                    </c:manualLayout>
                  </c15:layout>
                </c:ext>
                <c:ext xmlns:c16="http://schemas.microsoft.com/office/drawing/2014/chart" uri="{C3380CC4-5D6E-409C-BE32-E72D297353CC}">
                  <c16:uniqueId val="{00000007-4AC4-4A64-AE52-E5D82ABE1A5D}"/>
                </c:ext>
              </c:extLst>
            </c:dLbl>
            <c:dLbl>
              <c:idx val="8"/>
              <c:delete val="1"/>
              <c:extLst>
                <c:ext xmlns:c15="http://schemas.microsoft.com/office/drawing/2012/chart" uri="{CE6537A1-D6FC-4f65-9D91-7224C49458BB}">
                  <c15:layout>
                    <c:manualLayout>
                      <c:w val="7.9326727196653929E-2"/>
                      <c:h val="5.3232460522486355E-2"/>
                    </c:manualLayout>
                  </c15:layout>
                </c:ext>
                <c:ext xmlns:c16="http://schemas.microsoft.com/office/drawing/2014/chart" uri="{C3380CC4-5D6E-409C-BE32-E72D297353CC}">
                  <c16:uniqueId val="{00000008-4AC4-4A64-AE52-E5D82ABE1A5D}"/>
                </c:ext>
              </c:extLst>
            </c:dLbl>
            <c:spPr>
              <a:noFill/>
              <a:ln>
                <a:noFill/>
              </a:ln>
              <a:effectLst/>
            </c:spPr>
            <c:txPr>
              <a:bodyPr wrap="square" lIns="38100" tIns="19050" rIns="38100" bIns="19050" anchor="ctr" anchorCtr="0">
                <a:spAutoFit/>
              </a:bodyPr>
              <a:lstStyle/>
              <a:p>
                <a:pPr algn="ctr">
                  <a:defRPr lang="en-US" sz="800" b="0" i="0" u="none" strike="noStrike" kern="1200" baseline="0">
                    <a:solidFill>
                      <a:schemeClr val="bg1"/>
                    </a:solidFill>
                    <a:highlight>
                      <a:srgbClr val="245C4F"/>
                    </a:highlight>
                    <a:latin typeface="Geomanist" panose="02000503000000020004" pitchFamily="50" charset="0"/>
                    <a:ea typeface="+mn-ea"/>
                    <a:cs typeface="+mn-cs"/>
                  </a:defRPr>
                </a:pPr>
                <a:endParaRPr lang="es-MX"/>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Sheet1!$C$2:$C$10</c:f>
              <c:numCache>
                <c:formatCode>#,##0</c:formatCode>
                <c:ptCount val="9"/>
                <c:pt idx="0">
                  <c:v>60381</c:v>
                </c:pt>
                <c:pt idx="1">
                  <c:v>55576</c:v>
                </c:pt>
                <c:pt idx="2">
                  <c:v>53962</c:v>
                </c:pt>
                <c:pt idx="3">
                  <c:v>59335</c:v>
                </c:pt>
                <c:pt idx="4">
                  <c:v>52090</c:v>
                </c:pt>
                <c:pt idx="5">
                  <c:v>57839</c:v>
                </c:pt>
                <c:pt idx="6">
                  <c:v>45535</c:v>
                </c:pt>
                <c:pt idx="7">
                  <c:v>46628</c:v>
                </c:pt>
                <c:pt idx="8">
                  <c:v>0</c:v>
                </c:pt>
              </c:numCache>
            </c:numRef>
          </c:val>
          <c:extLst>
            <c:ext xmlns:c16="http://schemas.microsoft.com/office/drawing/2014/chart" uri="{C3380CC4-5D6E-409C-BE32-E72D297353CC}">
              <c16:uniqueId val="{00000009-4AC4-4A64-AE52-E5D82ABE1A5D}"/>
            </c:ext>
          </c:extLst>
        </c:ser>
        <c:ser>
          <c:idx val="2"/>
          <c:order val="2"/>
          <c:tx>
            <c:strRef>
              <c:f>Sheet1!$D$1</c:f>
              <c:strCache>
                <c:ptCount val="1"/>
              </c:strCache>
            </c:strRef>
          </c:tx>
          <c:spPr>
            <a:pattFill prst="pct20">
              <a:fgClr>
                <a:srgbClr val="245C4F"/>
              </a:fgClr>
              <a:bgClr>
                <a:schemeClr val="bg1"/>
              </a:bgClr>
            </a:pattFill>
            <a:ln w="12700">
              <a:solidFill>
                <a:srgbClr val="245C4F"/>
              </a:solidFill>
              <a:prstDash val="sysDot"/>
            </a:ln>
          </c:spPr>
          <c:invertIfNegative val="0"/>
          <c:dPt>
            <c:idx val="0"/>
            <c:invertIfNegative val="0"/>
            <c:bubble3D val="0"/>
            <c:extLst>
              <c:ext xmlns:c16="http://schemas.microsoft.com/office/drawing/2014/chart" uri="{C3380CC4-5D6E-409C-BE32-E72D297353CC}">
                <c16:uniqueId val="{0000000A-4AC4-4A64-AE52-E5D82ABE1A5D}"/>
              </c:ext>
            </c:extLst>
          </c:dPt>
          <c:dPt>
            <c:idx val="1"/>
            <c:invertIfNegative val="0"/>
            <c:bubble3D val="0"/>
            <c:extLst>
              <c:ext xmlns:c16="http://schemas.microsoft.com/office/drawing/2014/chart" uri="{C3380CC4-5D6E-409C-BE32-E72D297353CC}">
                <c16:uniqueId val="{0000000B-4AC4-4A64-AE52-E5D82ABE1A5D}"/>
              </c:ext>
            </c:extLst>
          </c:dPt>
          <c:dPt>
            <c:idx val="2"/>
            <c:invertIfNegative val="0"/>
            <c:bubble3D val="0"/>
            <c:extLst>
              <c:ext xmlns:c16="http://schemas.microsoft.com/office/drawing/2014/chart" uri="{C3380CC4-5D6E-409C-BE32-E72D297353CC}">
                <c16:uniqueId val="{0000000C-4AC4-4A64-AE52-E5D82ABE1A5D}"/>
              </c:ext>
            </c:extLst>
          </c:dPt>
          <c:dPt>
            <c:idx val="3"/>
            <c:invertIfNegative val="0"/>
            <c:bubble3D val="0"/>
            <c:extLst>
              <c:ext xmlns:c16="http://schemas.microsoft.com/office/drawing/2014/chart" uri="{C3380CC4-5D6E-409C-BE32-E72D297353CC}">
                <c16:uniqueId val="{0000000D-4AC4-4A64-AE52-E5D82ABE1A5D}"/>
              </c:ext>
            </c:extLst>
          </c:dPt>
          <c:dPt>
            <c:idx val="4"/>
            <c:invertIfNegative val="0"/>
            <c:bubble3D val="0"/>
            <c:extLst>
              <c:ext xmlns:c16="http://schemas.microsoft.com/office/drawing/2014/chart" uri="{C3380CC4-5D6E-409C-BE32-E72D297353CC}">
                <c16:uniqueId val="{0000000E-4AC4-4A64-AE52-E5D82ABE1A5D}"/>
              </c:ext>
            </c:extLst>
          </c:dPt>
          <c:dPt>
            <c:idx val="6"/>
            <c:invertIfNegative val="0"/>
            <c:bubble3D val="0"/>
            <c:extLst>
              <c:ext xmlns:c16="http://schemas.microsoft.com/office/drawing/2014/chart" uri="{C3380CC4-5D6E-409C-BE32-E72D297353CC}">
                <c16:uniqueId val="{0000000F-4AC4-4A64-AE52-E5D82ABE1A5D}"/>
              </c:ext>
            </c:extLst>
          </c:dPt>
          <c:dLbls>
            <c:dLbl>
              <c:idx val="8"/>
              <c:delete val="1"/>
              <c:extLst>
                <c:ext xmlns:c15="http://schemas.microsoft.com/office/drawing/2012/chart" uri="{CE6537A1-D6FC-4f65-9D91-7224C49458BB}"/>
                <c:ext xmlns:c16="http://schemas.microsoft.com/office/drawing/2014/chart" uri="{C3380CC4-5D6E-409C-BE32-E72D297353CC}">
                  <c16:uniqueId val="{00000010-4AC4-4A64-AE52-E5D82ABE1A5D}"/>
                </c:ext>
              </c:extLst>
            </c:dLbl>
            <c:spPr>
              <a:noFill/>
              <a:ln>
                <a:noFill/>
              </a:ln>
              <a:effectLst/>
            </c:spPr>
            <c:txPr>
              <a:bodyPr wrap="square" lIns="38100" tIns="19050" rIns="38100" bIns="19050" anchor="ctr" anchorCtr="0">
                <a:spAutoFit/>
              </a:bodyPr>
              <a:lstStyle/>
              <a:p>
                <a:pPr algn="ctr">
                  <a:defRPr lang="en-US" sz="900" b="1" i="0" u="none" strike="noStrike" kern="1200" baseline="0">
                    <a:solidFill>
                      <a:srgbClr val="245C4F"/>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Sheet1!$D$2:$D$10</c:f>
              <c:numCache>
                <c:formatCode>#,##0</c:formatCode>
                <c:ptCount val="9"/>
                <c:pt idx="0">
                  <c:v>721771</c:v>
                </c:pt>
                <c:pt idx="1">
                  <c:v>689885</c:v>
                </c:pt>
                <c:pt idx="2">
                  <c:v>647940</c:v>
                </c:pt>
                <c:pt idx="3">
                  <c:v>718019</c:v>
                </c:pt>
                <c:pt idx="4">
                  <c:v>689388</c:v>
                </c:pt>
                <c:pt idx="5">
                  <c:v>690295</c:v>
                </c:pt>
                <c:pt idx="6">
                  <c:v>599409</c:v>
                </c:pt>
                <c:pt idx="7">
                  <c:v>579362</c:v>
                </c:pt>
                <c:pt idx="8">
                  <c:v>524584</c:v>
                </c:pt>
              </c:numCache>
            </c:numRef>
          </c:val>
          <c:extLst>
            <c:ext xmlns:c16="http://schemas.microsoft.com/office/drawing/2014/chart" uri="{C3380CC4-5D6E-409C-BE32-E72D297353CC}">
              <c16:uniqueId val="{00000011-4AC4-4A64-AE52-E5D82ABE1A5D}"/>
            </c:ext>
          </c:extLst>
        </c:ser>
        <c:dLbls>
          <c:showLegendKey val="0"/>
          <c:showVal val="0"/>
          <c:showCatName val="0"/>
          <c:showSerName val="0"/>
          <c:showPercent val="0"/>
          <c:showBubbleSize val="0"/>
        </c:dLbls>
        <c:gapWidth val="30"/>
        <c:overlap val="100"/>
        <c:axId val="253742464"/>
        <c:axId val="253756544"/>
      </c:barChart>
      <c:barChart>
        <c:barDir val="col"/>
        <c:grouping val="clustered"/>
        <c:varyColors val="0"/>
        <c:ser>
          <c:idx val="0"/>
          <c:order val="0"/>
          <c:tx>
            <c:strRef>
              <c:f>Sheet1!$B$1</c:f>
              <c:strCache>
                <c:ptCount val="1"/>
                <c:pt idx="0">
                  <c:v>Enero-Noviembre</c:v>
                </c:pt>
              </c:strCache>
            </c:strRef>
          </c:tx>
          <c:spPr>
            <a:solidFill>
              <a:srgbClr val="245C4F"/>
            </a:solidFill>
            <a:ln>
              <a:noFill/>
              <a:prstDash val="sysDot"/>
            </a:ln>
            <a:effectLst/>
          </c:spPr>
          <c:invertIfNegative val="0"/>
          <c:dLbls>
            <c:spPr>
              <a:noFill/>
              <a:ln>
                <a:noFill/>
              </a:ln>
              <a:effectLst/>
            </c:spPr>
            <c:txPr>
              <a:bodyPr wrap="square" lIns="38100" tIns="19050" rIns="38100" bIns="19050" anchor="ctr">
                <a:spAutoFit/>
              </a:bodyPr>
              <a:lstStyle/>
              <a:p>
                <a:pPr>
                  <a:defRPr sz="800">
                    <a:solidFill>
                      <a:schemeClr val="bg1"/>
                    </a:solidFill>
                    <a:latin typeface="Geomanist" panose="02000503000000020004" pitchFamily="50" charset="0"/>
                  </a:defRPr>
                </a:pPr>
                <a:endParaRPr lang="es-MX"/>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Sheet1!$B$2:$B$10</c:f>
              <c:numCache>
                <c:formatCode>#,##0</c:formatCode>
                <c:ptCount val="9"/>
                <c:pt idx="0">
                  <c:v>661390</c:v>
                </c:pt>
                <c:pt idx="1">
                  <c:v>634309</c:v>
                </c:pt>
                <c:pt idx="2">
                  <c:v>593978</c:v>
                </c:pt>
                <c:pt idx="3">
                  <c:v>658684</c:v>
                </c:pt>
                <c:pt idx="4">
                  <c:v>637298</c:v>
                </c:pt>
                <c:pt idx="5">
                  <c:v>632456</c:v>
                </c:pt>
                <c:pt idx="6">
                  <c:v>553874</c:v>
                </c:pt>
                <c:pt idx="7">
                  <c:v>532734</c:v>
                </c:pt>
                <c:pt idx="8">
                  <c:v>524584</c:v>
                </c:pt>
              </c:numCache>
            </c:numRef>
          </c:val>
          <c:extLst>
            <c:ext xmlns:c16="http://schemas.microsoft.com/office/drawing/2014/chart" uri="{C3380CC4-5D6E-409C-BE32-E72D297353CC}">
              <c16:uniqueId val="{00000012-4AC4-4A64-AE52-E5D82ABE1A5D}"/>
            </c:ext>
          </c:extLst>
        </c:ser>
        <c:dLbls>
          <c:showLegendKey val="0"/>
          <c:showVal val="0"/>
          <c:showCatName val="0"/>
          <c:showSerName val="0"/>
          <c:showPercent val="0"/>
          <c:showBubbleSize val="0"/>
        </c:dLbls>
        <c:gapWidth val="30"/>
        <c:overlap val="100"/>
        <c:axId val="508383"/>
        <c:axId val="525855"/>
      </c:barChart>
      <c:catAx>
        <c:axId val="2537424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0" spcFirstLastPara="0" vertOverflow="ellipsis" vert="horz" wrap="square" anchor="ctr" anchorCtr="1"/>
          <a:lstStyle/>
          <a:p>
            <a:pPr>
              <a:defRPr lang="es-MX" sz="1200" b="1" i="0" u="none" strike="noStrike" kern="1200" baseline="0">
                <a:solidFill>
                  <a:schemeClr val="tx1">
                    <a:lumMod val="95000"/>
                    <a:lumOff val="5000"/>
                  </a:schemeClr>
                </a:solidFill>
                <a:latin typeface="Geomanist Light" panose="02000503000000020004" pitchFamily="50" charset="0"/>
                <a:ea typeface="Montserrat" panose="00000500000000000000" pitchFamily="2" charset="0"/>
                <a:cs typeface="Montserrat" panose="00000500000000000000" pitchFamily="2" charset="0"/>
                <a:sym typeface="Montserrat" panose="00000500000000000000" pitchFamily="2" charset="0"/>
              </a:defRPr>
            </a:pPr>
            <a:endParaRPr lang="es-MX"/>
          </a:p>
        </c:txPr>
        <c:crossAx val="253756544"/>
        <c:crosses val="autoZero"/>
        <c:auto val="1"/>
        <c:lblAlgn val="ctr"/>
        <c:lblOffset val="100"/>
        <c:noMultiLvlLbl val="0"/>
      </c:catAx>
      <c:valAx>
        <c:axId val="253756544"/>
        <c:scaling>
          <c:orientation val="minMax"/>
          <c:min val="0"/>
        </c:scaling>
        <c:delete val="1"/>
        <c:axPos val="l"/>
        <c:numFmt formatCode="#,##0" sourceLinked="1"/>
        <c:majorTickMark val="out"/>
        <c:minorTickMark val="none"/>
        <c:tickLblPos val="nextTo"/>
        <c:crossAx val="253742464"/>
        <c:crosses val="autoZero"/>
        <c:crossBetween val="between"/>
      </c:valAx>
      <c:valAx>
        <c:axId val="525855"/>
        <c:scaling>
          <c:orientation val="minMax"/>
        </c:scaling>
        <c:delete val="0"/>
        <c:axPos val="r"/>
        <c:numFmt formatCode="#,##0" sourceLinked="1"/>
        <c:majorTickMark val="out"/>
        <c:minorTickMark val="none"/>
        <c:tickLblPos val="nextTo"/>
        <c:txPr>
          <a:bodyPr/>
          <a:lstStyle/>
          <a:p>
            <a:pPr>
              <a:defRPr sz="800">
                <a:latin typeface="Geomanist" panose="02000503000000020004" pitchFamily="50" charset="0"/>
              </a:defRPr>
            </a:pPr>
            <a:endParaRPr lang="es-MX"/>
          </a:p>
        </c:txPr>
        <c:crossAx val="508383"/>
        <c:crosses val="max"/>
        <c:crossBetween val="between"/>
      </c:valAx>
      <c:catAx>
        <c:axId val="508383"/>
        <c:scaling>
          <c:orientation val="minMax"/>
        </c:scaling>
        <c:delete val="1"/>
        <c:axPos val="b"/>
        <c:numFmt formatCode="General" sourceLinked="1"/>
        <c:majorTickMark val="out"/>
        <c:minorTickMark val="none"/>
        <c:tickLblPos val="nextTo"/>
        <c:crossAx val="525855"/>
        <c:crosses val="autoZero"/>
        <c:auto val="1"/>
        <c:lblAlgn val="ctr"/>
        <c:lblOffset val="100"/>
        <c:noMultiLvlLbl val="0"/>
      </c:catAx>
      <c:spPr>
        <a:noFill/>
        <a:ln w="25400">
          <a:noFill/>
        </a:ln>
        <a:effectLst/>
      </c:spPr>
    </c:plotArea>
    <c:plotVisOnly val="1"/>
    <c:dispBlanksAs val="gap"/>
    <c:showDLblsOverMax val="0"/>
  </c:chart>
  <c:spPr>
    <a:noFill/>
    <a:ln>
      <a:noFill/>
    </a:ln>
    <a:effectLst/>
  </c:spPr>
  <c:txPr>
    <a:bodyPr/>
    <a:lstStyle/>
    <a:p>
      <a:pPr>
        <a:defRPr lang="es-MX"/>
      </a:pPr>
      <a:endParaRPr lang="es-MX"/>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647269728162677E-3"/>
          <c:y val="6.4606401529668331E-2"/>
          <c:w val="0.98528764493037713"/>
          <c:h val="0.80089569213889611"/>
        </c:manualLayout>
      </c:layout>
      <c:barChart>
        <c:barDir val="col"/>
        <c:grouping val="clustered"/>
        <c:varyColors val="0"/>
        <c:ser>
          <c:idx val="2"/>
          <c:order val="2"/>
          <c:tx>
            <c:strRef>
              <c:f>Sheet1!$D$1</c:f>
              <c:strCache>
                <c:ptCount val="1"/>
                <c:pt idx="0">
                  <c:v>Total</c:v>
                </c:pt>
              </c:strCache>
            </c:strRef>
          </c:tx>
          <c:spPr>
            <a:pattFill prst="pct5">
              <a:fgClr>
                <a:srgbClr val="BC945A"/>
              </a:fgClr>
              <a:bgClr>
                <a:schemeClr val="bg1"/>
              </a:bgClr>
            </a:pattFill>
            <a:ln>
              <a:solidFill>
                <a:srgbClr val="6E152E"/>
              </a:solidFill>
              <a:prstDash val="sysDot"/>
            </a:ln>
          </c:spPr>
          <c:invertIfNegative val="0"/>
          <c:dPt>
            <c:idx val="0"/>
            <c:invertIfNegative val="0"/>
            <c:bubble3D val="0"/>
            <c:extLst>
              <c:ext xmlns:c16="http://schemas.microsoft.com/office/drawing/2014/chart" uri="{C3380CC4-5D6E-409C-BE32-E72D297353CC}">
                <c16:uniqueId val="{00000000-9011-40FF-8AA7-13DBA6AB47E3}"/>
              </c:ext>
            </c:extLst>
          </c:dPt>
          <c:dPt>
            <c:idx val="1"/>
            <c:invertIfNegative val="0"/>
            <c:bubble3D val="0"/>
            <c:extLst>
              <c:ext xmlns:c16="http://schemas.microsoft.com/office/drawing/2014/chart" uri="{C3380CC4-5D6E-409C-BE32-E72D297353CC}">
                <c16:uniqueId val="{00000001-9011-40FF-8AA7-13DBA6AB47E3}"/>
              </c:ext>
            </c:extLst>
          </c:dPt>
          <c:dPt>
            <c:idx val="2"/>
            <c:invertIfNegative val="0"/>
            <c:bubble3D val="0"/>
            <c:extLst>
              <c:ext xmlns:c16="http://schemas.microsoft.com/office/drawing/2014/chart" uri="{C3380CC4-5D6E-409C-BE32-E72D297353CC}">
                <c16:uniqueId val="{00000002-9011-40FF-8AA7-13DBA6AB47E3}"/>
              </c:ext>
            </c:extLst>
          </c:dPt>
          <c:dPt>
            <c:idx val="3"/>
            <c:invertIfNegative val="0"/>
            <c:bubble3D val="0"/>
            <c:extLst>
              <c:ext xmlns:c16="http://schemas.microsoft.com/office/drawing/2014/chart" uri="{C3380CC4-5D6E-409C-BE32-E72D297353CC}">
                <c16:uniqueId val="{00000003-9011-40FF-8AA7-13DBA6AB47E3}"/>
              </c:ext>
            </c:extLst>
          </c:dPt>
          <c:dPt>
            <c:idx val="4"/>
            <c:invertIfNegative val="0"/>
            <c:bubble3D val="0"/>
            <c:extLst>
              <c:ext xmlns:c16="http://schemas.microsoft.com/office/drawing/2014/chart" uri="{C3380CC4-5D6E-409C-BE32-E72D297353CC}">
                <c16:uniqueId val="{00000004-9011-40FF-8AA7-13DBA6AB47E3}"/>
              </c:ext>
            </c:extLst>
          </c:dPt>
          <c:dPt>
            <c:idx val="7"/>
            <c:invertIfNegative val="0"/>
            <c:bubble3D val="0"/>
            <c:spPr>
              <a:pattFill prst="pct5">
                <a:fgClr>
                  <a:srgbClr val="BC945A"/>
                </a:fgClr>
                <a:bgClr>
                  <a:schemeClr val="bg1"/>
                </a:bgClr>
              </a:pattFill>
              <a:ln w="9525">
                <a:solidFill>
                  <a:srgbClr val="BC945A"/>
                </a:solidFill>
                <a:prstDash val="sysDot"/>
              </a:ln>
            </c:spPr>
            <c:extLst>
              <c:ext xmlns:c16="http://schemas.microsoft.com/office/drawing/2014/chart" uri="{C3380CC4-5D6E-409C-BE32-E72D297353CC}">
                <c16:uniqueId val="{00000006-9011-40FF-8AA7-13DBA6AB47E3}"/>
              </c:ext>
            </c:extLst>
          </c:dPt>
          <c:dPt>
            <c:idx val="8"/>
            <c:invertIfNegative val="0"/>
            <c:bubble3D val="0"/>
            <c:spPr>
              <a:pattFill prst="pct5">
                <a:fgClr>
                  <a:srgbClr val="BC945A"/>
                </a:fgClr>
                <a:bgClr>
                  <a:schemeClr val="bg1"/>
                </a:bgClr>
              </a:pattFill>
              <a:ln>
                <a:solidFill>
                  <a:srgbClr val="BC945A"/>
                </a:solidFill>
                <a:prstDash val="sysDot"/>
              </a:ln>
            </c:spPr>
            <c:extLst>
              <c:ext xmlns:c16="http://schemas.microsoft.com/office/drawing/2014/chart" uri="{C3380CC4-5D6E-409C-BE32-E72D297353CC}">
                <c16:uniqueId val="{00000008-9011-40FF-8AA7-13DBA6AB47E3}"/>
              </c:ext>
            </c:extLst>
          </c:dPt>
          <c:dPt>
            <c:idx val="9"/>
            <c:invertIfNegative val="0"/>
            <c:bubble3D val="0"/>
            <c:spPr>
              <a:pattFill prst="pct5">
                <a:fgClr>
                  <a:srgbClr val="BC945A"/>
                </a:fgClr>
                <a:bgClr>
                  <a:schemeClr val="bg1"/>
                </a:bgClr>
              </a:pattFill>
              <a:ln w="9525">
                <a:solidFill>
                  <a:srgbClr val="BC945A"/>
                </a:solidFill>
                <a:prstDash val="sysDot"/>
              </a:ln>
            </c:spPr>
            <c:extLst>
              <c:ext xmlns:c16="http://schemas.microsoft.com/office/drawing/2014/chart" uri="{C3380CC4-5D6E-409C-BE32-E72D297353CC}">
                <c16:uniqueId val="{0000000A-9011-40FF-8AA7-13DBA6AB47E3}"/>
              </c:ext>
            </c:extLst>
          </c:dPt>
          <c:dPt>
            <c:idx val="10"/>
            <c:invertIfNegative val="0"/>
            <c:bubble3D val="0"/>
            <c:spPr>
              <a:pattFill prst="pct5">
                <a:fgClr>
                  <a:srgbClr val="BC945A"/>
                </a:fgClr>
                <a:bgClr>
                  <a:schemeClr val="bg1"/>
                </a:bgClr>
              </a:pattFill>
              <a:ln>
                <a:solidFill>
                  <a:srgbClr val="BC945A"/>
                </a:solidFill>
                <a:prstDash val="sysDot"/>
              </a:ln>
            </c:spPr>
            <c:extLst>
              <c:ext xmlns:c16="http://schemas.microsoft.com/office/drawing/2014/chart" uri="{C3380CC4-5D6E-409C-BE32-E72D297353CC}">
                <c16:uniqueId val="{0000000C-9011-40FF-8AA7-13DBA6AB47E3}"/>
              </c:ext>
            </c:extLst>
          </c:dPt>
          <c:dPt>
            <c:idx val="11"/>
            <c:invertIfNegative val="0"/>
            <c:bubble3D val="0"/>
            <c:spPr>
              <a:pattFill prst="pct5">
                <a:fgClr>
                  <a:srgbClr val="BC945A"/>
                </a:fgClr>
                <a:bgClr>
                  <a:schemeClr val="bg1"/>
                </a:bgClr>
              </a:pattFill>
              <a:ln>
                <a:solidFill>
                  <a:srgbClr val="BC945A"/>
                </a:solidFill>
                <a:prstDash val="sysDot"/>
              </a:ln>
            </c:spPr>
            <c:extLst>
              <c:ext xmlns:c16="http://schemas.microsoft.com/office/drawing/2014/chart" uri="{C3380CC4-5D6E-409C-BE32-E72D297353CC}">
                <c16:uniqueId val="{0000000E-9011-40FF-8AA7-13DBA6AB47E3}"/>
              </c:ext>
            </c:extLst>
          </c:dPt>
          <c:dLbls>
            <c:dLbl>
              <c:idx val="0"/>
              <c:layout>
                <c:manualLayout>
                  <c:x val="-1.928513393479381E-3"/>
                  <c:y val="-3.506769361045777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011-40FF-8AA7-13DBA6AB47E3}"/>
                </c:ext>
              </c:extLst>
            </c:dLbl>
            <c:dLbl>
              <c:idx val="1"/>
              <c:layout>
                <c:manualLayout>
                  <c:x val="3.8571886700607266E-3"/>
                  <c:y val="-7.681705688837921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011-40FF-8AA7-13DBA6AB47E3}"/>
                </c:ext>
              </c:extLst>
            </c:dLbl>
            <c:dLbl>
              <c:idx val="2"/>
              <c:layout>
                <c:manualLayout>
                  <c:x val="3.8571757667921159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011-40FF-8AA7-13DBA6AB47E3}"/>
                </c:ext>
              </c:extLst>
            </c:dLbl>
            <c:dLbl>
              <c:idx val="3"/>
              <c:layout>
                <c:manualLayout>
                  <c:x val="5.7857636501881032E-3"/>
                  <c:y val="-3.810483931459312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011-40FF-8AA7-13DBA6AB47E3}"/>
                </c:ext>
              </c:extLst>
            </c:dLbl>
            <c:dLbl>
              <c:idx val="4"/>
              <c:layout>
                <c:manualLayout>
                  <c:x val="3.7297866688293497E-3"/>
                  <c:y val="1.4762858308826909E-7"/>
                </c:manualLayout>
              </c:layout>
              <c:showLegendKey val="0"/>
              <c:showVal val="1"/>
              <c:showCatName val="0"/>
              <c:showSerName val="0"/>
              <c:showPercent val="0"/>
              <c:showBubbleSize val="0"/>
              <c:extLst>
                <c:ext xmlns:c15="http://schemas.microsoft.com/office/drawing/2012/chart" uri="{CE6537A1-D6FC-4f65-9D91-7224C49458BB}">
                  <c15:layout>
                    <c:manualLayout>
                      <c:w val="6.6385508095207338E-2"/>
                      <c:h val="5.6771457371656127E-2"/>
                    </c:manualLayout>
                  </c15:layout>
                </c:ext>
                <c:ext xmlns:c16="http://schemas.microsoft.com/office/drawing/2014/chart" uri="{C3380CC4-5D6E-409C-BE32-E72D297353CC}">
                  <c16:uniqueId val="{00000004-9011-40FF-8AA7-13DBA6AB47E3}"/>
                </c:ext>
              </c:extLst>
            </c:dLbl>
            <c:dLbl>
              <c:idx val="5"/>
              <c:layout>
                <c:manualLayout>
                  <c:x val="3.8204412059190289E-4"/>
                  <c:y val="0.29992045771946907"/>
                </c:manualLayout>
              </c:layout>
              <c:spPr>
                <a:noFill/>
                <a:ln>
                  <a:noFill/>
                </a:ln>
                <a:effectLst/>
              </c:spPr>
              <c:txPr>
                <a:bodyPr wrap="square" lIns="38100" tIns="19050" rIns="38100" bIns="19050" anchor="ctr">
                  <a:spAutoFit/>
                </a:bodyPr>
                <a:lstStyle/>
                <a:p>
                  <a:pPr>
                    <a:defRPr b="1">
                      <a:solidFill>
                        <a:schemeClr val="bg1"/>
                      </a:solidFill>
                      <a:latin typeface="Geomanist Light" panose="02000503000000020004" pitchFamily="50" charset="0"/>
                    </a:defRPr>
                  </a:pPr>
                  <a:endParaRPr lang="es-MX"/>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9011-40FF-8AA7-13DBA6AB47E3}"/>
                </c:ext>
              </c:extLst>
            </c:dLbl>
            <c:dLbl>
              <c:idx val="7"/>
              <c:spPr>
                <a:noFill/>
                <a:ln>
                  <a:noFill/>
                </a:ln>
                <a:effectLst/>
              </c:spPr>
              <c:txPr>
                <a:bodyPr wrap="square" lIns="38100" tIns="19050" rIns="38100" bIns="19050" anchor="ctr">
                  <a:spAutoFit/>
                </a:bodyPr>
                <a:lstStyle/>
                <a:p>
                  <a:pPr>
                    <a:defRPr b="1">
                      <a:solidFill>
                        <a:srgbClr val="BC945A"/>
                      </a:solidFill>
                      <a:latin typeface="Geomanist Light" panose="02000503000000020004" pitchFamily="50" charset="0"/>
                    </a:defRPr>
                  </a:pPr>
                  <a:endParaRPr lang="es-MX"/>
                </a:p>
              </c:txPr>
              <c:showLegendKey val="0"/>
              <c:showVal val="1"/>
              <c:showCatName val="0"/>
              <c:showSerName val="0"/>
              <c:showPercent val="0"/>
              <c:showBubbleSize val="0"/>
              <c:extLst>
                <c:ext xmlns:c16="http://schemas.microsoft.com/office/drawing/2014/chart" uri="{C3380CC4-5D6E-409C-BE32-E72D297353CC}">
                  <c16:uniqueId val="{00000006-9011-40FF-8AA7-13DBA6AB47E3}"/>
                </c:ext>
              </c:extLst>
            </c:dLbl>
            <c:dLbl>
              <c:idx val="8"/>
              <c:spPr>
                <a:noFill/>
                <a:ln>
                  <a:noFill/>
                </a:ln>
                <a:effectLst/>
              </c:spPr>
              <c:txPr>
                <a:bodyPr wrap="square" lIns="38100" tIns="19050" rIns="38100" bIns="19050" anchor="ctr">
                  <a:spAutoFit/>
                </a:bodyPr>
                <a:lstStyle/>
                <a:p>
                  <a:pPr>
                    <a:defRPr b="1">
                      <a:solidFill>
                        <a:srgbClr val="BC945A"/>
                      </a:solidFill>
                      <a:latin typeface="Geomanist Light" panose="02000503000000020004" pitchFamily="50" charset="0"/>
                    </a:defRPr>
                  </a:pPr>
                  <a:endParaRPr lang="es-MX"/>
                </a:p>
              </c:txPr>
              <c:showLegendKey val="0"/>
              <c:showVal val="1"/>
              <c:showCatName val="0"/>
              <c:showSerName val="0"/>
              <c:showPercent val="0"/>
              <c:showBubbleSize val="0"/>
              <c:extLst>
                <c:ext xmlns:c16="http://schemas.microsoft.com/office/drawing/2014/chart" uri="{C3380CC4-5D6E-409C-BE32-E72D297353CC}">
                  <c16:uniqueId val="{00000008-9011-40FF-8AA7-13DBA6AB47E3}"/>
                </c:ext>
              </c:extLst>
            </c:dLbl>
            <c:dLbl>
              <c:idx val="9"/>
              <c:spPr>
                <a:noFill/>
                <a:ln>
                  <a:noFill/>
                </a:ln>
                <a:effectLst/>
              </c:spPr>
              <c:txPr>
                <a:bodyPr wrap="square" lIns="38100" tIns="19050" rIns="38100" bIns="19050" anchor="ctr">
                  <a:spAutoFit/>
                </a:bodyPr>
                <a:lstStyle/>
                <a:p>
                  <a:pPr>
                    <a:defRPr b="1">
                      <a:solidFill>
                        <a:srgbClr val="BC945A"/>
                      </a:solidFill>
                      <a:latin typeface="Geomanist Light" panose="02000503000000020004" pitchFamily="50" charset="0"/>
                    </a:defRPr>
                  </a:pPr>
                  <a:endParaRPr lang="es-MX"/>
                </a:p>
              </c:txPr>
              <c:showLegendKey val="0"/>
              <c:showVal val="1"/>
              <c:showCatName val="0"/>
              <c:showSerName val="0"/>
              <c:showPercent val="0"/>
              <c:showBubbleSize val="0"/>
              <c:extLst>
                <c:ext xmlns:c16="http://schemas.microsoft.com/office/drawing/2014/chart" uri="{C3380CC4-5D6E-409C-BE32-E72D297353CC}">
                  <c16:uniqueId val="{0000000A-9011-40FF-8AA7-13DBA6AB47E3}"/>
                </c:ext>
              </c:extLst>
            </c:dLbl>
            <c:dLbl>
              <c:idx val="10"/>
              <c:spPr>
                <a:noFill/>
                <a:ln>
                  <a:noFill/>
                </a:ln>
                <a:effectLst/>
              </c:spPr>
              <c:txPr>
                <a:bodyPr wrap="square" lIns="38100" tIns="19050" rIns="38100" bIns="19050" anchor="ctr">
                  <a:spAutoFit/>
                </a:bodyPr>
                <a:lstStyle/>
                <a:p>
                  <a:pPr>
                    <a:defRPr b="1">
                      <a:solidFill>
                        <a:srgbClr val="BC945A"/>
                      </a:solidFill>
                      <a:latin typeface="Geomanist Light" panose="02000503000000020004" pitchFamily="50" charset="0"/>
                    </a:defRPr>
                  </a:pPr>
                  <a:endParaRPr lang="es-MX"/>
                </a:p>
              </c:txPr>
              <c:showLegendKey val="0"/>
              <c:showVal val="1"/>
              <c:showCatName val="0"/>
              <c:showSerName val="0"/>
              <c:showPercent val="0"/>
              <c:showBubbleSize val="0"/>
              <c:extLst>
                <c:ext xmlns:c16="http://schemas.microsoft.com/office/drawing/2014/chart" uri="{C3380CC4-5D6E-409C-BE32-E72D297353CC}">
                  <c16:uniqueId val="{0000000C-9011-40FF-8AA7-13DBA6AB47E3}"/>
                </c:ext>
              </c:extLst>
            </c:dLbl>
            <c:dLbl>
              <c:idx val="11"/>
              <c:spPr>
                <a:noFill/>
                <a:ln>
                  <a:noFill/>
                </a:ln>
                <a:effectLst/>
              </c:spPr>
              <c:txPr>
                <a:bodyPr wrap="square" lIns="38100" tIns="19050" rIns="38100" bIns="19050" anchor="ctr">
                  <a:spAutoFit/>
                </a:bodyPr>
                <a:lstStyle/>
                <a:p>
                  <a:pPr>
                    <a:defRPr b="1">
                      <a:solidFill>
                        <a:srgbClr val="BC945A"/>
                      </a:solidFill>
                      <a:latin typeface="Geomanist Light" panose="02000503000000020004" pitchFamily="50" charset="0"/>
                    </a:defRPr>
                  </a:pPr>
                  <a:endParaRPr lang="es-MX"/>
                </a:p>
              </c:txPr>
              <c:showLegendKey val="0"/>
              <c:showVal val="1"/>
              <c:showCatName val="0"/>
              <c:showSerName val="0"/>
              <c:showPercent val="0"/>
              <c:showBubbleSize val="0"/>
              <c:extLst>
                <c:ext xmlns:c16="http://schemas.microsoft.com/office/drawing/2014/chart" uri="{C3380CC4-5D6E-409C-BE32-E72D297353CC}">
                  <c16:uniqueId val="{0000000E-9011-40FF-8AA7-13DBA6AB47E3}"/>
                </c:ext>
              </c:extLst>
            </c:dLbl>
            <c:dLbl>
              <c:idx val="12"/>
              <c:layout>
                <c:manualLayout>
                  <c:x val="2.0560772778124587E-3"/>
                  <c:y val="0.69558174224167513"/>
                </c:manualLayout>
              </c:layout>
              <c:spPr>
                <a:noFill/>
                <a:ln>
                  <a:noFill/>
                </a:ln>
                <a:effectLst/>
              </c:spPr>
              <c:txPr>
                <a:bodyPr wrap="square" lIns="38100" tIns="19050" rIns="38100" bIns="19050" anchor="ctr">
                  <a:noAutofit/>
                </a:bodyPr>
                <a:lstStyle/>
                <a:p>
                  <a:pPr>
                    <a:defRPr b="1">
                      <a:solidFill>
                        <a:schemeClr val="bg1"/>
                      </a:solidFill>
                      <a:latin typeface="Geomanist Light" panose="02000503000000020004" pitchFamily="50" charset="0"/>
                    </a:defRPr>
                  </a:pPr>
                  <a:endParaRPr lang="es-MX"/>
                </a:p>
              </c:txPr>
              <c:showLegendKey val="0"/>
              <c:showVal val="1"/>
              <c:showCatName val="0"/>
              <c:showSerName val="0"/>
              <c:showPercent val="0"/>
              <c:showBubbleSize val="0"/>
              <c:extLst>
                <c:ext xmlns:c15="http://schemas.microsoft.com/office/drawing/2012/chart" uri="{CE6537A1-D6FC-4f65-9D91-7224C49458BB}">
                  <c15:layout>
                    <c:manualLayout>
                      <c:w val="7.2080393738555876E-2"/>
                      <c:h val="3.8022627328176566E-2"/>
                    </c:manualLayout>
                  </c15:layout>
                </c:ext>
                <c:ext xmlns:c16="http://schemas.microsoft.com/office/drawing/2014/chart" uri="{C3380CC4-5D6E-409C-BE32-E72D297353CC}">
                  <c16:uniqueId val="{00000010-9011-40FF-8AA7-13DBA6AB47E3}"/>
                </c:ext>
              </c:extLst>
            </c:dLbl>
            <c:spPr>
              <a:noFill/>
              <a:ln>
                <a:noFill/>
              </a:ln>
              <a:effectLst/>
            </c:spPr>
            <c:txPr>
              <a:bodyPr wrap="square" lIns="38100" tIns="19050" rIns="38100" bIns="19050" anchor="ctr">
                <a:spAutoFit/>
              </a:bodyPr>
              <a:lstStyle/>
              <a:p>
                <a:pPr>
                  <a:defRPr b="1">
                    <a:solidFill>
                      <a:srgbClr val="6E152E"/>
                    </a:solidFill>
                    <a:latin typeface="Geomanist Light" panose="02000503000000020004" pitchFamily="50" charset="0"/>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2019</c:v>
                </c:pt>
                <c:pt idx="1">
                  <c:v>2020</c:v>
                </c:pt>
                <c:pt idx="2">
                  <c:v>2021</c:v>
                </c:pt>
                <c:pt idx="3">
                  <c:v>2022</c:v>
                </c:pt>
                <c:pt idx="4">
                  <c:v>2023</c:v>
                </c:pt>
                <c:pt idx="5">
                  <c:v>2024</c:v>
                </c:pt>
                <c:pt idx="6">
                  <c:v>Hombres </c:v>
                </c:pt>
                <c:pt idx="7">
                  <c:v>2019</c:v>
                </c:pt>
                <c:pt idx="8">
                  <c:v>2020</c:v>
                </c:pt>
                <c:pt idx="9">
                  <c:v>2021</c:v>
                </c:pt>
                <c:pt idx="10">
                  <c:v>2022</c:v>
                </c:pt>
                <c:pt idx="11">
                  <c:v>2023</c:v>
                </c:pt>
                <c:pt idx="12">
                  <c:v>2024</c:v>
                </c:pt>
              </c:strCache>
            </c:strRef>
          </c:cat>
          <c:val>
            <c:numRef>
              <c:f>Sheet1!$D$2:$D$14</c:f>
              <c:numCache>
                <c:formatCode>#,##0</c:formatCode>
                <c:ptCount val="13"/>
                <c:pt idx="0">
                  <c:v>1513</c:v>
                </c:pt>
                <c:pt idx="1">
                  <c:v>1466</c:v>
                </c:pt>
                <c:pt idx="2">
                  <c:v>1541</c:v>
                </c:pt>
                <c:pt idx="3">
                  <c:v>1481</c:v>
                </c:pt>
                <c:pt idx="4">
                  <c:v>2349</c:v>
                </c:pt>
                <c:pt idx="5">
                  <c:v>3577</c:v>
                </c:pt>
                <c:pt idx="7">
                  <c:v>6781</c:v>
                </c:pt>
                <c:pt idx="8">
                  <c:v>5537</c:v>
                </c:pt>
                <c:pt idx="9">
                  <c:v>4870</c:v>
                </c:pt>
                <c:pt idx="10">
                  <c:v>4636</c:v>
                </c:pt>
                <c:pt idx="11">
                  <c:v>6928</c:v>
                </c:pt>
                <c:pt idx="12">
                  <c:v>8672</c:v>
                </c:pt>
              </c:numCache>
            </c:numRef>
          </c:val>
          <c:extLst>
            <c:ext xmlns:c16="http://schemas.microsoft.com/office/drawing/2014/chart" uri="{C3380CC4-5D6E-409C-BE32-E72D297353CC}">
              <c16:uniqueId val="{00000011-9011-40FF-8AA7-13DBA6AB47E3}"/>
            </c:ext>
          </c:extLst>
        </c:ser>
        <c:dLbls>
          <c:showLegendKey val="0"/>
          <c:showVal val="0"/>
          <c:showCatName val="0"/>
          <c:showSerName val="0"/>
          <c:showPercent val="0"/>
          <c:showBubbleSize val="0"/>
        </c:dLbls>
        <c:gapWidth val="30"/>
        <c:overlap val="100"/>
        <c:axId val="253742464"/>
        <c:axId val="253756544"/>
      </c:barChart>
      <c:barChart>
        <c:barDir val="col"/>
        <c:grouping val="clustered"/>
        <c:varyColors val="0"/>
        <c:ser>
          <c:idx val="0"/>
          <c:order val="0"/>
          <c:tx>
            <c:strRef>
              <c:f>Sheet1!$B$1</c:f>
              <c:strCache>
                <c:ptCount val="1"/>
                <c:pt idx="0">
                  <c:v>Enero-Noviembre</c:v>
                </c:pt>
              </c:strCache>
            </c:strRef>
          </c:tx>
          <c:spPr>
            <a:solidFill>
              <a:srgbClr val="6E152E"/>
            </a:solidFill>
            <a:ln>
              <a:noFill/>
              <a:prstDash val="sysDot"/>
            </a:ln>
            <a:effectLst/>
          </c:spPr>
          <c:invertIfNegative val="0"/>
          <c:dPt>
            <c:idx val="7"/>
            <c:invertIfNegative val="0"/>
            <c:bubble3D val="0"/>
            <c:spPr>
              <a:solidFill>
                <a:srgbClr val="BC945A"/>
              </a:solidFill>
              <a:ln>
                <a:noFill/>
                <a:prstDash val="sysDot"/>
              </a:ln>
              <a:effectLst/>
            </c:spPr>
            <c:extLst>
              <c:ext xmlns:c16="http://schemas.microsoft.com/office/drawing/2014/chart" uri="{C3380CC4-5D6E-409C-BE32-E72D297353CC}">
                <c16:uniqueId val="{00000013-9011-40FF-8AA7-13DBA6AB47E3}"/>
              </c:ext>
            </c:extLst>
          </c:dPt>
          <c:dPt>
            <c:idx val="8"/>
            <c:invertIfNegative val="0"/>
            <c:bubble3D val="0"/>
            <c:spPr>
              <a:solidFill>
                <a:srgbClr val="BC945A"/>
              </a:solidFill>
              <a:ln>
                <a:noFill/>
                <a:prstDash val="sysDot"/>
              </a:ln>
              <a:effectLst/>
            </c:spPr>
            <c:extLst>
              <c:ext xmlns:c16="http://schemas.microsoft.com/office/drawing/2014/chart" uri="{C3380CC4-5D6E-409C-BE32-E72D297353CC}">
                <c16:uniqueId val="{00000015-9011-40FF-8AA7-13DBA6AB47E3}"/>
              </c:ext>
            </c:extLst>
          </c:dPt>
          <c:dPt>
            <c:idx val="9"/>
            <c:invertIfNegative val="0"/>
            <c:bubble3D val="0"/>
            <c:spPr>
              <a:solidFill>
                <a:srgbClr val="BC945A"/>
              </a:solidFill>
              <a:ln>
                <a:noFill/>
                <a:prstDash val="sysDot"/>
              </a:ln>
              <a:effectLst/>
            </c:spPr>
            <c:extLst>
              <c:ext xmlns:c16="http://schemas.microsoft.com/office/drawing/2014/chart" uri="{C3380CC4-5D6E-409C-BE32-E72D297353CC}">
                <c16:uniqueId val="{00000017-9011-40FF-8AA7-13DBA6AB47E3}"/>
              </c:ext>
            </c:extLst>
          </c:dPt>
          <c:dPt>
            <c:idx val="10"/>
            <c:invertIfNegative val="0"/>
            <c:bubble3D val="0"/>
            <c:spPr>
              <a:solidFill>
                <a:srgbClr val="BC945A"/>
              </a:solidFill>
              <a:ln>
                <a:noFill/>
                <a:prstDash val="sysDot"/>
              </a:ln>
              <a:effectLst/>
            </c:spPr>
            <c:extLst>
              <c:ext xmlns:c16="http://schemas.microsoft.com/office/drawing/2014/chart" uri="{C3380CC4-5D6E-409C-BE32-E72D297353CC}">
                <c16:uniqueId val="{00000019-9011-40FF-8AA7-13DBA6AB47E3}"/>
              </c:ext>
            </c:extLst>
          </c:dPt>
          <c:dPt>
            <c:idx val="11"/>
            <c:invertIfNegative val="0"/>
            <c:bubble3D val="0"/>
            <c:spPr>
              <a:solidFill>
                <a:srgbClr val="BC945A"/>
              </a:solidFill>
              <a:ln>
                <a:noFill/>
                <a:prstDash val="sysDot"/>
              </a:ln>
              <a:effectLst/>
            </c:spPr>
            <c:extLst>
              <c:ext xmlns:c16="http://schemas.microsoft.com/office/drawing/2014/chart" uri="{C3380CC4-5D6E-409C-BE32-E72D297353CC}">
                <c16:uniqueId val="{0000001B-9011-40FF-8AA7-13DBA6AB47E3}"/>
              </c:ext>
            </c:extLst>
          </c:dPt>
          <c:dPt>
            <c:idx val="12"/>
            <c:invertIfNegative val="0"/>
            <c:bubble3D val="0"/>
            <c:spPr>
              <a:solidFill>
                <a:srgbClr val="BC945A"/>
              </a:solidFill>
              <a:ln>
                <a:solidFill>
                  <a:srgbClr val="BC945A"/>
                </a:solidFill>
                <a:prstDash val="sysDot"/>
              </a:ln>
              <a:effectLst/>
            </c:spPr>
            <c:extLst>
              <c:ext xmlns:c16="http://schemas.microsoft.com/office/drawing/2014/chart" uri="{C3380CC4-5D6E-409C-BE32-E72D297353CC}">
                <c16:uniqueId val="{0000001D-9011-40FF-8AA7-13DBA6AB47E3}"/>
              </c:ext>
            </c:extLst>
          </c:dPt>
          <c:dLbls>
            <c:dLbl>
              <c:idx val="5"/>
              <c:delete val="1"/>
              <c:extLst>
                <c:ext xmlns:c15="http://schemas.microsoft.com/office/drawing/2012/chart" uri="{CE6537A1-D6FC-4f65-9D91-7224C49458BB}"/>
                <c:ext xmlns:c16="http://schemas.microsoft.com/office/drawing/2014/chart" uri="{C3380CC4-5D6E-409C-BE32-E72D297353CC}">
                  <c16:uniqueId val="{0000001E-9011-40FF-8AA7-13DBA6AB47E3}"/>
                </c:ext>
              </c:extLst>
            </c:dLbl>
            <c:dLbl>
              <c:idx val="12"/>
              <c:delete val="1"/>
              <c:extLst>
                <c:ext xmlns:c15="http://schemas.microsoft.com/office/drawing/2012/chart" uri="{CE6537A1-D6FC-4f65-9D91-7224C49458BB}"/>
                <c:ext xmlns:c16="http://schemas.microsoft.com/office/drawing/2014/chart" uri="{C3380CC4-5D6E-409C-BE32-E72D297353CC}">
                  <c16:uniqueId val="{0000001D-9011-40FF-8AA7-13DBA6AB47E3}"/>
                </c:ext>
              </c:extLst>
            </c:dLbl>
            <c:spPr>
              <a:noFill/>
              <a:ln>
                <a:noFill/>
              </a:ln>
              <a:effectLst/>
            </c:spPr>
            <c:txPr>
              <a:bodyPr wrap="square" lIns="38100" tIns="19050" rIns="38100" bIns="19050" anchor="ctr">
                <a:spAutoFit/>
              </a:bodyPr>
              <a:lstStyle/>
              <a:p>
                <a:pPr>
                  <a:defRPr sz="700" b="1">
                    <a:solidFill>
                      <a:schemeClr val="bg1"/>
                    </a:solidFill>
                    <a:latin typeface="Geomanist Light" panose="02000503000000020004" pitchFamily="50" charset="0"/>
                  </a:defRPr>
                </a:pPr>
                <a:endParaRPr lang="es-MX"/>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Sheet1!$A$2:$A$14</c:f>
              <c:strCache>
                <c:ptCount val="13"/>
                <c:pt idx="0">
                  <c:v>2019</c:v>
                </c:pt>
                <c:pt idx="1">
                  <c:v>2020</c:v>
                </c:pt>
                <c:pt idx="2">
                  <c:v>2021</c:v>
                </c:pt>
                <c:pt idx="3">
                  <c:v>2022</c:v>
                </c:pt>
                <c:pt idx="4">
                  <c:v>2023</c:v>
                </c:pt>
                <c:pt idx="5">
                  <c:v>2024</c:v>
                </c:pt>
                <c:pt idx="6">
                  <c:v>Hombres </c:v>
                </c:pt>
                <c:pt idx="7">
                  <c:v>2019</c:v>
                </c:pt>
                <c:pt idx="8">
                  <c:v>2020</c:v>
                </c:pt>
                <c:pt idx="9">
                  <c:v>2021</c:v>
                </c:pt>
                <c:pt idx="10">
                  <c:v>2022</c:v>
                </c:pt>
                <c:pt idx="11">
                  <c:v>2023</c:v>
                </c:pt>
                <c:pt idx="12">
                  <c:v>2024</c:v>
                </c:pt>
              </c:strCache>
            </c:strRef>
          </c:cat>
          <c:val>
            <c:numRef>
              <c:f>Sheet1!$B$2:$B$14</c:f>
              <c:numCache>
                <c:formatCode>#,##0</c:formatCode>
                <c:ptCount val="13"/>
                <c:pt idx="0">
                  <c:v>1395</c:v>
                </c:pt>
                <c:pt idx="1">
                  <c:v>1370</c:v>
                </c:pt>
                <c:pt idx="2">
                  <c:v>1401</c:v>
                </c:pt>
                <c:pt idx="3">
                  <c:v>1347</c:v>
                </c:pt>
                <c:pt idx="4">
                  <c:v>2155</c:v>
                </c:pt>
                <c:pt idx="5">
                  <c:v>3577</c:v>
                </c:pt>
                <c:pt idx="7">
                  <c:v>6279</c:v>
                </c:pt>
                <c:pt idx="8">
                  <c:v>5234</c:v>
                </c:pt>
                <c:pt idx="9">
                  <c:v>4496</c:v>
                </c:pt>
                <c:pt idx="10">
                  <c:v>4197</c:v>
                </c:pt>
                <c:pt idx="11">
                  <c:v>6325</c:v>
                </c:pt>
                <c:pt idx="12">
                  <c:v>8672</c:v>
                </c:pt>
              </c:numCache>
            </c:numRef>
          </c:val>
          <c:extLst>
            <c:ext xmlns:c16="http://schemas.microsoft.com/office/drawing/2014/chart" uri="{C3380CC4-5D6E-409C-BE32-E72D297353CC}">
              <c16:uniqueId val="{0000001F-9011-40FF-8AA7-13DBA6AB47E3}"/>
            </c:ext>
          </c:extLst>
        </c:ser>
        <c:ser>
          <c:idx val="1"/>
          <c:order val="1"/>
          <c:tx>
            <c:strRef>
              <c:f>Sheet1!$C$1</c:f>
              <c:strCache>
                <c:ptCount val="1"/>
                <c:pt idx="0">
                  <c:v>Diciembre</c:v>
                </c:pt>
              </c:strCache>
            </c:strRef>
          </c:tx>
          <c:spPr>
            <a:noFill/>
            <a:ln>
              <a:noFill/>
            </a:ln>
          </c:spPr>
          <c:invertIfNegative val="0"/>
          <c:dLbls>
            <c:dLbl>
              <c:idx val="0"/>
              <c:layout>
                <c:manualLayout>
                  <c:x val="-2.0559153947106641E-3"/>
                  <c:y val="-6.1758498534638682E-2"/>
                </c:manualLayout>
              </c:layout>
              <c:spPr>
                <a:noFill/>
                <a:ln>
                  <a:noFill/>
                </a:ln>
                <a:effectLst/>
              </c:spPr>
              <c:txPr>
                <a:bodyPr wrap="square" lIns="38100" tIns="19050" rIns="38100" bIns="19050" anchor="ctr">
                  <a:noAutofit/>
                </a:bodyPr>
                <a:lstStyle/>
                <a:p>
                  <a:pPr>
                    <a:defRPr sz="700" b="1">
                      <a:solidFill>
                        <a:schemeClr val="bg1"/>
                      </a:solidFill>
                      <a:highlight>
                        <a:srgbClr val="6E152E"/>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5.1572556734766031E-2"/>
                      <c:h val="5.0734334097655709E-2"/>
                    </c:manualLayout>
                  </c15:layout>
                </c:ext>
                <c:ext xmlns:c16="http://schemas.microsoft.com/office/drawing/2014/chart" uri="{C3380CC4-5D6E-409C-BE32-E72D297353CC}">
                  <c16:uniqueId val="{00000020-9011-40FF-8AA7-13DBA6AB47E3}"/>
                </c:ext>
              </c:extLst>
            </c:dLbl>
            <c:dLbl>
              <c:idx val="1"/>
              <c:layout>
                <c:manualLayout>
                  <c:x val="2.0559153947106641E-3"/>
                  <c:y val="-6.7383295176265581E-2"/>
                </c:manualLayout>
              </c:layout>
              <c:spPr>
                <a:noFill/>
                <a:ln>
                  <a:noFill/>
                </a:ln>
                <a:effectLst/>
              </c:spPr>
              <c:txPr>
                <a:bodyPr wrap="square" lIns="38100" tIns="19050" rIns="38100" bIns="19050" anchor="ctr">
                  <a:noAutofit/>
                </a:bodyPr>
                <a:lstStyle/>
                <a:p>
                  <a:pPr>
                    <a:defRPr sz="700" b="1">
                      <a:solidFill>
                        <a:schemeClr val="bg1"/>
                      </a:solidFill>
                      <a:highlight>
                        <a:srgbClr val="6E152E"/>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4.7892630061335886E-2"/>
                      <c:h val="3.9485036071567975E-2"/>
                    </c:manualLayout>
                  </c15:layout>
                </c:ext>
                <c:ext xmlns:c16="http://schemas.microsoft.com/office/drawing/2014/chart" uri="{C3380CC4-5D6E-409C-BE32-E72D297353CC}">
                  <c16:uniqueId val="{00000021-9011-40FF-8AA7-13DBA6AB47E3}"/>
                </c:ext>
              </c:extLst>
            </c:dLbl>
            <c:dLbl>
              <c:idx val="2"/>
              <c:layout>
                <c:manualLayout>
                  <c:x val="0"/>
                  <c:y val="-6.175864616322170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2-9011-40FF-8AA7-13DBA6AB47E3}"/>
                </c:ext>
              </c:extLst>
            </c:dLbl>
            <c:dLbl>
              <c:idx val="3"/>
              <c:layout>
                <c:manualLayout>
                  <c:x val="2.0559153947106641E-3"/>
                  <c:y val="-6.175864616322170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3-9011-40FF-8AA7-13DBA6AB47E3}"/>
                </c:ext>
              </c:extLst>
            </c:dLbl>
            <c:dLbl>
              <c:idx val="4"/>
              <c:layout>
                <c:manualLayout>
                  <c:x val="0"/>
                  <c:y val="-0.1217549023023563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4-9011-40FF-8AA7-13DBA6AB47E3}"/>
                </c:ext>
              </c:extLst>
            </c:dLbl>
            <c:dLbl>
              <c:idx val="5"/>
              <c:layout>
                <c:manualLayout>
                  <c:x val="-7.5382693645414695E-17"/>
                  <c:y val="-0.236549116915342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78F8-4A4C-8330-CE098FEBFB32}"/>
                </c:ext>
              </c:extLst>
            </c:dLbl>
            <c:dLbl>
              <c:idx val="7"/>
              <c:layout>
                <c:manualLayout>
                  <c:x val="0"/>
                  <c:y val="-0.45173431106759676"/>
                </c:manualLayout>
              </c:layout>
              <c:spPr>
                <a:noFill/>
                <a:ln>
                  <a:noFill/>
                </a:ln>
                <a:effectLst/>
              </c:spPr>
              <c:txPr>
                <a:bodyPr wrap="square" lIns="38100" tIns="19050" rIns="38100" bIns="19050" anchor="ctr">
                  <a:spAutoFit/>
                </a:bodyPr>
                <a:lstStyle/>
                <a:p>
                  <a:pPr>
                    <a:defRPr sz="700" b="1">
                      <a:solidFill>
                        <a:schemeClr val="bg1"/>
                      </a:solidFill>
                      <a:highlight>
                        <a:srgbClr val="BC945A"/>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5-9011-40FF-8AA7-13DBA6AB47E3}"/>
                </c:ext>
              </c:extLst>
            </c:dLbl>
            <c:dLbl>
              <c:idx val="8"/>
              <c:layout>
                <c:manualLayout>
                  <c:x val="2.0559153947106641E-3"/>
                  <c:y val="-0.37872636687828731"/>
                </c:manualLayout>
              </c:layout>
              <c:spPr>
                <a:noFill/>
                <a:ln>
                  <a:noFill/>
                </a:ln>
                <a:effectLst/>
              </c:spPr>
              <c:txPr>
                <a:bodyPr wrap="square" lIns="38100" tIns="19050" rIns="38100" bIns="19050" anchor="ctr">
                  <a:spAutoFit/>
                </a:bodyPr>
                <a:lstStyle/>
                <a:p>
                  <a:pPr>
                    <a:defRPr sz="700" b="1">
                      <a:solidFill>
                        <a:schemeClr val="bg1"/>
                      </a:solidFill>
                      <a:highlight>
                        <a:srgbClr val="BC945A"/>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6-9011-40FF-8AA7-13DBA6AB47E3}"/>
                </c:ext>
              </c:extLst>
            </c:dLbl>
            <c:dLbl>
              <c:idx val="9"/>
              <c:layout>
                <c:manualLayout>
                  <c:x val="0"/>
                  <c:y val="-0.30924320273715211"/>
                </c:manualLayout>
              </c:layout>
              <c:spPr>
                <a:noFill/>
                <a:ln>
                  <a:noFill/>
                </a:ln>
                <a:effectLst/>
              </c:spPr>
              <c:txPr>
                <a:bodyPr wrap="square" lIns="38100" tIns="19050" rIns="38100" bIns="19050" anchor="ctr">
                  <a:spAutoFit/>
                </a:bodyPr>
                <a:lstStyle/>
                <a:p>
                  <a:pPr>
                    <a:defRPr sz="700" b="1">
                      <a:solidFill>
                        <a:schemeClr val="bg1"/>
                      </a:solidFill>
                      <a:highlight>
                        <a:srgbClr val="BC945A"/>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7-9011-40FF-8AA7-13DBA6AB47E3}"/>
                </c:ext>
              </c:extLst>
            </c:dLbl>
            <c:dLbl>
              <c:idx val="10"/>
              <c:layout>
                <c:manualLayout>
                  <c:x val="-2.0559153947106641E-3"/>
                  <c:y val="-0.28299484067628072"/>
                </c:manualLayout>
              </c:layout>
              <c:spPr>
                <a:noFill/>
                <a:ln>
                  <a:noFill/>
                </a:ln>
                <a:effectLst/>
              </c:spPr>
              <c:txPr>
                <a:bodyPr wrap="square" lIns="38100" tIns="19050" rIns="38100" bIns="19050" anchor="ctr">
                  <a:spAutoFit/>
                </a:bodyPr>
                <a:lstStyle/>
                <a:p>
                  <a:pPr>
                    <a:defRPr sz="700" b="1">
                      <a:solidFill>
                        <a:schemeClr val="bg1"/>
                      </a:solidFill>
                      <a:highlight>
                        <a:srgbClr val="BC945A"/>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8-9011-40FF-8AA7-13DBA6AB47E3}"/>
                </c:ext>
              </c:extLst>
            </c:dLbl>
            <c:dLbl>
              <c:idx val="11"/>
              <c:layout>
                <c:manualLayout>
                  <c:x val="2.0559153947106641E-3"/>
                  <c:y val="-0.45173431106759682"/>
                </c:manualLayout>
              </c:layout>
              <c:spPr>
                <a:noFill/>
                <a:ln>
                  <a:noFill/>
                </a:ln>
                <a:effectLst/>
              </c:spPr>
              <c:txPr>
                <a:bodyPr wrap="square" lIns="38100" tIns="19050" rIns="38100" bIns="19050" anchor="ctr">
                  <a:spAutoFit/>
                </a:bodyPr>
                <a:lstStyle/>
                <a:p>
                  <a:pPr>
                    <a:defRPr sz="700" b="1">
                      <a:solidFill>
                        <a:schemeClr val="bg1"/>
                      </a:solidFill>
                      <a:highlight>
                        <a:srgbClr val="BC945A"/>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9-9011-40FF-8AA7-13DBA6AB47E3}"/>
                </c:ext>
              </c:extLst>
            </c:dLbl>
            <c:spPr>
              <a:noFill/>
              <a:ln>
                <a:noFill/>
              </a:ln>
              <a:effectLst/>
            </c:spPr>
            <c:txPr>
              <a:bodyPr wrap="square" lIns="38100" tIns="19050" rIns="38100" bIns="19050" anchor="ctr">
                <a:spAutoFit/>
              </a:bodyPr>
              <a:lstStyle/>
              <a:p>
                <a:pPr>
                  <a:defRPr sz="700" b="1">
                    <a:solidFill>
                      <a:schemeClr val="bg1"/>
                    </a:solidFill>
                    <a:highlight>
                      <a:srgbClr val="6E152E"/>
                    </a:highlight>
                    <a:latin typeface="Geomanist Light" panose="02000503000000020004" pitchFamily="50" charset="0"/>
                  </a:defRPr>
                </a:pPr>
                <a:endParaRPr lang="es-MX"/>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2019</c:v>
                </c:pt>
                <c:pt idx="1">
                  <c:v>2020</c:v>
                </c:pt>
                <c:pt idx="2">
                  <c:v>2021</c:v>
                </c:pt>
                <c:pt idx="3">
                  <c:v>2022</c:v>
                </c:pt>
                <c:pt idx="4">
                  <c:v>2023</c:v>
                </c:pt>
                <c:pt idx="5">
                  <c:v>2024</c:v>
                </c:pt>
                <c:pt idx="6">
                  <c:v>Hombres </c:v>
                </c:pt>
                <c:pt idx="7">
                  <c:v>2019</c:v>
                </c:pt>
                <c:pt idx="8">
                  <c:v>2020</c:v>
                </c:pt>
                <c:pt idx="9">
                  <c:v>2021</c:v>
                </c:pt>
                <c:pt idx="10">
                  <c:v>2022</c:v>
                </c:pt>
                <c:pt idx="11">
                  <c:v>2023</c:v>
                </c:pt>
                <c:pt idx="12">
                  <c:v>2024</c:v>
                </c:pt>
              </c:strCache>
            </c:strRef>
          </c:cat>
          <c:val>
            <c:numRef>
              <c:f>Sheet1!$C$2:$C$14</c:f>
              <c:numCache>
                <c:formatCode>#,##0</c:formatCode>
                <c:ptCount val="13"/>
                <c:pt idx="0">
                  <c:v>118</c:v>
                </c:pt>
                <c:pt idx="1">
                  <c:v>96</c:v>
                </c:pt>
                <c:pt idx="2">
                  <c:v>140</c:v>
                </c:pt>
                <c:pt idx="3">
                  <c:v>134</c:v>
                </c:pt>
                <c:pt idx="4">
                  <c:v>194</c:v>
                </c:pt>
                <c:pt idx="7">
                  <c:v>502</c:v>
                </c:pt>
                <c:pt idx="8">
                  <c:v>303</c:v>
                </c:pt>
                <c:pt idx="9">
                  <c:v>374</c:v>
                </c:pt>
                <c:pt idx="10">
                  <c:v>439</c:v>
                </c:pt>
                <c:pt idx="11">
                  <c:v>603</c:v>
                </c:pt>
              </c:numCache>
            </c:numRef>
          </c:val>
          <c:extLst>
            <c:ext xmlns:c16="http://schemas.microsoft.com/office/drawing/2014/chart" uri="{C3380CC4-5D6E-409C-BE32-E72D297353CC}">
              <c16:uniqueId val="{0000002A-9011-40FF-8AA7-13DBA6AB47E3}"/>
            </c:ext>
          </c:extLst>
        </c:ser>
        <c:dLbls>
          <c:showLegendKey val="0"/>
          <c:showVal val="0"/>
          <c:showCatName val="0"/>
          <c:showSerName val="0"/>
          <c:showPercent val="0"/>
          <c:showBubbleSize val="0"/>
        </c:dLbls>
        <c:gapWidth val="30"/>
        <c:overlap val="100"/>
        <c:axId val="508383"/>
        <c:axId val="525855"/>
      </c:barChart>
      <c:catAx>
        <c:axId val="2537424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0" spcFirstLastPara="0" vertOverflow="ellipsis" vert="horz" wrap="square" anchor="ctr" anchorCtr="1"/>
          <a:lstStyle/>
          <a:p>
            <a:pPr>
              <a:defRPr lang="es-MX" sz="800" b="1" i="0" u="none" strike="noStrike" kern="1200" baseline="0">
                <a:solidFill>
                  <a:schemeClr val="tx1">
                    <a:lumMod val="95000"/>
                    <a:lumOff val="5000"/>
                  </a:schemeClr>
                </a:solidFill>
                <a:latin typeface="Geomanist Light" panose="02000503000000020004" pitchFamily="50" charset="0"/>
                <a:ea typeface="Montserrat" panose="00000500000000000000" pitchFamily="2" charset="0"/>
                <a:cs typeface="Montserrat" panose="00000500000000000000" pitchFamily="2" charset="0"/>
                <a:sym typeface="Montserrat" panose="00000500000000000000" pitchFamily="2" charset="0"/>
              </a:defRPr>
            </a:pPr>
            <a:endParaRPr lang="es-MX"/>
          </a:p>
        </c:txPr>
        <c:crossAx val="253756544"/>
        <c:crosses val="autoZero"/>
        <c:auto val="1"/>
        <c:lblAlgn val="ctr"/>
        <c:lblOffset val="100"/>
        <c:noMultiLvlLbl val="0"/>
      </c:catAx>
      <c:valAx>
        <c:axId val="253756544"/>
        <c:scaling>
          <c:orientation val="minMax"/>
        </c:scaling>
        <c:delete val="1"/>
        <c:axPos val="l"/>
        <c:numFmt formatCode="#,##0" sourceLinked="1"/>
        <c:majorTickMark val="none"/>
        <c:minorTickMark val="none"/>
        <c:tickLblPos val="none"/>
        <c:crossAx val="253742464"/>
        <c:crosses val="autoZero"/>
        <c:crossBetween val="between"/>
      </c:valAx>
      <c:valAx>
        <c:axId val="525855"/>
        <c:scaling>
          <c:orientation val="minMax"/>
        </c:scaling>
        <c:delete val="1"/>
        <c:axPos val="r"/>
        <c:numFmt formatCode="#,##0" sourceLinked="1"/>
        <c:majorTickMark val="out"/>
        <c:minorTickMark val="none"/>
        <c:tickLblPos val="nextTo"/>
        <c:crossAx val="508383"/>
        <c:crosses val="max"/>
        <c:crossBetween val="between"/>
      </c:valAx>
      <c:catAx>
        <c:axId val="508383"/>
        <c:scaling>
          <c:orientation val="minMax"/>
        </c:scaling>
        <c:delete val="1"/>
        <c:axPos val="b"/>
        <c:numFmt formatCode="General" sourceLinked="1"/>
        <c:majorTickMark val="out"/>
        <c:minorTickMark val="none"/>
        <c:tickLblPos val="nextTo"/>
        <c:crossAx val="525855"/>
        <c:crosses val="autoZero"/>
        <c:auto val="1"/>
        <c:lblAlgn val="ctr"/>
        <c:lblOffset val="100"/>
        <c:noMultiLvlLbl val="0"/>
      </c:catAx>
      <c:spPr>
        <a:noFill/>
        <a:ln w="25400">
          <a:noFill/>
        </a:ln>
        <a:effectLst/>
      </c:spPr>
    </c:plotArea>
    <c:plotVisOnly val="1"/>
    <c:dispBlanksAs val="gap"/>
    <c:showDLblsOverMax val="0"/>
  </c:chart>
  <c:spPr>
    <a:noFill/>
    <a:ln>
      <a:noFill/>
    </a:ln>
    <a:effectLst/>
  </c:spPr>
  <c:txPr>
    <a:bodyPr/>
    <a:lstStyle/>
    <a:p>
      <a:pPr>
        <a:defRPr lang="es-MX"/>
      </a:pPr>
      <a:endParaRPr lang="es-MX"/>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647269728162677E-3"/>
          <c:y val="6.4606401529668331E-2"/>
          <c:w val="0.98528764493037713"/>
          <c:h val="0.80089569213889611"/>
        </c:manualLayout>
      </c:layout>
      <c:barChart>
        <c:barDir val="col"/>
        <c:grouping val="clustered"/>
        <c:varyColors val="0"/>
        <c:ser>
          <c:idx val="2"/>
          <c:order val="2"/>
          <c:tx>
            <c:strRef>
              <c:f>Sheet1!$D$1</c:f>
              <c:strCache>
                <c:ptCount val="1"/>
                <c:pt idx="0">
                  <c:v>Total</c:v>
                </c:pt>
              </c:strCache>
            </c:strRef>
          </c:tx>
          <c:spPr>
            <a:pattFill prst="pct5">
              <a:fgClr>
                <a:srgbClr val="BC945A"/>
              </a:fgClr>
              <a:bgClr>
                <a:schemeClr val="bg1"/>
              </a:bgClr>
            </a:pattFill>
            <a:ln>
              <a:solidFill>
                <a:srgbClr val="6E152E"/>
              </a:solidFill>
              <a:prstDash val="sysDot"/>
            </a:ln>
          </c:spPr>
          <c:invertIfNegative val="0"/>
          <c:dPt>
            <c:idx val="0"/>
            <c:invertIfNegative val="0"/>
            <c:bubble3D val="0"/>
            <c:extLst>
              <c:ext xmlns:c16="http://schemas.microsoft.com/office/drawing/2014/chart" uri="{C3380CC4-5D6E-409C-BE32-E72D297353CC}">
                <c16:uniqueId val="{00000000-F34A-4F8F-BE7E-BB18ED9F1E11}"/>
              </c:ext>
            </c:extLst>
          </c:dPt>
          <c:dPt>
            <c:idx val="1"/>
            <c:invertIfNegative val="0"/>
            <c:bubble3D val="0"/>
            <c:extLst>
              <c:ext xmlns:c16="http://schemas.microsoft.com/office/drawing/2014/chart" uri="{C3380CC4-5D6E-409C-BE32-E72D297353CC}">
                <c16:uniqueId val="{00000001-F34A-4F8F-BE7E-BB18ED9F1E11}"/>
              </c:ext>
            </c:extLst>
          </c:dPt>
          <c:dPt>
            <c:idx val="2"/>
            <c:invertIfNegative val="0"/>
            <c:bubble3D val="0"/>
            <c:extLst>
              <c:ext xmlns:c16="http://schemas.microsoft.com/office/drawing/2014/chart" uri="{C3380CC4-5D6E-409C-BE32-E72D297353CC}">
                <c16:uniqueId val="{00000002-F34A-4F8F-BE7E-BB18ED9F1E11}"/>
              </c:ext>
            </c:extLst>
          </c:dPt>
          <c:dPt>
            <c:idx val="3"/>
            <c:invertIfNegative val="0"/>
            <c:bubble3D val="0"/>
            <c:extLst>
              <c:ext xmlns:c16="http://schemas.microsoft.com/office/drawing/2014/chart" uri="{C3380CC4-5D6E-409C-BE32-E72D297353CC}">
                <c16:uniqueId val="{00000003-F34A-4F8F-BE7E-BB18ED9F1E11}"/>
              </c:ext>
            </c:extLst>
          </c:dPt>
          <c:dPt>
            <c:idx val="4"/>
            <c:invertIfNegative val="0"/>
            <c:bubble3D val="0"/>
            <c:extLst>
              <c:ext xmlns:c16="http://schemas.microsoft.com/office/drawing/2014/chart" uri="{C3380CC4-5D6E-409C-BE32-E72D297353CC}">
                <c16:uniqueId val="{00000004-F34A-4F8F-BE7E-BB18ED9F1E11}"/>
              </c:ext>
            </c:extLst>
          </c:dPt>
          <c:dPt>
            <c:idx val="7"/>
            <c:invertIfNegative val="0"/>
            <c:bubble3D val="0"/>
            <c:spPr>
              <a:pattFill prst="pct5">
                <a:fgClr>
                  <a:srgbClr val="BC945A"/>
                </a:fgClr>
                <a:bgClr>
                  <a:schemeClr val="bg1"/>
                </a:bgClr>
              </a:pattFill>
              <a:ln w="9525">
                <a:solidFill>
                  <a:srgbClr val="BC945A"/>
                </a:solidFill>
                <a:prstDash val="sysDot"/>
              </a:ln>
            </c:spPr>
            <c:extLst>
              <c:ext xmlns:c16="http://schemas.microsoft.com/office/drawing/2014/chart" uri="{C3380CC4-5D6E-409C-BE32-E72D297353CC}">
                <c16:uniqueId val="{00000006-F34A-4F8F-BE7E-BB18ED9F1E11}"/>
              </c:ext>
            </c:extLst>
          </c:dPt>
          <c:dPt>
            <c:idx val="8"/>
            <c:invertIfNegative val="0"/>
            <c:bubble3D val="0"/>
            <c:spPr>
              <a:pattFill prst="pct5">
                <a:fgClr>
                  <a:srgbClr val="BC945A"/>
                </a:fgClr>
                <a:bgClr>
                  <a:schemeClr val="bg1"/>
                </a:bgClr>
              </a:pattFill>
              <a:ln>
                <a:solidFill>
                  <a:srgbClr val="BC945A"/>
                </a:solidFill>
                <a:prstDash val="sysDot"/>
              </a:ln>
            </c:spPr>
            <c:extLst>
              <c:ext xmlns:c16="http://schemas.microsoft.com/office/drawing/2014/chart" uri="{C3380CC4-5D6E-409C-BE32-E72D297353CC}">
                <c16:uniqueId val="{00000008-F34A-4F8F-BE7E-BB18ED9F1E11}"/>
              </c:ext>
            </c:extLst>
          </c:dPt>
          <c:dPt>
            <c:idx val="9"/>
            <c:invertIfNegative val="0"/>
            <c:bubble3D val="0"/>
            <c:spPr>
              <a:pattFill prst="pct5">
                <a:fgClr>
                  <a:srgbClr val="BC945A"/>
                </a:fgClr>
                <a:bgClr>
                  <a:schemeClr val="bg1"/>
                </a:bgClr>
              </a:pattFill>
              <a:ln w="9525">
                <a:solidFill>
                  <a:srgbClr val="BC945A"/>
                </a:solidFill>
                <a:prstDash val="sysDot"/>
              </a:ln>
            </c:spPr>
            <c:extLst>
              <c:ext xmlns:c16="http://schemas.microsoft.com/office/drawing/2014/chart" uri="{C3380CC4-5D6E-409C-BE32-E72D297353CC}">
                <c16:uniqueId val="{0000000A-F34A-4F8F-BE7E-BB18ED9F1E11}"/>
              </c:ext>
            </c:extLst>
          </c:dPt>
          <c:dPt>
            <c:idx val="10"/>
            <c:invertIfNegative val="0"/>
            <c:bubble3D val="0"/>
            <c:spPr>
              <a:pattFill prst="pct5">
                <a:fgClr>
                  <a:srgbClr val="BC945A"/>
                </a:fgClr>
                <a:bgClr>
                  <a:schemeClr val="bg1"/>
                </a:bgClr>
              </a:pattFill>
              <a:ln>
                <a:solidFill>
                  <a:srgbClr val="BC945A"/>
                </a:solidFill>
                <a:prstDash val="sysDot"/>
              </a:ln>
            </c:spPr>
            <c:extLst>
              <c:ext xmlns:c16="http://schemas.microsoft.com/office/drawing/2014/chart" uri="{C3380CC4-5D6E-409C-BE32-E72D297353CC}">
                <c16:uniqueId val="{0000000C-F34A-4F8F-BE7E-BB18ED9F1E11}"/>
              </c:ext>
            </c:extLst>
          </c:dPt>
          <c:dPt>
            <c:idx val="11"/>
            <c:invertIfNegative val="0"/>
            <c:bubble3D val="0"/>
            <c:spPr>
              <a:pattFill prst="pct5">
                <a:fgClr>
                  <a:srgbClr val="BC945A"/>
                </a:fgClr>
                <a:bgClr>
                  <a:schemeClr val="bg1"/>
                </a:bgClr>
              </a:pattFill>
              <a:ln>
                <a:solidFill>
                  <a:srgbClr val="BC945A"/>
                </a:solidFill>
                <a:prstDash val="sysDot"/>
              </a:ln>
            </c:spPr>
            <c:extLst>
              <c:ext xmlns:c16="http://schemas.microsoft.com/office/drawing/2014/chart" uri="{C3380CC4-5D6E-409C-BE32-E72D297353CC}">
                <c16:uniqueId val="{0000000E-F34A-4F8F-BE7E-BB18ED9F1E11}"/>
              </c:ext>
            </c:extLst>
          </c:dPt>
          <c:dLbls>
            <c:dLbl>
              <c:idx val="0"/>
              <c:layout>
                <c:manualLayout>
                  <c:x val="1.2740200123128052E-4"/>
                  <c:y val="-2.22555994045253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34A-4F8F-BE7E-BB18ED9F1E11}"/>
                </c:ext>
              </c:extLst>
            </c:dLbl>
            <c:dLbl>
              <c:idx val="1"/>
              <c:layout>
                <c:manualLayout>
                  <c:x val="3.8571886700606889E-3"/>
                  <c:y val="-4.62521073146222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34A-4F8F-BE7E-BB18ED9F1E11}"/>
                </c:ext>
              </c:extLst>
            </c:dLbl>
            <c:dLbl>
              <c:idx val="2"/>
              <c:layout>
                <c:manualLayout>
                  <c:x val="3.857188670060708E-3"/>
                  <c:y val="-3.917317525146402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34A-4F8F-BE7E-BB18ED9F1E11}"/>
                </c:ext>
              </c:extLst>
            </c:dLbl>
            <c:dLbl>
              <c:idx val="3"/>
              <c:layout>
                <c:manualLayout>
                  <c:x val="5.7857020635400892E-3"/>
                  <c:y val="-4.7336138402289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34A-4F8F-BE7E-BB18ED9F1E11}"/>
                </c:ext>
              </c:extLst>
            </c:dLbl>
            <c:dLbl>
              <c:idx val="4"/>
              <c:layout>
                <c:manualLayout>
                  <c:x val="3.7297866688293874E-3"/>
                  <c:y val="1.74103001117617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34A-4F8F-BE7E-BB18ED9F1E11}"/>
                </c:ext>
              </c:extLst>
            </c:dLbl>
            <c:dLbl>
              <c:idx val="5"/>
              <c:layout>
                <c:manualLayout>
                  <c:x val="-5.7857636501882446E-3"/>
                  <c:y val="-3.8104839314592955E-3"/>
                </c:manualLayout>
              </c:layout>
              <c:tx>
                <c:rich>
                  <a:bodyPr wrap="square" lIns="38100" tIns="19050" rIns="38100" bIns="19050" anchor="ctr">
                    <a:spAutoFit/>
                  </a:bodyPr>
                  <a:lstStyle/>
                  <a:p>
                    <a:pPr>
                      <a:defRPr b="1">
                        <a:solidFill>
                          <a:srgbClr val="6E152E"/>
                        </a:solidFill>
                        <a:latin typeface="Geomanist Light" panose="02000503000000020004" pitchFamily="50" charset="0"/>
                      </a:defRPr>
                    </a:pPr>
                    <a:r>
                      <a:rPr lang="en-US" dirty="0">
                        <a:latin typeface="Geomanist Light" panose="02000503000000020004" pitchFamily="50" charset="0"/>
                      </a:rPr>
                      <a:t>0</a:t>
                    </a:r>
                  </a:p>
                </c:rich>
              </c:tx>
              <c:spPr>
                <a:noFill/>
                <a:ln>
                  <a:solidFill>
                    <a:srgbClr val="6E152E"/>
                  </a:solidFill>
                </a:ln>
                <a:effectLst/>
              </c:sp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F34A-4F8F-BE7E-BB18ED9F1E11}"/>
                </c:ext>
              </c:extLst>
            </c:dLbl>
            <c:dLbl>
              <c:idx val="7"/>
              <c:layout>
                <c:manualLayout>
                  <c:x val="6.1677461841320672E-3"/>
                  <c:y val="-6.0936050391166341E-2"/>
                </c:manualLayout>
              </c:layout>
              <c:spPr>
                <a:noFill/>
                <a:ln>
                  <a:noFill/>
                </a:ln>
                <a:effectLst/>
              </c:spPr>
              <c:txPr>
                <a:bodyPr wrap="square" lIns="38100" tIns="19050" rIns="38100" bIns="19050" anchor="ctr">
                  <a:spAutoFit/>
                </a:bodyPr>
                <a:lstStyle/>
                <a:p>
                  <a:pPr>
                    <a:defRPr b="1">
                      <a:solidFill>
                        <a:srgbClr val="BC945A"/>
                      </a:solidFill>
                      <a:latin typeface="Geomanist Light" panose="02000503000000020004" pitchFamily="50" charset="0"/>
                    </a:defRPr>
                  </a:pPr>
                  <a:endParaRPr lang="es-MX"/>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34A-4F8F-BE7E-BB18ED9F1E11}"/>
                </c:ext>
              </c:extLst>
            </c:dLbl>
            <c:dLbl>
              <c:idx val="8"/>
              <c:spPr>
                <a:noFill/>
                <a:ln>
                  <a:noFill/>
                </a:ln>
                <a:effectLst/>
              </c:spPr>
              <c:txPr>
                <a:bodyPr wrap="square" lIns="38100" tIns="19050" rIns="38100" bIns="19050" anchor="ctr">
                  <a:spAutoFit/>
                </a:bodyPr>
                <a:lstStyle/>
                <a:p>
                  <a:pPr>
                    <a:defRPr b="1">
                      <a:solidFill>
                        <a:srgbClr val="BC945A"/>
                      </a:solidFill>
                      <a:latin typeface="Geomanist Light" panose="02000503000000020004" pitchFamily="50" charset="0"/>
                    </a:defRPr>
                  </a:pPr>
                  <a:endParaRPr lang="es-MX"/>
                </a:p>
              </c:txPr>
              <c:showLegendKey val="0"/>
              <c:showVal val="1"/>
              <c:showCatName val="0"/>
              <c:showSerName val="0"/>
              <c:showPercent val="0"/>
              <c:showBubbleSize val="0"/>
              <c:extLst>
                <c:ext xmlns:c16="http://schemas.microsoft.com/office/drawing/2014/chart" uri="{C3380CC4-5D6E-409C-BE32-E72D297353CC}">
                  <c16:uniqueId val="{00000008-F34A-4F8F-BE7E-BB18ED9F1E11}"/>
                </c:ext>
              </c:extLst>
            </c:dLbl>
            <c:dLbl>
              <c:idx val="9"/>
              <c:spPr>
                <a:noFill/>
                <a:ln>
                  <a:noFill/>
                </a:ln>
                <a:effectLst/>
              </c:spPr>
              <c:txPr>
                <a:bodyPr wrap="square" lIns="38100" tIns="19050" rIns="38100" bIns="19050" anchor="ctr">
                  <a:spAutoFit/>
                </a:bodyPr>
                <a:lstStyle/>
                <a:p>
                  <a:pPr>
                    <a:defRPr b="1">
                      <a:solidFill>
                        <a:srgbClr val="BC945A"/>
                      </a:solidFill>
                      <a:latin typeface="Geomanist Light" panose="02000503000000020004" pitchFamily="50" charset="0"/>
                    </a:defRPr>
                  </a:pPr>
                  <a:endParaRPr lang="es-MX"/>
                </a:p>
              </c:txPr>
              <c:showLegendKey val="0"/>
              <c:showVal val="1"/>
              <c:showCatName val="0"/>
              <c:showSerName val="0"/>
              <c:showPercent val="0"/>
              <c:showBubbleSize val="0"/>
              <c:extLst>
                <c:ext xmlns:c16="http://schemas.microsoft.com/office/drawing/2014/chart" uri="{C3380CC4-5D6E-409C-BE32-E72D297353CC}">
                  <c16:uniqueId val="{0000000A-F34A-4F8F-BE7E-BB18ED9F1E11}"/>
                </c:ext>
              </c:extLst>
            </c:dLbl>
            <c:dLbl>
              <c:idx val="10"/>
              <c:spPr>
                <a:noFill/>
                <a:ln>
                  <a:noFill/>
                </a:ln>
                <a:effectLst/>
              </c:spPr>
              <c:txPr>
                <a:bodyPr wrap="square" lIns="38100" tIns="19050" rIns="38100" bIns="19050" anchor="ctr">
                  <a:spAutoFit/>
                </a:bodyPr>
                <a:lstStyle/>
                <a:p>
                  <a:pPr>
                    <a:defRPr b="1">
                      <a:solidFill>
                        <a:srgbClr val="BC945A"/>
                      </a:solidFill>
                      <a:latin typeface="Geomanist Light" panose="02000503000000020004" pitchFamily="50" charset="0"/>
                    </a:defRPr>
                  </a:pPr>
                  <a:endParaRPr lang="es-MX"/>
                </a:p>
              </c:txPr>
              <c:showLegendKey val="0"/>
              <c:showVal val="1"/>
              <c:showCatName val="0"/>
              <c:showSerName val="0"/>
              <c:showPercent val="0"/>
              <c:showBubbleSize val="0"/>
              <c:extLst>
                <c:ext xmlns:c16="http://schemas.microsoft.com/office/drawing/2014/chart" uri="{C3380CC4-5D6E-409C-BE32-E72D297353CC}">
                  <c16:uniqueId val="{0000000C-F34A-4F8F-BE7E-BB18ED9F1E11}"/>
                </c:ext>
              </c:extLst>
            </c:dLbl>
            <c:dLbl>
              <c:idx val="11"/>
              <c:layout>
                <c:manualLayout>
                  <c:x val="2.0559153947105131E-3"/>
                  <c:y val="-5.6583475363225853E-2"/>
                </c:manualLayout>
              </c:layout>
              <c:spPr>
                <a:noFill/>
                <a:ln>
                  <a:noFill/>
                </a:ln>
                <a:effectLst/>
              </c:spPr>
              <c:txPr>
                <a:bodyPr wrap="square" lIns="38100" tIns="19050" rIns="38100" bIns="19050" anchor="ctr">
                  <a:spAutoFit/>
                </a:bodyPr>
                <a:lstStyle/>
                <a:p>
                  <a:pPr>
                    <a:defRPr b="1">
                      <a:solidFill>
                        <a:srgbClr val="BC945A"/>
                      </a:solidFill>
                      <a:latin typeface="Geomanist Light" panose="02000503000000020004" pitchFamily="50" charset="0"/>
                    </a:defRPr>
                  </a:pPr>
                  <a:endParaRPr lang="es-MX"/>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F34A-4F8F-BE7E-BB18ED9F1E11}"/>
                </c:ext>
              </c:extLst>
            </c:dLbl>
            <c:dLbl>
              <c:idx val="12"/>
              <c:spPr>
                <a:noFill/>
                <a:ln>
                  <a:solidFill>
                    <a:srgbClr val="BC945A"/>
                  </a:solidFill>
                </a:ln>
                <a:effectLst/>
              </c:spPr>
              <c:txPr>
                <a:bodyPr wrap="square" lIns="38100" tIns="19050" rIns="38100" bIns="19050" anchor="ctr">
                  <a:spAutoFit/>
                </a:bodyPr>
                <a:lstStyle/>
                <a:p>
                  <a:pPr>
                    <a:defRPr b="1">
                      <a:solidFill>
                        <a:srgbClr val="BC945A"/>
                      </a:solidFill>
                      <a:latin typeface="Geomanist Light" panose="02000503000000020004" pitchFamily="50" charset="0"/>
                    </a:defRPr>
                  </a:pPr>
                  <a:endParaRPr lang="es-MX"/>
                </a:p>
              </c:txPr>
              <c:showLegendKey val="0"/>
              <c:showVal val="1"/>
              <c:showCatName val="0"/>
              <c:showSerName val="0"/>
              <c:showPercent val="0"/>
              <c:showBubbleSize val="0"/>
              <c:extLst>
                <c:ext xmlns:c16="http://schemas.microsoft.com/office/drawing/2014/chart" uri="{C3380CC4-5D6E-409C-BE32-E72D297353CC}">
                  <c16:uniqueId val="{00000010-F34A-4F8F-BE7E-BB18ED9F1E11}"/>
                </c:ext>
              </c:extLst>
            </c:dLbl>
            <c:spPr>
              <a:noFill/>
              <a:ln>
                <a:noFill/>
              </a:ln>
              <a:effectLst/>
            </c:spPr>
            <c:txPr>
              <a:bodyPr wrap="square" lIns="38100" tIns="19050" rIns="38100" bIns="19050" anchor="ctr">
                <a:spAutoFit/>
              </a:bodyPr>
              <a:lstStyle/>
              <a:p>
                <a:pPr>
                  <a:defRPr b="1">
                    <a:solidFill>
                      <a:srgbClr val="6E152E"/>
                    </a:solidFill>
                    <a:latin typeface="Geomanist Light" panose="02000503000000020004" pitchFamily="50" charset="0"/>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2019</c:v>
                </c:pt>
                <c:pt idx="1">
                  <c:v>2020</c:v>
                </c:pt>
                <c:pt idx="2">
                  <c:v>2021</c:v>
                </c:pt>
                <c:pt idx="3">
                  <c:v>2022</c:v>
                </c:pt>
                <c:pt idx="4">
                  <c:v>2023</c:v>
                </c:pt>
                <c:pt idx="5">
                  <c:v>2024</c:v>
                </c:pt>
                <c:pt idx="6">
                  <c:v>Hombres </c:v>
                </c:pt>
                <c:pt idx="7">
                  <c:v>2019</c:v>
                </c:pt>
                <c:pt idx="8">
                  <c:v>2020</c:v>
                </c:pt>
                <c:pt idx="9">
                  <c:v>2021</c:v>
                </c:pt>
                <c:pt idx="10">
                  <c:v>2022</c:v>
                </c:pt>
                <c:pt idx="11">
                  <c:v>2023</c:v>
                </c:pt>
                <c:pt idx="12">
                  <c:v>2024</c:v>
                </c:pt>
              </c:strCache>
            </c:strRef>
          </c:cat>
          <c:val>
            <c:numRef>
              <c:f>Sheet1!$D$2:$D$14</c:f>
              <c:numCache>
                <c:formatCode>#,##0</c:formatCode>
                <c:ptCount val="13"/>
                <c:pt idx="0">
                  <c:v>53</c:v>
                </c:pt>
                <c:pt idx="1">
                  <c:v>256</c:v>
                </c:pt>
                <c:pt idx="2">
                  <c:v>483</c:v>
                </c:pt>
                <c:pt idx="3">
                  <c:v>368</c:v>
                </c:pt>
                <c:pt idx="4">
                  <c:v>156</c:v>
                </c:pt>
                <c:pt idx="5">
                  <c:v>0</c:v>
                </c:pt>
                <c:pt idx="7">
                  <c:v>180</c:v>
                </c:pt>
                <c:pt idx="8">
                  <c:v>732</c:v>
                </c:pt>
                <c:pt idx="9">
                  <c:v>1575</c:v>
                </c:pt>
                <c:pt idx="10">
                  <c:v>1500</c:v>
                </c:pt>
                <c:pt idx="11">
                  <c:v>835</c:v>
                </c:pt>
                <c:pt idx="12">
                  <c:v>68</c:v>
                </c:pt>
              </c:numCache>
            </c:numRef>
          </c:val>
          <c:extLst>
            <c:ext xmlns:c16="http://schemas.microsoft.com/office/drawing/2014/chart" uri="{C3380CC4-5D6E-409C-BE32-E72D297353CC}">
              <c16:uniqueId val="{00000011-F34A-4F8F-BE7E-BB18ED9F1E11}"/>
            </c:ext>
          </c:extLst>
        </c:ser>
        <c:dLbls>
          <c:showLegendKey val="0"/>
          <c:showVal val="0"/>
          <c:showCatName val="0"/>
          <c:showSerName val="0"/>
          <c:showPercent val="0"/>
          <c:showBubbleSize val="0"/>
        </c:dLbls>
        <c:gapWidth val="30"/>
        <c:overlap val="100"/>
        <c:axId val="253742464"/>
        <c:axId val="253756544"/>
      </c:barChart>
      <c:barChart>
        <c:barDir val="col"/>
        <c:grouping val="clustered"/>
        <c:varyColors val="0"/>
        <c:ser>
          <c:idx val="0"/>
          <c:order val="0"/>
          <c:tx>
            <c:strRef>
              <c:f>Sheet1!$B$1</c:f>
              <c:strCache>
                <c:ptCount val="1"/>
                <c:pt idx="0">
                  <c:v>Enero-Noviembre</c:v>
                </c:pt>
              </c:strCache>
            </c:strRef>
          </c:tx>
          <c:spPr>
            <a:solidFill>
              <a:srgbClr val="6E152E"/>
            </a:solidFill>
            <a:ln>
              <a:noFill/>
              <a:prstDash val="sysDot"/>
            </a:ln>
            <a:effectLst/>
          </c:spPr>
          <c:invertIfNegative val="0"/>
          <c:dPt>
            <c:idx val="7"/>
            <c:invertIfNegative val="0"/>
            <c:bubble3D val="0"/>
            <c:spPr>
              <a:solidFill>
                <a:srgbClr val="BC945A"/>
              </a:solidFill>
              <a:ln>
                <a:noFill/>
                <a:prstDash val="sysDot"/>
              </a:ln>
              <a:effectLst/>
            </c:spPr>
            <c:extLst>
              <c:ext xmlns:c16="http://schemas.microsoft.com/office/drawing/2014/chart" uri="{C3380CC4-5D6E-409C-BE32-E72D297353CC}">
                <c16:uniqueId val="{00000013-F34A-4F8F-BE7E-BB18ED9F1E11}"/>
              </c:ext>
            </c:extLst>
          </c:dPt>
          <c:dPt>
            <c:idx val="8"/>
            <c:invertIfNegative val="0"/>
            <c:bubble3D val="0"/>
            <c:spPr>
              <a:solidFill>
                <a:srgbClr val="BC945A"/>
              </a:solidFill>
              <a:ln>
                <a:noFill/>
                <a:prstDash val="sysDot"/>
              </a:ln>
              <a:effectLst/>
            </c:spPr>
            <c:extLst>
              <c:ext xmlns:c16="http://schemas.microsoft.com/office/drawing/2014/chart" uri="{C3380CC4-5D6E-409C-BE32-E72D297353CC}">
                <c16:uniqueId val="{00000015-F34A-4F8F-BE7E-BB18ED9F1E11}"/>
              </c:ext>
            </c:extLst>
          </c:dPt>
          <c:dPt>
            <c:idx val="9"/>
            <c:invertIfNegative val="0"/>
            <c:bubble3D val="0"/>
            <c:spPr>
              <a:solidFill>
                <a:srgbClr val="BC945A"/>
              </a:solidFill>
              <a:ln>
                <a:noFill/>
                <a:prstDash val="sysDot"/>
              </a:ln>
              <a:effectLst/>
            </c:spPr>
            <c:extLst>
              <c:ext xmlns:c16="http://schemas.microsoft.com/office/drawing/2014/chart" uri="{C3380CC4-5D6E-409C-BE32-E72D297353CC}">
                <c16:uniqueId val="{00000017-F34A-4F8F-BE7E-BB18ED9F1E11}"/>
              </c:ext>
            </c:extLst>
          </c:dPt>
          <c:dPt>
            <c:idx val="10"/>
            <c:invertIfNegative val="0"/>
            <c:bubble3D val="0"/>
            <c:spPr>
              <a:solidFill>
                <a:srgbClr val="BC945A"/>
              </a:solidFill>
              <a:ln>
                <a:noFill/>
                <a:prstDash val="sysDot"/>
              </a:ln>
              <a:effectLst/>
            </c:spPr>
            <c:extLst>
              <c:ext xmlns:c16="http://schemas.microsoft.com/office/drawing/2014/chart" uri="{C3380CC4-5D6E-409C-BE32-E72D297353CC}">
                <c16:uniqueId val="{00000019-F34A-4F8F-BE7E-BB18ED9F1E11}"/>
              </c:ext>
            </c:extLst>
          </c:dPt>
          <c:dPt>
            <c:idx val="11"/>
            <c:invertIfNegative val="0"/>
            <c:bubble3D val="0"/>
            <c:spPr>
              <a:solidFill>
                <a:srgbClr val="BC945A"/>
              </a:solidFill>
              <a:ln>
                <a:noFill/>
                <a:prstDash val="sysDot"/>
              </a:ln>
              <a:effectLst/>
            </c:spPr>
            <c:extLst>
              <c:ext xmlns:c16="http://schemas.microsoft.com/office/drawing/2014/chart" uri="{C3380CC4-5D6E-409C-BE32-E72D297353CC}">
                <c16:uniqueId val="{0000001B-F34A-4F8F-BE7E-BB18ED9F1E11}"/>
              </c:ext>
            </c:extLst>
          </c:dPt>
          <c:dPt>
            <c:idx val="12"/>
            <c:invertIfNegative val="0"/>
            <c:bubble3D val="0"/>
            <c:spPr>
              <a:solidFill>
                <a:srgbClr val="BC945A"/>
              </a:solidFill>
              <a:ln>
                <a:solidFill>
                  <a:srgbClr val="BC945A"/>
                </a:solidFill>
                <a:prstDash val="sysDot"/>
              </a:ln>
              <a:effectLst/>
            </c:spPr>
            <c:extLst>
              <c:ext xmlns:c16="http://schemas.microsoft.com/office/drawing/2014/chart" uri="{C3380CC4-5D6E-409C-BE32-E72D297353CC}">
                <c16:uniqueId val="{0000001D-F34A-4F8F-BE7E-BB18ED9F1E11}"/>
              </c:ext>
            </c:extLst>
          </c:dPt>
          <c:dLbls>
            <c:dLbl>
              <c:idx val="0"/>
              <c:delete val="1"/>
              <c:extLst>
                <c:ext xmlns:c15="http://schemas.microsoft.com/office/drawing/2012/chart" uri="{CE6537A1-D6FC-4f65-9D91-7224C49458BB}"/>
                <c:ext xmlns:c16="http://schemas.microsoft.com/office/drawing/2014/chart" uri="{C3380CC4-5D6E-409C-BE32-E72D297353CC}">
                  <c16:uniqueId val="{0000001E-F34A-4F8F-BE7E-BB18ED9F1E11}"/>
                </c:ext>
              </c:extLst>
            </c:dLbl>
            <c:dLbl>
              <c:idx val="1"/>
              <c:layout>
                <c:manualLayout>
                  <c:x val="0"/>
                  <c:y val="0.11082718460710111"/>
                </c:manualLayout>
              </c:layout>
              <c:spPr>
                <a:noFill/>
                <a:ln>
                  <a:noFill/>
                </a:ln>
                <a:effectLst/>
              </c:spPr>
              <c:txPr>
                <a:bodyPr wrap="square" lIns="38100" tIns="19050" rIns="38100" bIns="19050" anchor="ctr">
                  <a:spAutoFit/>
                </a:bodyPr>
                <a:lstStyle/>
                <a:p>
                  <a:pPr>
                    <a:defRPr sz="700" b="1">
                      <a:solidFill>
                        <a:schemeClr val="bg1"/>
                      </a:solidFill>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F34A-4F8F-BE7E-BB18ED9F1E11}"/>
                </c:ext>
              </c:extLst>
            </c:dLbl>
            <c:dLbl>
              <c:idx val="2"/>
              <c:spPr>
                <a:noFill/>
                <a:ln>
                  <a:noFill/>
                </a:ln>
                <a:effectLst/>
              </c:spPr>
              <c:txPr>
                <a:bodyPr wrap="square" lIns="38100" tIns="19050" rIns="38100" bIns="19050" anchor="ctr">
                  <a:spAutoFit/>
                </a:bodyPr>
                <a:lstStyle/>
                <a:p>
                  <a:pPr>
                    <a:defRPr sz="700" b="1">
                      <a:solidFill>
                        <a:schemeClr val="bg1"/>
                      </a:solidFill>
                      <a:latin typeface="Geomanist Light" panose="02000503000000020004" pitchFamily="50" charset="0"/>
                    </a:defRPr>
                  </a:pPr>
                  <a:endParaRPr lang="es-MX"/>
                </a:p>
              </c:txPr>
              <c:dLblPos val="inBase"/>
              <c:showLegendKey val="0"/>
              <c:showVal val="1"/>
              <c:showCatName val="0"/>
              <c:showSerName val="0"/>
              <c:showPercent val="0"/>
              <c:showBubbleSize val="0"/>
              <c:extLst>
                <c:ext xmlns:c16="http://schemas.microsoft.com/office/drawing/2014/chart" uri="{C3380CC4-5D6E-409C-BE32-E72D297353CC}">
                  <c16:uniqueId val="{00000020-F34A-4F8F-BE7E-BB18ED9F1E11}"/>
                </c:ext>
              </c:extLst>
            </c:dLbl>
            <c:dLbl>
              <c:idx val="3"/>
              <c:spPr>
                <a:noFill/>
                <a:ln>
                  <a:noFill/>
                </a:ln>
                <a:effectLst/>
              </c:spPr>
              <c:txPr>
                <a:bodyPr wrap="square" lIns="38100" tIns="19050" rIns="38100" bIns="19050" anchor="ctr">
                  <a:spAutoFit/>
                </a:bodyPr>
                <a:lstStyle/>
                <a:p>
                  <a:pPr>
                    <a:defRPr sz="700" b="1">
                      <a:solidFill>
                        <a:schemeClr val="bg1"/>
                      </a:solidFill>
                      <a:latin typeface="Geomanist Light" panose="02000503000000020004" pitchFamily="50" charset="0"/>
                    </a:defRPr>
                  </a:pPr>
                  <a:endParaRPr lang="es-MX"/>
                </a:p>
              </c:txPr>
              <c:dLblPos val="inBase"/>
              <c:showLegendKey val="0"/>
              <c:showVal val="1"/>
              <c:showCatName val="0"/>
              <c:showSerName val="0"/>
              <c:showPercent val="0"/>
              <c:showBubbleSize val="0"/>
              <c:extLst>
                <c:ext xmlns:c16="http://schemas.microsoft.com/office/drawing/2014/chart" uri="{C3380CC4-5D6E-409C-BE32-E72D297353CC}">
                  <c16:uniqueId val="{00000021-F34A-4F8F-BE7E-BB18ED9F1E11}"/>
                </c:ext>
              </c:extLst>
            </c:dLbl>
            <c:dLbl>
              <c:idx val="4"/>
              <c:delete val="1"/>
              <c:extLst>
                <c:ext xmlns:c15="http://schemas.microsoft.com/office/drawing/2012/chart" uri="{CE6537A1-D6FC-4f65-9D91-7224C49458BB}">
                  <c15:layout>
                    <c:manualLayout>
                      <c:w val="3.99669952731753E-2"/>
                      <c:h val="4.4896982774427281E-2"/>
                    </c:manualLayout>
                  </c15:layout>
                </c:ext>
                <c:ext xmlns:c16="http://schemas.microsoft.com/office/drawing/2014/chart" uri="{C3380CC4-5D6E-409C-BE32-E72D297353CC}">
                  <c16:uniqueId val="{00000022-F34A-4F8F-BE7E-BB18ED9F1E11}"/>
                </c:ext>
              </c:extLst>
            </c:dLbl>
            <c:dLbl>
              <c:idx val="5"/>
              <c:delete val="1"/>
              <c:extLst>
                <c:ext xmlns:c15="http://schemas.microsoft.com/office/drawing/2012/chart" uri="{CE6537A1-D6FC-4f65-9D91-7224C49458BB}"/>
                <c:ext xmlns:c16="http://schemas.microsoft.com/office/drawing/2014/chart" uri="{C3380CC4-5D6E-409C-BE32-E72D297353CC}">
                  <c16:uniqueId val="{00000023-F34A-4F8F-BE7E-BB18ED9F1E11}"/>
                </c:ext>
              </c:extLst>
            </c:dLbl>
            <c:dLbl>
              <c:idx val="7"/>
              <c:layout>
                <c:manualLayout>
                  <c:x val="2.0559153947105886E-3"/>
                  <c:y val="7.8231195762031358E-2"/>
                </c:manualLayout>
              </c:layout>
              <c:spPr>
                <a:noFill/>
                <a:ln>
                  <a:noFill/>
                </a:ln>
                <a:effectLst/>
              </c:spPr>
              <c:txPr>
                <a:bodyPr wrap="square" lIns="38100" tIns="19050" rIns="38100" bIns="19050" anchor="ctr">
                  <a:spAutoFit/>
                </a:bodyPr>
                <a:lstStyle/>
                <a:p>
                  <a:pPr>
                    <a:defRPr sz="700" b="1">
                      <a:solidFill>
                        <a:schemeClr val="bg1"/>
                      </a:solidFill>
                      <a:highlight>
                        <a:srgbClr val="BC945A"/>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F34A-4F8F-BE7E-BB18ED9F1E11}"/>
                </c:ext>
              </c:extLst>
            </c:dLbl>
            <c:dLbl>
              <c:idx val="8"/>
              <c:spPr>
                <a:noFill/>
                <a:ln>
                  <a:noFill/>
                </a:ln>
                <a:effectLst/>
              </c:spPr>
              <c:txPr>
                <a:bodyPr wrap="square" lIns="38100" tIns="19050" rIns="38100" bIns="19050" anchor="ctr">
                  <a:spAutoFit/>
                </a:bodyPr>
                <a:lstStyle/>
                <a:p>
                  <a:pPr>
                    <a:defRPr sz="700" b="1">
                      <a:solidFill>
                        <a:schemeClr val="bg1"/>
                      </a:solidFill>
                      <a:latin typeface="Geomanist Light" panose="02000503000000020004" pitchFamily="50" charset="0"/>
                    </a:defRPr>
                  </a:pPr>
                  <a:endParaRPr lang="es-MX"/>
                </a:p>
              </c:txPr>
              <c:dLblPos val="inBase"/>
              <c:showLegendKey val="0"/>
              <c:showVal val="1"/>
              <c:showCatName val="0"/>
              <c:showSerName val="0"/>
              <c:showPercent val="0"/>
              <c:showBubbleSize val="0"/>
              <c:extLst>
                <c:ext xmlns:c16="http://schemas.microsoft.com/office/drawing/2014/chart" uri="{C3380CC4-5D6E-409C-BE32-E72D297353CC}">
                  <c16:uniqueId val="{00000015-F34A-4F8F-BE7E-BB18ED9F1E11}"/>
                </c:ext>
              </c:extLst>
            </c:dLbl>
            <c:dLbl>
              <c:idx val="9"/>
              <c:spPr>
                <a:noFill/>
                <a:ln>
                  <a:noFill/>
                </a:ln>
                <a:effectLst/>
              </c:spPr>
              <c:txPr>
                <a:bodyPr wrap="square" lIns="38100" tIns="19050" rIns="38100" bIns="19050" anchor="ctr">
                  <a:spAutoFit/>
                </a:bodyPr>
                <a:lstStyle/>
                <a:p>
                  <a:pPr>
                    <a:defRPr sz="700" b="1">
                      <a:solidFill>
                        <a:schemeClr val="bg1"/>
                      </a:solidFill>
                      <a:latin typeface="Geomanist Light" panose="02000503000000020004" pitchFamily="50" charset="0"/>
                    </a:defRPr>
                  </a:pPr>
                  <a:endParaRPr lang="es-MX"/>
                </a:p>
              </c:txPr>
              <c:dLblPos val="inBase"/>
              <c:showLegendKey val="0"/>
              <c:showVal val="1"/>
              <c:showCatName val="0"/>
              <c:showSerName val="0"/>
              <c:showPercent val="0"/>
              <c:showBubbleSize val="0"/>
              <c:extLst>
                <c:ext xmlns:c16="http://schemas.microsoft.com/office/drawing/2014/chart" uri="{C3380CC4-5D6E-409C-BE32-E72D297353CC}">
                  <c16:uniqueId val="{00000017-F34A-4F8F-BE7E-BB18ED9F1E11}"/>
                </c:ext>
              </c:extLst>
            </c:dLbl>
            <c:dLbl>
              <c:idx val="10"/>
              <c:spPr>
                <a:noFill/>
                <a:ln>
                  <a:noFill/>
                </a:ln>
                <a:effectLst/>
              </c:spPr>
              <c:txPr>
                <a:bodyPr wrap="square" lIns="38100" tIns="19050" rIns="38100" bIns="19050" anchor="ctr">
                  <a:spAutoFit/>
                </a:bodyPr>
                <a:lstStyle/>
                <a:p>
                  <a:pPr>
                    <a:defRPr sz="700" b="1">
                      <a:solidFill>
                        <a:schemeClr val="bg1"/>
                      </a:solidFill>
                      <a:latin typeface="Geomanist Light" panose="02000503000000020004" pitchFamily="50" charset="0"/>
                    </a:defRPr>
                  </a:pPr>
                  <a:endParaRPr lang="es-MX"/>
                </a:p>
              </c:txPr>
              <c:dLblPos val="inBase"/>
              <c:showLegendKey val="0"/>
              <c:showVal val="1"/>
              <c:showCatName val="0"/>
              <c:showSerName val="0"/>
              <c:showPercent val="0"/>
              <c:showBubbleSize val="0"/>
              <c:extLst>
                <c:ext xmlns:c16="http://schemas.microsoft.com/office/drawing/2014/chart" uri="{C3380CC4-5D6E-409C-BE32-E72D297353CC}">
                  <c16:uniqueId val="{00000019-F34A-4F8F-BE7E-BB18ED9F1E11}"/>
                </c:ext>
              </c:extLst>
            </c:dLbl>
            <c:dLbl>
              <c:idx val="11"/>
              <c:spPr>
                <a:solidFill>
                  <a:srgbClr val="BC945A"/>
                </a:solidFill>
                <a:ln>
                  <a:noFill/>
                </a:ln>
                <a:effectLst/>
              </c:spPr>
              <c:txPr>
                <a:bodyPr wrap="square" lIns="38100" tIns="19050" rIns="38100" bIns="19050" anchor="ctr">
                  <a:spAutoFit/>
                </a:bodyPr>
                <a:lstStyle/>
                <a:p>
                  <a:pPr>
                    <a:defRPr sz="700" b="1">
                      <a:solidFill>
                        <a:schemeClr val="bg1"/>
                      </a:solidFill>
                      <a:latin typeface="Geomanist Light" panose="02000503000000020004" pitchFamily="50" charset="0"/>
                    </a:defRPr>
                  </a:pPr>
                  <a:endParaRPr lang="es-MX"/>
                </a:p>
              </c:txPr>
              <c:dLblPos val="inBase"/>
              <c:showLegendKey val="0"/>
              <c:showVal val="1"/>
              <c:showCatName val="0"/>
              <c:showSerName val="0"/>
              <c:showPercent val="0"/>
              <c:showBubbleSize val="0"/>
              <c:extLst>
                <c:ext xmlns:c16="http://schemas.microsoft.com/office/drawing/2014/chart" uri="{C3380CC4-5D6E-409C-BE32-E72D297353CC}">
                  <c16:uniqueId val="{0000001B-F34A-4F8F-BE7E-BB18ED9F1E11}"/>
                </c:ext>
              </c:extLst>
            </c:dLbl>
            <c:dLbl>
              <c:idx val="12"/>
              <c:delete val="1"/>
              <c:extLst>
                <c:ext xmlns:c15="http://schemas.microsoft.com/office/drawing/2012/chart" uri="{CE6537A1-D6FC-4f65-9D91-7224C49458BB}"/>
                <c:ext xmlns:c16="http://schemas.microsoft.com/office/drawing/2014/chart" uri="{C3380CC4-5D6E-409C-BE32-E72D297353CC}">
                  <c16:uniqueId val="{0000001D-F34A-4F8F-BE7E-BB18ED9F1E11}"/>
                </c:ext>
              </c:extLst>
            </c:dLbl>
            <c:spPr>
              <a:noFill/>
              <a:ln>
                <a:noFill/>
              </a:ln>
              <a:effectLst/>
            </c:spPr>
            <c:txPr>
              <a:bodyPr wrap="square" lIns="38100" tIns="19050" rIns="38100" bIns="19050" anchor="ctr">
                <a:spAutoFit/>
              </a:bodyPr>
              <a:lstStyle/>
              <a:p>
                <a:pPr>
                  <a:defRPr sz="700" b="1">
                    <a:solidFill>
                      <a:srgbClr val="6E152E"/>
                    </a:solidFill>
                    <a:latin typeface="Geomanist Light" panose="02000503000000020004" pitchFamily="50" charset="0"/>
                  </a:defRPr>
                </a:pPr>
                <a:endParaRPr lang="es-MX"/>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2019</c:v>
                </c:pt>
                <c:pt idx="1">
                  <c:v>2020</c:v>
                </c:pt>
                <c:pt idx="2">
                  <c:v>2021</c:v>
                </c:pt>
                <c:pt idx="3">
                  <c:v>2022</c:v>
                </c:pt>
                <c:pt idx="4">
                  <c:v>2023</c:v>
                </c:pt>
                <c:pt idx="5">
                  <c:v>2024</c:v>
                </c:pt>
                <c:pt idx="6">
                  <c:v>Hombres </c:v>
                </c:pt>
                <c:pt idx="7">
                  <c:v>2019</c:v>
                </c:pt>
                <c:pt idx="8">
                  <c:v>2020</c:v>
                </c:pt>
                <c:pt idx="9">
                  <c:v>2021</c:v>
                </c:pt>
                <c:pt idx="10">
                  <c:v>2022</c:v>
                </c:pt>
                <c:pt idx="11">
                  <c:v>2023</c:v>
                </c:pt>
                <c:pt idx="12">
                  <c:v>2024</c:v>
                </c:pt>
              </c:strCache>
            </c:strRef>
          </c:cat>
          <c:val>
            <c:numRef>
              <c:f>Sheet1!$B$2:$B$14</c:f>
              <c:numCache>
                <c:formatCode>#,##0</c:formatCode>
                <c:ptCount val="13"/>
                <c:pt idx="0">
                  <c:v>49</c:v>
                </c:pt>
                <c:pt idx="1">
                  <c:v>225</c:v>
                </c:pt>
                <c:pt idx="2">
                  <c:v>455</c:v>
                </c:pt>
                <c:pt idx="3">
                  <c:v>346</c:v>
                </c:pt>
                <c:pt idx="4">
                  <c:v>156</c:v>
                </c:pt>
                <c:pt idx="5">
                  <c:v>0</c:v>
                </c:pt>
                <c:pt idx="7">
                  <c:v>165</c:v>
                </c:pt>
                <c:pt idx="8">
                  <c:v>639</c:v>
                </c:pt>
                <c:pt idx="9">
                  <c:v>1444</c:v>
                </c:pt>
                <c:pt idx="10">
                  <c:v>1389</c:v>
                </c:pt>
                <c:pt idx="11">
                  <c:v>830</c:v>
                </c:pt>
                <c:pt idx="12">
                  <c:v>68</c:v>
                </c:pt>
              </c:numCache>
            </c:numRef>
          </c:val>
          <c:extLst>
            <c:ext xmlns:c16="http://schemas.microsoft.com/office/drawing/2014/chart" uri="{C3380CC4-5D6E-409C-BE32-E72D297353CC}">
              <c16:uniqueId val="{00000024-F34A-4F8F-BE7E-BB18ED9F1E11}"/>
            </c:ext>
          </c:extLst>
        </c:ser>
        <c:ser>
          <c:idx val="1"/>
          <c:order val="1"/>
          <c:tx>
            <c:strRef>
              <c:f>Sheet1!$C$1</c:f>
              <c:strCache>
                <c:ptCount val="1"/>
                <c:pt idx="0">
                  <c:v>Diciembre</c:v>
                </c:pt>
              </c:strCache>
            </c:strRef>
          </c:tx>
          <c:spPr>
            <a:noFill/>
            <a:ln>
              <a:noFill/>
            </a:ln>
          </c:spPr>
          <c:invertIfNegative val="0"/>
          <c:dLbls>
            <c:dLbl>
              <c:idx val="0"/>
              <c:layout>
                <c:manualLayout>
                  <c:x val="-2.0559153947106684E-3"/>
                  <c:y val="6.276961546199156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5-F34A-4F8F-BE7E-BB18ED9F1E11}"/>
                </c:ext>
              </c:extLst>
            </c:dLbl>
            <c:dLbl>
              <c:idx val="1"/>
              <c:layout>
                <c:manualLayout>
                  <c:x val="-4.1118307894213281E-3"/>
                  <c:y val="-6.733433568223871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6-F34A-4F8F-BE7E-BB18ED9F1E11}"/>
                </c:ext>
              </c:extLst>
            </c:dLbl>
            <c:dLbl>
              <c:idx val="2"/>
              <c:layout>
                <c:manualLayout>
                  <c:x val="0"/>
                  <c:y val="-0.1674435613248690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7-F34A-4F8F-BE7E-BB18ED9F1E11}"/>
                </c:ext>
              </c:extLst>
            </c:dLbl>
            <c:dLbl>
              <c:idx val="3"/>
              <c:layout>
                <c:manualLayout>
                  <c:x val="-2.0559153947107018E-3"/>
                  <c:y val="-0.115212660989583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8-F34A-4F8F-BE7E-BB18ED9F1E11}"/>
                </c:ext>
              </c:extLst>
            </c:dLbl>
            <c:dLbl>
              <c:idx val="4"/>
              <c:delete val="1"/>
              <c:extLst>
                <c:ext xmlns:c15="http://schemas.microsoft.com/office/drawing/2012/chart" uri="{CE6537A1-D6FC-4f65-9D91-7224C49458BB}"/>
                <c:ext xmlns:c16="http://schemas.microsoft.com/office/drawing/2014/chart" uri="{C3380CC4-5D6E-409C-BE32-E72D297353CC}">
                  <c16:uniqueId val="{00000029-F34A-4F8F-BE7E-BB18ED9F1E11}"/>
                </c:ext>
              </c:extLst>
            </c:dLbl>
            <c:dLbl>
              <c:idx val="5"/>
              <c:delete val="1"/>
              <c:extLst>
                <c:ext xmlns:c15="http://schemas.microsoft.com/office/drawing/2012/chart" uri="{CE6537A1-D6FC-4f65-9D91-7224C49458BB}"/>
                <c:ext xmlns:c16="http://schemas.microsoft.com/office/drawing/2014/chart" uri="{C3380CC4-5D6E-409C-BE32-E72D297353CC}">
                  <c16:uniqueId val="{0000001B-EEF6-4303-B58F-057BCBDBD362}"/>
                </c:ext>
              </c:extLst>
            </c:dLbl>
            <c:dLbl>
              <c:idx val="7"/>
              <c:layout>
                <c:manualLayout>
                  <c:x val="-2.0559153947106641E-3"/>
                  <c:y val="-4.9095332702952681E-2"/>
                </c:manualLayout>
              </c:layout>
              <c:spPr>
                <a:noFill/>
                <a:ln>
                  <a:noFill/>
                </a:ln>
                <a:effectLst/>
              </c:spPr>
              <c:txPr>
                <a:bodyPr wrap="square" lIns="38100" tIns="19050" rIns="38100" bIns="19050" anchor="ctr">
                  <a:spAutoFit/>
                </a:bodyPr>
                <a:lstStyle/>
                <a:p>
                  <a:pPr>
                    <a:defRPr sz="700" b="1">
                      <a:solidFill>
                        <a:schemeClr val="bg1"/>
                      </a:solidFill>
                      <a:highlight>
                        <a:srgbClr val="BC945A"/>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A-F34A-4F8F-BE7E-BB18ED9F1E11}"/>
                </c:ext>
              </c:extLst>
            </c:dLbl>
            <c:dLbl>
              <c:idx val="8"/>
              <c:layout>
                <c:manualLayout>
                  <c:x val="0"/>
                  <c:y val="-0.22417920545285117"/>
                </c:manualLayout>
              </c:layout>
              <c:spPr>
                <a:noFill/>
                <a:ln>
                  <a:noFill/>
                </a:ln>
                <a:effectLst/>
              </c:spPr>
              <c:txPr>
                <a:bodyPr wrap="square" lIns="38100" tIns="19050" rIns="38100" bIns="19050" anchor="ctr">
                  <a:spAutoFit/>
                </a:bodyPr>
                <a:lstStyle/>
                <a:p>
                  <a:pPr>
                    <a:defRPr sz="700" b="1">
                      <a:solidFill>
                        <a:schemeClr val="bg1"/>
                      </a:solidFill>
                      <a:highlight>
                        <a:srgbClr val="BC945A"/>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B-F34A-4F8F-BE7E-BB18ED9F1E11}"/>
                </c:ext>
              </c:extLst>
            </c:dLbl>
            <c:dLbl>
              <c:idx val="9"/>
              <c:layout>
                <c:manualLayout>
                  <c:x val="2.0559153947106641E-3"/>
                  <c:y val="-0.57658561395127106"/>
                </c:manualLayout>
              </c:layout>
              <c:spPr>
                <a:noFill/>
                <a:ln>
                  <a:noFill/>
                </a:ln>
                <a:effectLst/>
              </c:spPr>
              <c:txPr>
                <a:bodyPr wrap="square" lIns="38100" tIns="19050" rIns="38100" bIns="19050" anchor="ctr">
                  <a:spAutoFit/>
                </a:bodyPr>
                <a:lstStyle/>
                <a:p>
                  <a:pPr>
                    <a:defRPr sz="700" b="1">
                      <a:solidFill>
                        <a:schemeClr val="bg1"/>
                      </a:solidFill>
                      <a:highlight>
                        <a:srgbClr val="BC945A"/>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C-F34A-4F8F-BE7E-BB18ED9F1E11}"/>
                </c:ext>
              </c:extLst>
            </c:dLbl>
            <c:dLbl>
              <c:idx val="10"/>
              <c:layout>
                <c:manualLayout>
                  <c:x val="0"/>
                  <c:y val="-0.55047016378362834"/>
                </c:manualLayout>
              </c:layout>
              <c:spPr>
                <a:noFill/>
                <a:ln>
                  <a:noFill/>
                </a:ln>
                <a:effectLst/>
              </c:spPr>
              <c:txPr>
                <a:bodyPr wrap="square" lIns="38100" tIns="19050" rIns="38100" bIns="19050" anchor="ctr">
                  <a:spAutoFit/>
                </a:bodyPr>
                <a:lstStyle/>
                <a:p>
                  <a:pPr>
                    <a:defRPr sz="700" b="1">
                      <a:solidFill>
                        <a:schemeClr val="bg1"/>
                      </a:solidFill>
                      <a:highlight>
                        <a:srgbClr val="BC945A"/>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D-F34A-4F8F-BE7E-BB18ED9F1E11}"/>
                </c:ext>
              </c:extLst>
            </c:dLbl>
            <c:dLbl>
              <c:idx val="11"/>
              <c:layout>
                <c:manualLayout>
                  <c:x val="-2.0559153947108146E-3"/>
                  <c:y val="-0.35460428752630824"/>
                </c:manualLayout>
              </c:layout>
              <c:spPr>
                <a:noFill/>
                <a:ln>
                  <a:noFill/>
                </a:ln>
                <a:effectLst/>
              </c:spPr>
              <c:txPr>
                <a:bodyPr wrap="square" lIns="38100" tIns="19050" rIns="38100" bIns="19050" anchor="ctr">
                  <a:spAutoFit/>
                </a:bodyPr>
                <a:lstStyle/>
                <a:p>
                  <a:pPr>
                    <a:defRPr sz="700" b="1">
                      <a:solidFill>
                        <a:schemeClr val="bg1"/>
                      </a:solidFill>
                      <a:highlight>
                        <a:srgbClr val="BC945A"/>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E-F34A-4F8F-BE7E-BB18ED9F1E11}"/>
                </c:ext>
              </c:extLst>
            </c:dLbl>
            <c:dLbl>
              <c:idx val="12"/>
              <c:delete val="1"/>
              <c:extLst>
                <c:ext xmlns:c15="http://schemas.microsoft.com/office/drawing/2012/chart" uri="{CE6537A1-D6FC-4f65-9D91-7224C49458BB}"/>
                <c:ext xmlns:c16="http://schemas.microsoft.com/office/drawing/2014/chart" uri="{C3380CC4-5D6E-409C-BE32-E72D297353CC}">
                  <c16:uniqueId val="{0000001C-EEF6-4303-B58F-057BCBDBD362}"/>
                </c:ext>
              </c:extLst>
            </c:dLbl>
            <c:spPr>
              <a:noFill/>
              <a:ln>
                <a:noFill/>
              </a:ln>
              <a:effectLst/>
            </c:spPr>
            <c:txPr>
              <a:bodyPr wrap="square" lIns="38100" tIns="19050" rIns="38100" bIns="19050" anchor="ctr">
                <a:spAutoFit/>
              </a:bodyPr>
              <a:lstStyle/>
              <a:p>
                <a:pPr>
                  <a:defRPr sz="700" b="1">
                    <a:solidFill>
                      <a:schemeClr val="bg1"/>
                    </a:solidFill>
                    <a:highlight>
                      <a:srgbClr val="6E152E"/>
                    </a:highlight>
                    <a:latin typeface="Geomanist Light" panose="02000503000000020004" pitchFamily="50" charset="0"/>
                  </a:defRPr>
                </a:pPr>
                <a:endParaRPr lang="es-MX"/>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2019</c:v>
                </c:pt>
                <c:pt idx="1">
                  <c:v>2020</c:v>
                </c:pt>
                <c:pt idx="2">
                  <c:v>2021</c:v>
                </c:pt>
                <c:pt idx="3">
                  <c:v>2022</c:v>
                </c:pt>
                <c:pt idx="4">
                  <c:v>2023</c:v>
                </c:pt>
                <c:pt idx="5">
                  <c:v>2024</c:v>
                </c:pt>
                <c:pt idx="6">
                  <c:v>Hombres </c:v>
                </c:pt>
                <c:pt idx="7">
                  <c:v>2019</c:v>
                </c:pt>
                <c:pt idx="8">
                  <c:v>2020</c:v>
                </c:pt>
                <c:pt idx="9">
                  <c:v>2021</c:v>
                </c:pt>
                <c:pt idx="10">
                  <c:v>2022</c:v>
                </c:pt>
                <c:pt idx="11">
                  <c:v>2023</c:v>
                </c:pt>
                <c:pt idx="12">
                  <c:v>2024</c:v>
                </c:pt>
              </c:strCache>
            </c:strRef>
          </c:cat>
          <c:val>
            <c:numRef>
              <c:f>Sheet1!$C$2:$C$14</c:f>
              <c:numCache>
                <c:formatCode>#,##0</c:formatCode>
                <c:ptCount val="13"/>
                <c:pt idx="0">
                  <c:v>4</c:v>
                </c:pt>
                <c:pt idx="1">
                  <c:v>31</c:v>
                </c:pt>
                <c:pt idx="2">
                  <c:v>28</c:v>
                </c:pt>
                <c:pt idx="3">
                  <c:v>22</c:v>
                </c:pt>
                <c:pt idx="4">
                  <c:v>0</c:v>
                </c:pt>
                <c:pt idx="5">
                  <c:v>0</c:v>
                </c:pt>
                <c:pt idx="7">
                  <c:v>15</c:v>
                </c:pt>
                <c:pt idx="8">
                  <c:v>93</c:v>
                </c:pt>
                <c:pt idx="9">
                  <c:v>131</c:v>
                </c:pt>
                <c:pt idx="10">
                  <c:v>111</c:v>
                </c:pt>
                <c:pt idx="11">
                  <c:v>5</c:v>
                </c:pt>
                <c:pt idx="12">
                  <c:v>0</c:v>
                </c:pt>
              </c:numCache>
            </c:numRef>
          </c:val>
          <c:extLst>
            <c:ext xmlns:c16="http://schemas.microsoft.com/office/drawing/2014/chart" uri="{C3380CC4-5D6E-409C-BE32-E72D297353CC}">
              <c16:uniqueId val="{0000002F-F34A-4F8F-BE7E-BB18ED9F1E11}"/>
            </c:ext>
          </c:extLst>
        </c:ser>
        <c:dLbls>
          <c:showLegendKey val="0"/>
          <c:showVal val="0"/>
          <c:showCatName val="0"/>
          <c:showSerName val="0"/>
          <c:showPercent val="0"/>
          <c:showBubbleSize val="0"/>
        </c:dLbls>
        <c:gapWidth val="30"/>
        <c:overlap val="100"/>
        <c:axId val="508383"/>
        <c:axId val="525855"/>
      </c:barChart>
      <c:catAx>
        <c:axId val="2537424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0" spcFirstLastPara="0" vertOverflow="ellipsis" vert="horz" wrap="square" anchor="ctr" anchorCtr="1"/>
          <a:lstStyle/>
          <a:p>
            <a:pPr>
              <a:defRPr lang="es-MX" sz="800" b="1" i="0" u="none" strike="noStrike" kern="1200" baseline="0">
                <a:solidFill>
                  <a:schemeClr val="tx1">
                    <a:lumMod val="95000"/>
                    <a:lumOff val="5000"/>
                  </a:schemeClr>
                </a:solidFill>
                <a:latin typeface="Geomanist Light" panose="02000503000000020004" pitchFamily="50" charset="0"/>
                <a:ea typeface="Montserrat" panose="00000500000000000000" pitchFamily="2" charset="0"/>
                <a:cs typeface="Montserrat" panose="00000500000000000000" pitchFamily="2" charset="0"/>
                <a:sym typeface="Montserrat" panose="00000500000000000000" pitchFamily="2" charset="0"/>
              </a:defRPr>
            </a:pPr>
            <a:endParaRPr lang="es-MX"/>
          </a:p>
        </c:txPr>
        <c:crossAx val="253756544"/>
        <c:crosses val="autoZero"/>
        <c:auto val="1"/>
        <c:lblAlgn val="ctr"/>
        <c:lblOffset val="100"/>
        <c:noMultiLvlLbl val="0"/>
      </c:catAx>
      <c:valAx>
        <c:axId val="253756544"/>
        <c:scaling>
          <c:orientation val="minMax"/>
        </c:scaling>
        <c:delete val="1"/>
        <c:axPos val="l"/>
        <c:numFmt formatCode="#,##0" sourceLinked="1"/>
        <c:majorTickMark val="none"/>
        <c:minorTickMark val="none"/>
        <c:tickLblPos val="none"/>
        <c:crossAx val="253742464"/>
        <c:crosses val="autoZero"/>
        <c:crossBetween val="between"/>
      </c:valAx>
      <c:valAx>
        <c:axId val="525855"/>
        <c:scaling>
          <c:orientation val="minMax"/>
        </c:scaling>
        <c:delete val="1"/>
        <c:axPos val="r"/>
        <c:numFmt formatCode="#,##0" sourceLinked="1"/>
        <c:majorTickMark val="out"/>
        <c:minorTickMark val="none"/>
        <c:tickLblPos val="nextTo"/>
        <c:crossAx val="508383"/>
        <c:crosses val="max"/>
        <c:crossBetween val="between"/>
      </c:valAx>
      <c:catAx>
        <c:axId val="508383"/>
        <c:scaling>
          <c:orientation val="minMax"/>
        </c:scaling>
        <c:delete val="1"/>
        <c:axPos val="b"/>
        <c:numFmt formatCode="General" sourceLinked="1"/>
        <c:majorTickMark val="out"/>
        <c:minorTickMark val="none"/>
        <c:tickLblPos val="nextTo"/>
        <c:crossAx val="525855"/>
        <c:crosses val="autoZero"/>
        <c:auto val="1"/>
        <c:lblAlgn val="ctr"/>
        <c:lblOffset val="100"/>
        <c:noMultiLvlLbl val="0"/>
      </c:catAx>
      <c:spPr>
        <a:noFill/>
        <a:ln w="25400">
          <a:noFill/>
        </a:ln>
        <a:effectLst/>
      </c:spPr>
    </c:plotArea>
    <c:plotVisOnly val="1"/>
    <c:dispBlanksAs val="gap"/>
    <c:showDLblsOverMax val="0"/>
  </c:chart>
  <c:spPr>
    <a:noFill/>
    <a:ln>
      <a:noFill/>
    </a:ln>
    <a:effectLst/>
  </c:spPr>
  <c:txPr>
    <a:bodyPr/>
    <a:lstStyle/>
    <a:p>
      <a:pPr>
        <a:defRPr lang="es-MX"/>
      </a:pPr>
      <a:endParaRPr lang="es-MX"/>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02385410630552E-2"/>
          <c:y val="3.4767122496742291E-2"/>
          <c:w val="0.94868738616090953"/>
          <c:h val="0.66911629291387809"/>
        </c:manualLayout>
      </c:layout>
      <c:barChart>
        <c:barDir val="col"/>
        <c:grouping val="clustered"/>
        <c:varyColors val="0"/>
        <c:ser>
          <c:idx val="0"/>
          <c:order val="0"/>
          <c:tx>
            <c:strRef>
              <c:f>Hoja1!$B$1</c:f>
              <c:strCache>
                <c:ptCount val="1"/>
                <c:pt idx="0">
                  <c:v>Muertes violentas</c:v>
                </c:pt>
              </c:strCache>
            </c:strRef>
          </c:tx>
          <c:spPr>
            <a:solidFill>
              <a:srgbClr val="BC945A"/>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rgbClr val="BC945A"/>
                    </a:solidFill>
                    <a:latin typeface="Montserrat" panose="00000500000000000000" pitchFamily="2"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Hoja1!$A$2:$A$33</c:f>
              <c:strCache>
                <c:ptCount val="32"/>
                <c:pt idx="0">
                  <c:v>Guanajuato</c:v>
                </c:pt>
                <c:pt idx="1">
                  <c:v>México</c:v>
                </c:pt>
                <c:pt idx="2">
                  <c:v>Baja California</c:v>
                </c:pt>
                <c:pt idx="3">
                  <c:v>Chihuahua</c:v>
                </c:pt>
                <c:pt idx="4">
                  <c:v>Jalisco</c:v>
                </c:pt>
                <c:pt idx="5">
                  <c:v>Michoacán de Ocampo</c:v>
                </c:pt>
                <c:pt idx="6">
                  <c:v>Morelos</c:v>
                </c:pt>
                <c:pt idx="7">
                  <c:v>Nuevo León</c:v>
                </c:pt>
                <c:pt idx="8">
                  <c:v>Guerrero</c:v>
                </c:pt>
                <c:pt idx="9">
                  <c:v>Colima</c:v>
                </c:pt>
                <c:pt idx="10">
                  <c:v>Sonora</c:v>
                </c:pt>
                <c:pt idx="11">
                  <c:v>Ciudad de México</c:v>
                </c:pt>
                <c:pt idx="12">
                  <c:v>Veracruz de Ignacio de la Llave</c:v>
                </c:pt>
                <c:pt idx="13">
                  <c:v>Oaxaca</c:v>
                </c:pt>
                <c:pt idx="14">
                  <c:v>Puebla</c:v>
                </c:pt>
                <c:pt idx="15">
                  <c:v>Zacatecas</c:v>
                </c:pt>
                <c:pt idx="16">
                  <c:v>Quintana Roo</c:v>
                </c:pt>
                <c:pt idx="17">
                  <c:v>Chiapas</c:v>
                </c:pt>
                <c:pt idx="18">
                  <c:v>Tamaulipas</c:v>
                </c:pt>
                <c:pt idx="19">
                  <c:v>San Luis Potosí</c:v>
                </c:pt>
                <c:pt idx="20">
                  <c:v>Hidalgo</c:v>
                </c:pt>
                <c:pt idx="21">
                  <c:v>Sinaloa</c:v>
                </c:pt>
                <c:pt idx="22">
                  <c:v>Tabasco</c:v>
                </c:pt>
                <c:pt idx="23">
                  <c:v>Querétaro</c:v>
                </c:pt>
                <c:pt idx="24">
                  <c:v>Nayarit</c:v>
                </c:pt>
                <c:pt idx="25">
                  <c:v>Tlaxcala</c:v>
                </c:pt>
                <c:pt idx="26">
                  <c:v>Campeche</c:v>
                </c:pt>
                <c:pt idx="27">
                  <c:v>Durango</c:v>
                </c:pt>
                <c:pt idx="28">
                  <c:v>Coahuila de Zaragoza</c:v>
                </c:pt>
                <c:pt idx="29">
                  <c:v>Aguascalientes</c:v>
                </c:pt>
                <c:pt idx="30">
                  <c:v>Yucatán</c:v>
                </c:pt>
                <c:pt idx="31">
                  <c:v>Baja California Sur</c:v>
                </c:pt>
              </c:strCache>
            </c:strRef>
          </c:cat>
          <c:val>
            <c:numRef>
              <c:f>Hoja1!$B$2:$B$33</c:f>
              <c:numCache>
                <c:formatCode>General</c:formatCode>
                <c:ptCount val="32"/>
                <c:pt idx="0">
                  <c:v>406</c:v>
                </c:pt>
                <c:pt idx="1">
                  <c:v>372</c:v>
                </c:pt>
                <c:pt idx="2">
                  <c:v>270</c:v>
                </c:pt>
                <c:pt idx="3">
                  <c:v>256</c:v>
                </c:pt>
                <c:pt idx="4">
                  <c:v>188</c:v>
                </c:pt>
                <c:pt idx="5">
                  <c:v>175</c:v>
                </c:pt>
                <c:pt idx="6">
                  <c:v>160</c:v>
                </c:pt>
                <c:pt idx="7">
                  <c:v>160</c:v>
                </c:pt>
                <c:pt idx="8">
                  <c:v>155</c:v>
                </c:pt>
                <c:pt idx="9">
                  <c:v>132</c:v>
                </c:pt>
                <c:pt idx="10">
                  <c:v>130</c:v>
                </c:pt>
                <c:pt idx="11">
                  <c:v>128</c:v>
                </c:pt>
                <c:pt idx="12">
                  <c:v>109</c:v>
                </c:pt>
                <c:pt idx="13">
                  <c:v>106</c:v>
                </c:pt>
                <c:pt idx="14">
                  <c:v>106</c:v>
                </c:pt>
                <c:pt idx="15">
                  <c:v>97</c:v>
                </c:pt>
                <c:pt idx="16">
                  <c:v>77</c:v>
                </c:pt>
                <c:pt idx="17">
                  <c:v>62</c:v>
                </c:pt>
                <c:pt idx="18">
                  <c:v>57</c:v>
                </c:pt>
                <c:pt idx="19">
                  <c:v>51</c:v>
                </c:pt>
                <c:pt idx="20">
                  <c:v>38</c:v>
                </c:pt>
                <c:pt idx="21">
                  <c:v>37</c:v>
                </c:pt>
                <c:pt idx="22">
                  <c:v>28</c:v>
                </c:pt>
                <c:pt idx="23">
                  <c:v>27</c:v>
                </c:pt>
                <c:pt idx="24">
                  <c:v>17</c:v>
                </c:pt>
                <c:pt idx="25">
                  <c:v>17</c:v>
                </c:pt>
                <c:pt idx="26">
                  <c:v>16</c:v>
                </c:pt>
                <c:pt idx="27">
                  <c:v>16</c:v>
                </c:pt>
                <c:pt idx="28">
                  <c:v>14</c:v>
                </c:pt>
                <c:pt idx="29">
                  <c:v>11</c:v>
                </c:pt>
                <c:pt idx="30">
                  <c:v>11</c:v>
                </c:pt>
                <c:pt idx="31">
                  <c:v>4</c:v>
                </c:pt>
              </c:numCache>
            </c:numRef>
          </c:val>
          <c:extLst>
            <c:ext xmlns:c16="http://schemas.microsoft.com/office/drawing/2014/chart" uri="{C3380CC4-5D6E-409C-BE32-E72D297353CC}">
              <c16:uniqueId val="{00000000-2ECB-4A2A-AC66-8F98ADB0B784}"/>
            </c:ext>
          </c:extLst>
        </c:ser>
        <c:dLbls>
          <c:showLegendKey val="0"/>
          <c:showVal val="0"/>
          <c:showCatName val="0"/>
          <c:showSerName val="0"/>
          <c:showPercent val="0"/>
          <c:showBubbleSize val="0"/>
        </c:dLbls>
        <c:gapWidth val="30"/>
        <c:axId val="2137017295"/>
        <c:axId val="2137025615"/>
      </c:barChart>
      <c:catAx>
        <c:axId val="21370172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700" b="0" i="0" u="none" strike="noStrike" kern="1200" baseline="0">
                <a:solidFill>
                  <a:schemeClr val="tx1">
                    <a:lumMod val="65000"/>
                    <a:lumOff val="35000"/>
                  </a:schemeClr>
                </a:solidFill>
                <a:latin typeface="Montserrat" panose="00000500000000000000" pitchFamily="2" charset="0"/>
                <a:ea typeface="+mn-ea"/>
                <a:cs typeface="+mn-cs"/>
              </a:defRPr>
            </a:pPr>
            <a:endParaRPr lang="es-MX"/>
          </a:p>
        </c:txPr>
        <c:crossAx val="2137025615"/>
        <c:crosses val="autoZero"/>
        <c:auto val="1"/>
        <c:lblAlgn val="ctr"/>
        <c:lblOffset val="100"/>
        <c:noMultiLvlLbl val="0"/>
      </c:catAx>
      <c:valAx>
        <c:axId val="2137025615"/>
        <c:scaling>
          <c:orientation val="minMax"/>
        </c:scaling>
        <c:delete val="1"/>
        <c:axPos val="l"/>
        <c:numFmt formatCode="General" sourceLinked="1"/>
        <c:majorTickMark val="none"/>
        <c:minorTickMark val="none"/>
        <c:tickLblPos val="nextTo"/>
        <c:crossAx val="2137017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userShapes r:id="rId4"/>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8.9875799075249785E-2"/>
          <c:w val="0.98528764493037713"/>
          <c:h val="0.80089569213889611"/>
        </c:manualLayout>
      </c:layout>
      <c:barChart>
        <c:barDir val="col"/>
        <c:grouping val="clustered"/>
        <c:varyColors val="0"/>
        <c:ser>
          <c:idx val="2"/>
          <c:order val="2"/>
          <c:tx>
            <c:strRef>
              <c:f>Sheet1!$D$1</c:f>
              <c:strCache>
                <c:ptCount val="1"/>
                <c:pt idx="0">
                  <c:v>Total</c:v>
                </c:pt>
              </c:strCache>
            </c:strRef>
          </c:tx>
          <c:spPr>
            <a:pattFill prst="pct5">
              <a:fgClr>
                <a:srgbClr val="BC945A"/>
              </a:fgClr>
              <a:bgClr>
                <a:schemeClr val="bg1"/>
              </a:bgClr>
            </a:pattFill>
            <a:ln>
              <a:solidFill>
                <a:srgbClr val="6E152E"/>
              </a:solidFill>
              <a:prstDash val="sysDot"/>
            </a:ln>
          </c:spPr>
          <c:invertIfNegative val="0"/>
          <c:dPt>
            <c:idx val="0"/>
            <c:invertIfNegative val="0"/>
            <c:bubble3D val="0"/>
            <c:extLst>
              <c:ext xmlns:c16="http://schemas.microsoft.com/office/drawing/2014/chart" uri="{C3380CC4-5D6E-409C-BE32-E72D297353CC}">
                <c16:uniqueId val="{00000000-50D1-4C2A-A575-6AA86AE726E0}"/>
              </c:ext>
            </c:extLst>
          </c:dPt>
          <c:dPt>
            <c:idx val="1"/>
            <c:invertIfNegative val="0"/>
            <c:bubble3D val="0"/>
            <c:extLst>
              <c:ext xmlns:c16="http://schemas.microsoft.com/office/drawing/2014/chart" uri="{C3380CC4-5D6E-409C-BE32-E72D297353CC}">
                <c16:uniqueId val="{00000001-50D1-4C2A-A575-6AA86AE726E0}"/>
              </c:ext>
            </c:extLst>
          </c:dPt>
          <c:dPt>
            <c:idx val="2"/>
            <c:invertIfNegative val="0"/>
            <c:bubble3D val="0"/>
            <c:extLst>
              <c:ext xmlns:c16="http://schemas.microsoft.com/office/drawing/2014/chart" uri="{C3380CC4-5D6E-409C-BE32-E72D297353CC}">
                <c16:uniqueId val="{00000002-50D1-4C2A-A575-6AA86AE726E0}"/>
              </c:ext>
            </c:extLst>
          </c:dPt>
          <c:dPt>
            <c:idx val="3"/>
            <c:invertIfNegative val="0"/>
            <c:bubble3D val="0"/>
            <c:extLst>
              <c:ext xmlns:c16="http://schemas.microsoft.com/office/drawing/2014/chart" uri="{C3380CC4-5D6E-409C-BE32-E72D297353CC}">
                <c16:uniqueId val="{00000003-50D1-4C2A-A575-6AA86AE726E0}"/>
              </c:ext>
            </c:extLst>
          </c:dPt>
          <c:dPt>
            <c:idx val="4"/>
            <c:invertIfNegative val="0"/>
            <c:bubble3D val="0"/>
            <c:extLst>
              <c:ext xmlns:c16="http://schemas.microsoft.com/office/drawing/2014/chart" uri="{C3380CC4-5D6E-409C-BE32-E72D297353CC}">
                <c16:uniqueId val="{00000004-50D1-4C2A-A575-6AA86AE726E0}"/>
              </c:ext>
            </c:extLst>
          </c:dPt>
          <c:dPt>
            <c:idx val="7"/>
            <c:invertIfNegative val="0"/>
            <c:bubble3D val="0"/>
            <c:spPr>
              <a:pattFill prst="pct5">
                <a:fgClr>
                  <a:srgbClr val="BC945A"/>
                </a:fgClr>
                <a:bgClr>
                  <a:schemeClr val="bg1"/>
                </a:bgClr>
              </a:pattFill>
              <a:ln w="9525">
                <a:solidFill>
                  <a:srgbClr val="BC945A"/>
                </a:solidFill>
                <a:prstDash val="sysDot"/>
              </a:ln>
            </c:spPr>
            <c:extLst>
              <c:ext xmlns:c16="http://schemas.microsoft.com/office/drawing/2014/chart" uri="{C3380CC4-5D6E-409C-BE32-E72D297353CC}">
                <c16:uniqueId val="{00000006-50D1-4C2A-A575-6AA86AE726E0}"/>
              </c:ext>
            </c:extLst>
          </c:dPt>
          <c:dPt>
            <c:idx val="8"/>
            <c:invertIfNegative val="0"/>
            <c:bubble3D val="0"/>
            <c:spPr>
              <a:pattFill prst="pct5">
                <a:fgClr>
                  <a:srgbClr val="BC945A"/>
                </a:fgClr>
                <a:bgClr>
                  <a:schemeClr val="bg1"/>
                </a:bgClr>
              </a:pattFill>
              <a:ln>
                <a:solidFill>
                  <a:srgbClr val="BC945A"/>
                </a:solidFill>
                <a:prstDash val="sysDot"/>
              </a:ln>
            </c:spPr>
            <c:extLst>
              <c:ext xmlns:c16="http://schemas.microsoft.com/office/drawing/2014/chart" uri="{C3380CC4-5D6E-409C-BE32-E72D297353CC}">
                <c16:uniqueId val="{00000008-50D1-4C2A-A575-6AA86AE726E0}"/>
              </c:ext>
            </c:extLst>
          </c:dPt>
          <c:dPt>
            <c:idx val="9"/>
            <c:invertIfNegative val="0"/>
            <c:bubble3D val="0"/>
            <c:spPr>
              <a:pattFill prst="pct5">
                <a:fgClr>
                  <a:srgbClr val="BC945A"/>
                </a:fgClr>
                <a:bgClr>
                  <a:schemeClr val="bg1"/>
                </a:bgClr>
              </a:pattFill>
              <a:ln w="9525">
                <a:solidFill>
                  <a:srgbClr val="BC945A"/>
                </a:solidFill>
                <a:prstDash val="sysDot"/>
              </a:ln>
            </c:spPr>
            <c:extLst>
              <c:ext xmlns:c16="http://schemas.microsoft.com/office/drawing/2014/chart" uri="{C3380CC4-5D6E-409C-BE32-E72D297353CC}">
                <c16:uniqueId val="{0000000A-50D1-4C2A-A575-6AA86AE726E0}"/>
              </c:ext>
            </c:extLst>
          </c:dPt>
          <c:dPt>
            <c:idx val="10"/>
            <c:invertIfNegative val="0"/>
            <c:bubble3D val="0"/>
            <c:spPr>
              <a:pattFill prst="pct5">
                <a:fgClr>
                  <a:srgbClr val="BC945A"/>
                </a:fgClr>
                <a:bgClr>
                  <a:schemeClr val="bg1"/>
                </a:bgClr>
              </a:pattFill>
              <a:ln>
                <a:solidFill>
                  <a:srgbClr val="BC945A"/>
                </a:solidFill>
                <a:prstDash val="sysDot"/>
              </a:ln>
            </c:spPr>
            <c:extLst>
              <c:ext xmlns:c16="http://schemas.microsoft.com/office/drawing/2014/chart" uri="{C3380CC4-5D6E-409C-BE32-E72D297353CC}">
                <c16:uniqueId val="{0000000C-50D1-4C2A-A575-6AA86AE726E0}"/>
              </c:ext>
            </c:extLst>
          </c:dPt>
          <c:dPt>
            <c:idx val="11"/>
            <c:invertIfNegative val="0"/>
            <c:bubble3D val="0"/>
            <c:spPr>
              <a:pattFill prst="pct5">
                <a:fgClr>
                  <a:srgbClr val="BC945A"/>
                </a:fgClr>
                <a:bgClr>
                  <a:schemeClr val="bg1"/>
                </a:bgClr>
              </a:pattFill>
              <a:ln>
                <a:solidFill>
                  <a:srgbClr val="BC945A"/>
                </a:solidFill>
                <a:prstDash val="sysDot"/>
              </a:ln>
            </c:spPr>
            <c:extLst>
              <c:ext xmlns:c16="http://schemas.microsoft.com/office/drawing/2014/chart" uri="{C3380CC4-5D6E-409C-BE32-E72D297353CC}">
                <c16:uniqueId val="{0000000E-50D1-4C2A-A575-6AA86AE726E0}"/>
              </c:ext>
            </c:extLst>
          </c:dPt>
          <c:dLbls>
            <c:dLbl>
              <c:idx val="0"/>
              <c:layout>
                <c:manualLayout>
                  <c:x val="-1.9285878833960625E-3"/>
                  <c:y val="1.52419357258371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0D1-4C2A-A575-6AA86AE726E0}"/>
                </c:ext>
              </c:extLst>
            </c:dLbl>
            <c:dLbl>
              <c:idx val="1"/>
              <c:layout>
                <c:manualLayout>
                  <c:x val="3.8571757667921159E-3"/>
                  <c:y val="-1.14314517943778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0D1-4C2A-A575-6AA86AE726E0}"/>
                </c:ext>
              </c:extLst>
            </c:dLbl>
            <c:dLbl>
              <c:idx val="2"/>
              <c:layout>
                <c:manualLayout>
                  <c:x val="3.8571757667921159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0D1-4C2A-A575-6AA86AE726E0}"/>
                </c:ext>
              </c:extLst>
            </c:dLbl>
            <c:dLbl>
              <c:idx val="3"/>
              <c:layout>
                <c:manualLayout>
                  <c:x val="5.7857636501881032E-3"/>
                  <c:y val="-3.810483931459312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0D1-4C2A-A575-6AA86AE726E0}"/>
                </c:ext>
              </c:extLst>
            </c:dLbl>
            <c:dLbl>
              <c:idx val="4"/>
              <c:layout>
                <c:manualLayout>
                  <c:x val="5.7857636501881743E-3"/>
                  <c:y val="-1.7464516267606209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0D1-4C2A-A575-6AA86AE726E0}"/>
                </c:ext>
              </c:extLst>
            </c:dLbl>
            <c:dLbl>
              <c:idx val="5"/>
              <c:layout>
                <c:manualLayout>
                  <c:x val="1.5620725719639643E-4"/>
                  <c:y val="0.51842155093139897"/>
                </c:manualLayout>
              </c:layout>
              <c:spPr>
                <a:noFill/>
                <a:ln>
                  <a:noFill/>
                </a:ln>
                <a:effectLst/>
              </c:spPr>
              <c:txPr>
                <a:bodyPr wrap="square" lIns="38100" tIns="19050" rIns="38100" bIns="19050" anchor="ctr">
                  <a:spAutoFit/>
                </a:bodyPr>
                <a:lstStyle/>
                <a:p>
                  <a:pPr>
                    <a:defRPr b="1">
                      <a:solidFill>
                        <a:schemeClr val="bg1"/>
                      </a:solidFill>
                      <a:latin typeface="Geomanist Light" panose="02000503000000020004" pitchFamily="50" charset="0"/>
                    </a:defRPr>
                  </a:pPr>
                  <a:endParaRPr lang="es-MX"/>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50D1-4C2A-A575-6AA86AE726E0}"/>
                </c:ext>
              </c:extLst>
            </c:dLbl>
            <c:dLbl>
              <c:idx val="7"/>
              <c:spPr>
                <a:noFill/>
                <a:ln>
                  <a:noFill/>
                </a:ln>
                <a:effectLst/>
              </c:spPr>
              <c:txPr>
                <a:bodyPr wrap="square" lIns="38100" tIns="19050" rIns="38100" bIns="19050" anchor="ctr">
                  <a:spAutoFit/>
                </a:bodyPr>
                <a:lstStyle/>
                <a:p>
                  <a:pPr>
                    <a:defRPr b="1">
                      <a:solidFill>
                        <a:srgbClr val="BC945A"/>
                      </a:solidFill>
                      <a:latin typeface="Geomanist Light" panose="02000503000000020004" pitchFamily="50" charset="0"/>
                    </a:defRPr>
                  </a:pPr>
                  <a:endParaRPr lang="es-MX"/>
                </a:p>
              </c:txPr>
              <c:showLegendKey val="0"/>
              <c:showVal val="1"/>
              <c:showCatName val="0"/>
              <c:showSerName val="0"/>
              <c:showPercent val="0"/>
              <c:showBubbleSize val="0"/>
              <c:extLst>
                <c:ext xmlns:c16="http://schemas.microsoft.com/office/drawing/2014/chart" uri="{C3380CC4-5D6E-409C-BE32-E72D297353CC}">
                  <c16:uniqueId val="{00000006-50D1-4C2A-A575-6AA86AE726E0}"/>
                </c:ext>
              </c:extLst>
            </c:dLbl>
            <c:dLbl>
              <c:idx val="8"/>
              <c:spPr>
                <a:noFill/>
                <a:ln>
                  <a:noFill/>
                </a:ln>
                <a:effectLst/>
              </c:spPr>
              <c:txPr>
                <a:bodyPr wrap="square" lIns="38100" tIns="19050" rIns="38100" bIns="19050" anchor="ctr">
                  <a:spAutoFit/>
                </a:bodyPr>
                <a:lstStyle/>
                <a:p>
                  <a:pPr>
                    <a:defRPr b="1">
                      <a:solidFill>
                        <a:srgbClr val="BC945A"/>
                      </a:solidFill>
                      <a:latin typeface="Geomanist Light" panose="02000503000000020004" pitchFamily="50" charset="0"/>
                    </a:defRPr>
                  </a:pPr>
                  <a:endParaRPr lang="es-MX"/>
                </a:p>
              </c:txPr>
              <c:showLegendKey val="0"/>
              <c:showVal val="1"/>
              <c:showCatName val="0"/>
              <c:showSerName val="0"/>
              <c:showPercent val="0"/>
              <c:showBubbleSize val="0"/>
              <c:extLst>
                <c:ext xmlns:c16="http://schemas.microsoft.com/office/drawing/2014/chart" uri="{C3380CC4-5D6E-409C-BE32-E72D297353CC}">
                  <c16:uniqueId val="{00000008-50D1-4C2A-A575-6AA86AE726E0}"/>
                </c:ext>
              </c:extLst>
            </c:dLbl>
            <c:dLbl>
              <c:idx val="9"/>
              <c:spPr>
                <a:noFill/>
                <a:ln>
                  <a:noFill/>
                </a:ln>
                <a:effectLst/>
              </c:spPr>
              <c:txPr>
                <a:bodyPr wrap="square" lIns="38100" tIns="19050" rIns="38100" bIns="19050" anchor="ctr">
                  <a:spAutoFit/>
                </a:bodyPr>
                <a:lstStyle/>
                <a:p>
                  <a:pPr>
                    <a:defRPr b="1">
                      <a:solidFill>
                        <a:srgbClr val="BC945A"/>
                      </a:solidFill>
                      <a:latin typeface="Geomanist Light" panose="02000503000000020004" pitchFamily="50" charset="0"/>
                    </a:defRPr>
                  </a:pPr>
                  <a:endParaRPr lang="es-MX"/>
                </a:p>
              </c:txPr>
              <c:showLegendKey val="0"/>
              <c:showVal val="1"/>
              <c:showCatName val="0"/>
              <c:showSerName val="0"/>
              <c:showPercent val="0"/>
              <c:showBubbleSize val="0"/>
              <c:extLst>
                <c:ext xmlns:c16="http://schemas.microsoft.com/office/drawing/2014/chart" uri="{C3380CC4-5D6E-409C-BE32-E72D297353CC}">
                  <c16:uniqueId val="{0000000A-50D1-4C2A-A575-6AA86AE726E0}"/>
                </c:ext>
              </c:extLst>
            </c:dLbl>
            <c:dLbl>
              <c:idx val="10"/>
              <c:spPr>
                <a:noFill/>
                <a:ln>
                  <a:noFill/>
                </a:ln>
                <a:effectLst/>
              </c:spPr>
              <c:txPr>
                <a:bodyPr wrap="square" lIns="38100" tIns="19050" rIns="38100" bIns="19050" anchor="ctr">
                  <a:spAutoFit/>
                </a:bodyPr>
                <a:lstStyle/>
                <a:p>
                  <a:pPr>
                    <a:defRPr b="1">
                      <a:solidFill>
                        <a:srgbClr val="BC945A"/>
                      </a:solidFill>
                      <a:latin typeface="Geomanist Light" panose="02000503000000020004" pitchFamily="50" charset="0"/>
                    </a:defRPr>
                  </a:pPr>
                  <a:endParaRPr lang="es-MX"/>
                </a:p>
              </c:txPr>
              <c:showLegendKey val="0"/>
              <c:showVal val="1"/>
              <c:showCatName val="0"/>
              <c:showSerName val="0"/>
              <c:showPercent val="0"/>
              <c:showBubbleSize val="0"/>
              <c:extLst>
                <c:ext xmlns:c16="http://schemas.microsoft.com/office/drawing/2014/chart" uri="{C3380CC4-5D6E-409C-BE32-E72D297353CC}">
                  <c16:uniqueId val="{0000000C-50D1-4C2A-A575-6AA86AE726E0}"/>
                </c:ext>
              </c:extLst>
            </c:dLbl>
            <c:dLbl>
              <c:idx val="11"/>
              <c:spPr>
                <a:noFill/>
                <a:ln>
                  <a:noFill/>
                </a:ln>
                <a:effectLst/>
              </c:spPr>
              <c:txPr>
                <a:bodyPr wrap="square" lIns="38100" tIns="19050" rIns="38100" bIns="19050" anchor="ctr">
                  <a:spAutoFit/>
                </a:bodyPr>
                <a:lstStyle/>
                <a:p>
                  <a:pPr>
                    <a:defRPr b="1">
                      <a:solidFill>
                        <a:srgbClr val="BC945A"/>
                      </a:solidFill>
                      <a:latin typeface="Geomanist Light" panose="02000503000000020004" pitchFamily="50" charset="0"/>
                    </a:defRPr>
                  </a:pPr>
                  <a:endParaRPr lang="es-MX"/>
                </a:p>
              </c:txPr>
              <c:showLegendKey val="0"/>
              <c:showVal val="1"/>
              <c:showCatName val="0"/>
              <c:showSerName val="0"/>
              <c:showPercent val="0"/>
              <c:showBubbleSize val="0"/>
              <c:extLst>
                <c:ext xmlns:c16="http://schemas.microsoft.com/office/drawing/2014/chart" uri="{C3380CC4-5D6E-409C-BE32-E72D297353CC}">
                  <c16:uniqueId val="{0000000E-50D1-4C2A-A575-6AA86AE726E0}"/>
                </c:ext>
              </c:extLst>
            </c:dLbl>
            <c:dLbl>
              <c:idx val="12"/>
              <c:layout>
                <c:manualLayout>
                  <c:x val="0"/>
                  <c:y val="0.61488626991656825"/>
                </c:manualLayout>
              </c:layout>
              <c:spPr>
                <a:noFill/>
                <a:ln>
                  <a:noFill/>
                </a:ln>
                <a:effectLst/>
              </c:spPr>
              <c:txPr>
                <a:bodyPr wrap="square" lIns="38100" tIns="19050" rIns="38100" bIns="19050" anchor="ctr">
                  <a:spAutoFit/>
                </a:bodyPr>
                <a:lstStyle/>
                <a:p>
                  <a:pPr>
                    <a:defRPr b="1">
                      <a:solidFill>
                        <a:schemeClr val="bg1"/>
                      </a:solidFill>
                      <a:latin typeface="Geomanist Light" panose="02000503000000020004" pitchFamily="50" charset="0"/>
                    </a:defRPr>
                  </a:pPr>
                  <a:endParaRPr lang="es-MX"/>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50D1-4C2A-A575-6AA86AE726E0}"/>
                </c:ext>
              </c:extLst>
            </c:dLbl>
            <c:spPr>
              <a:noFill/>
              <a:ln>
                <a:noFill/>
              </a:ln>
              <a:effectLst/>
            </c:spPr>
            <c:txPr>
              <a:bodyPr wrap="square" lIns="38100" tIns="19050" rIns="38100" bIns="19050" anchor="ctr">
                <a:spAutoFit/>
              </a:bodyPr>
              <a:lstStyle/>
              <a:p>
                <a:pPr>
                  <a:defRPr b="1">
                    <a:solidFill>
                      <a:srgbClr val="6E152E"/>
                    </a:solidFill>
                    <a:latin typeface="Geomanist Light" panose="02000503000000020004" pitchFamily="50" charset="0"/>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2019</c:v>
                </c:pt>
                <c:pt idx="1">
                  <c:v>2020</c:v>
                </c:pt>
                <c:pt idx="2">
                  <c:v>2021</c:v>
                </c:pt>
                <c:pt idx="3">
                  <c:v>2022</c:v>
                </c:pt>
                <c:pt idx="4">
                  <c:v>2023</c:v>
                </c:pt>
                <c:pt idx="5">
                  <c:v>2024</c:v>
                </c:pt>
                <c:pt idx="6">
                  <c:v>Hombres </c:v>
                </c:pt>
                <c:pt idx="7">
                  <c:v>2019</c:v>
                </c:pt>
                <c:pt idx="8">
                  <c:v>2020</c:v>
                </c:pt>
                <c:pt idx="9">
                  <c:v>2021</c:v>
                </c:pt>
                <c:pt idx="10">
                  <c:v>2022</c:v>
                </c:pt>
                <c:pt idx="11">
                  <c:v>2023</c:v>
                </c:pt>
                <c:pt idx="12">
                  <c:v>2024</c:v>
                </c:pt>
              </c:strCache>
            </c:strRef>
          </c:cat>
          <c:val>
            <c:numRef>
              <c:f>Sheet1!$D$2:$D$14</c:f>
              <c:numCache>
                <c:formatCode>#,##0</c:formatCode>
                <c:ptCount val="13"/>
                <c:pt idx="0">
                  <c:v>7450</c:v>
                </c:pt>
                <c:pt idx="1">
                  <c:v>7909</c:v>
                </c:pt>
                <c:pt idx="2">
                  <c:v>7483</c:v>
                </c:pt>
                <c:pt idx="3">
                  <c:v>7198</c:v>
                </c:pt>
                <c:pt idx="4">
                  <c:v>9562</c:v>
                </c:pt>
                <c:pt idx="5">
                  <c:v>7891</c:v>
                </c:pt>
                <c:pt idx="7">
                  <c:v>8224</c:v>
                </c:pt>
                <c:pt idx="8">
                  <c:v>8531</c:v>
                </c:pt>
                <c:pt idx="9">
                  <c:v>8947</c:v>
                </c:pt>
                <c:pt idx="10">
                  <c:v>8707</c:v>
                </c:pt>
                <c:pt idx="11">
                  <c:v>10772</c:v>
                </c:pt>
                <c:pt idx="12">
                  <c:v>9216</c:v>
                </c:pt>
              </c:numCache>
            </c:numRef>
          </c:val>
          <c:extLst>
            <c:ext xmlns:c16="http://schemas.microsoft.com/office/drawing/2014/chart" uri="{C3380CC4-5D6E-409C-BE32-E72D297353CC}">
              <c16:uniqueId val="{00000011-50D1-4C2A-A575-6AA86AE726E0}"/>
            </c:ext>
          </c:extLst>
        </c:ser>
        <c:dLbls>
          <c:showLegendKey val="0"/>
          <c:showVal val="0"/>
          <c:showCatName val="0"/>
          <c:showSerName val="0"/>
          <c:showPercent val="0"/>
          <c:showBubbleSize val="0"/>
        </c:dLbls>
        <c:gapWidth val="30"/>
        <c:overlap val="100"/>
        <c:axId val="253742464"/>
        <c:axId val="253756544"/>
      </c:barChart>
      <c:barChart>
        <c:barDir val="col"/>
        <c:grouping val="clustered"/>
        <c:varyColors val="0"/>
        <c:ser>
          <c:idx val="0"/>
          <c:order val="0"/>
          <c:tx>
            <c:strRef>
              <c:f>Sheet1!$B$1</c:f>
              <c:strCache>
                <c:ptCount val="1"/>
                <c:pt idx="0">
                  <c:v>Enero-Noviembre</c:v>
                </c:pt>
              </c:strCache>
            </c:strRef>
          </c:tx>
          <c:spPr>
            <a:solidFill>
              <a:srgbClr val="6E152E"/>
            </a:solidFill>
            <a:ln>
              <a:noFill/>
              <a:prstDash val="sysDot"/>
            </a:ln>
            <a:effectLst/>
          </c:spPr>
          <c:invertIfNegative val="0"/>
          <c:dPt>
            <c:idx val="7"/>
            <c:invertIfNegative val="0"/>
            <c:bubble3D val="0"/>
            <c:spPr>
              <a:solidFill>
                <a:srgbClr val="BC945A"/>
              </a:solidFill>
              <a:ln>
                <a:noFill/>
                <a:prstDash val="sysDot"/>
              </a:ln>
              <a:effectLst/>
            </c:spPr>
            <c:extLst>
              <c:ext xmlns:c16="http://schemas.microsoft.com/office/drawing/2014/chart" uri="{C3380CC4-5D6E-409C-BE32-E72D297353CC}">
                <c16:uniqueId val="{00000013-50D1-4C2A-A575-6AA86AE726E0}"/>
              </c:ext>
            </c:extLst>
          </c:dPt>
          <c:dPt>
            <c:idx val="8"/>
            <c:invertIfNegative val="0"/>
            <c:bubble3D val="0"/>
            <c:spPr>
              <a:solidFill>
                <a:srgbClr val="BC945A"/>
              </a:solidFill>
              <a:ln>
                <a:noFill/>
                <a:prstDash val="sysDot"/>
              </a:ln>
              <a:effectLst/>
            </c:spPr>
            <c:extLst>
              <c:ext xmlns:c16="http://schemas.microsoft.com/office/drawing/2014/chart" uri="{C3380CC4-5D6E-409C-BE32-E72D297353CC}">
                <c16:uniqueId val="{00000015-50D1-4C2A-A575-6AA86AE726E0}"/>
              </c:ext>
            </c:extLst>
          </c:dPt>
          <c:dPt>
            <c:idx val="9"/>
            <c:invertIfNegative val="0"/>
            <c:bubble3D val="0"/>
            <c:spPr>
              <a:solidFill>
                <a:srgbClr val="BC945A"/>
              </a:solidFill>
              <a:ln>
                <a:noFill/>
                <a:prstDash val="sysDot"/>
              </a:ln>
              <a:effectLst/>
            </c:spPr>
            <c:extLst>
              <c:ext xmlns:c16="http://schemas.microsoft.com/office/drawing/2014/chart" uri="{C3380CC4-5D6E-409C-BE32-E72D297353CC}">
                <c16:uniqueId val="{00000017-50D1-4C2A-A575-6AA86AE726E0}"/>
              </c:ext>
            </c:extLst>
          </c:dPt>
          <c:dPt>
            <c:idx val="10"/>
            <c:invertIfNegative val="0"/>
            <c:bubble3D val="0"/>
            <c:spPr>
              <a:solidFill>
                <a:srgbClr val="BC945A"/>
              </a:solidFill>
              <a:ln>
                <a:noFill/>
                <a:prstDash val="sysDot"/>
              </a:ln>
              <a:effectLst/>
            </c:spPr>
            <c:extLst>
              <c:ext xmlns:c16="http://schemas.microsoft.com/office/drawing/2014/chart" uri="{C3380CC4-5D6E-409C-BE32-E72D297353CC}">
                <c16:uniqueId val="{00000019-50D1-4C2A-A575-6AA86AE726E0}"/>
              </c:ext>
            </c:extLst>
          </c:dPt>
          <c:dPt>
            <c:idx val="11"/>
            <c:invertIfNegative val="0"/>
            <c:bubble3D val="0"/>
            <c:spPr>
              <a:solidFill>
                <a:srgbClr val="BC945A"/>
              </a:solidFill>
              <a:ln>
                <a:noFill/>
                <a:prstDash val="sysDot"/>
              </a:ln>
              <a:effectLst/>
            </c:spPr>
            <c:extLst>
              <c:ext xmlns:c16="http://schemas.microsoft.com/office/drawing/2014/chart" uri="{C3380CC4-5D6E-409C-BE32-E72D297353CC}">
                <c16:uniqueId val="{0000001B-50D1-4C2A-A575-6AA86AE726E0}"/>
              </c:ext>
            </c:extLst>
          </c:dPt>
          <c:dPt>
            <c:idx val="12"/>
            <c:invertIfNegative val="0"/>
            <c:bubble3D val="0"/>
            <c:spPr>
              <a:solidFill>
                <a:srgbClr val="BC945A"/>
              </a:solidFill>
              <a:ln>
                <a:solidFill>
                  <a:srgbClr val="BC945A"/>
                </a:solidFill>
                <a:prstDash val="sysDot"/>
              </a:ln>
              <a:effectLst/>
            </c:spPr>
            <c:extLst>
              <c:ext xmlns:c16="http://schemas.microsoft.com/office/drawing/2014/chart" uri="{C3380CC4-5D6E-409C-BE32-E72D297353CC}">
                <c16:uniqueId val="{0000001D-50D1-4C2A-A575-6AA86AE726E0}"/>
              </c:ext>
            </c:extLst>
          </c:dPt>
          <c:dLbls>
            <c:dLbl>
              <c:idx val="5"/>
              <c:delete val="1"/>
              <c:extLst>
                <c:ext xmlns:c15="http://schemas.microsoft.com/office/drawing/2012/chart" uri="{CE6537A1-D6FC-4f65-9D91-7224C49458BB}"/>
                <c:ext xmlns:c16="http://schemas.microsoft.com/office/drawing/2014/chart" uri="{C3380CC4-5D6E-409C-BE32-E72D297353CC}">
                  <c16:uniqueId val="{0000001E-50D1-4C2A-A575-6AA86AE726E0}"/>
                </c:ext>
              </c:extLst>
            </c:dLbl>
            <c:dLbl>
              <c:idx val="12"/>
              <c:delete val="1"/>
              <c:extLst>
                <c:ext xmlns:c15="http://schemas.microsoft.com/office/drawing/2012/chart" uri="{CE6537A1-D6FC-4f65-9D91-7224C49458BB}"/>
                <c:ext xmlns:c16="http://schemas.microsoft.com/office/drawing/2014/chart" uri="{C3380CC4-5D6E-409C-BE32-E72D297353CC}">
                  <c16:uniqueId val="{0000001D-50D1-4C2A-A575-6AA86AE726E0}"/>
                </c:ext>
              </c:extLst>
            </c:dLbl>
            <c:spPr>
              <a:noFill/>
              <a:ln>
                <a:noFill/>
              </a:ln>
              <a:effectLst/>
            </c:spPr>
            <c:txPr>
              <a:bodyPr wrap="square" lIns="38100" tIns="19050" rIns="38100" bIns="19050" anchor="ctr">
                <a:spAutoFit/>
              </a:bodyPr>
              <a:lstStyle/>
              <a:p>
                <a:pPr>
                  <a:defRPr sz="800" b="1">
                    <a:solidFill>
                      <a:schemeClr val="bg1"/>
                    </a:solidFill>
                    <a:latin typeface="Geomanist Light" panose="02000503000000020004" pitchFamily="50" charset="0"/>
                  </a:defRPr>
                </a:pPr>
                <a:endParaRPr lang="es-MX"/>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Sheet1!$A$2:$A$14</c:f>
              <c:strCache>
                <c:ptCount val="13"/>
                <c:pt idx="0">
                  <c:v>2019</c:v>
                </c:pt>
                <c:pt idx="1">
                  <c:v>2020</c:v>
                </c:pt>
                <c:pt idx="2">
                  <c:v>2021</c:v>
                </c:pt>
                <c:pt idx="3">
                  <c:v>2022</c:v>
                </c:pt>
                <c:pt idx="4">
                  <c:v>2023</c:v>
                </c:pt>
                <c:pt idx="5">
                  <c:v>2024</c:v>
                </c:pt>
                <c:pt idx="6">
                  <c:v>Hombres </c:v>
                </c:pt>
                <c:pt idx="7">
                  <c:v>2019</c:v>
                </c:pt>
                <c:pt idx="8">
                  <c:v>2020</c:v>
                </c:pt>
                <c:pt idx="9">
                  <c:v>2021</c:v>
                </c:pt>
                <c:pt idx="10">
                  <c:v>2022</c:v>
                </c:pt>
                <c:pt idx="11">
                  <c:v>2023</c:v>
                </c:pt>
                <c:pt idx="12">
                  <c:v>2024</c:v>
                </c:pt>
              </c:strCache>
            </c:strRef>
          </c:cat>
          <c:val>
            <c:numRef>
              <c:f>Sheet1!$B$2:$B$14</c:f>
              <c:numCache>
                <c:formatCode>#,##0</c:formatCode>
                <c:ptCount val="13"/>
                <c:pt idx="0">
                  <c:v>6822</c:v>
                </c:pt>
                <c:pt idx="1">
                  <c:v>7384</c:v>
                </c:pt>
                <c:pt idx="2">
                  <c:v>7019</c:v>
                </c:pt>
                <c:pt idx="3">
                  <c:v>6626</c:v>
                </c:pt>
                <c:pt idx="4">
                  <c:v>8957</c:v>
                </c:pt>
                <c:pt idx="5">
                  <c:v>7891</c:v>
                </c:pt>
                <c:pt idx="7">
                  <c:v>7546</c:v>
                </c:pt>
                <c:pt idx="8">
                  <c:v>7934</c:v>
                </c:pt>
                <c:pt idx="9">
                  <c:v>8283</c:v>
                </c:pt>
                <c:pt idx="10">
                  <c:v>7957</c:v>
                </c:pt>
                <c:pt idx="11">
                  <c:v>10012</c:v>
                </c:pt>
                <c:pt idx="12">
                  <c:v>9216</c:v>
                </c:pt>
              </c:numCache>
            </c:numRef>
          </c:val>
          <c:extLst>
            <c:ext xmlns:c16="http://schemas.microsoft.com/office/drawing/2014/chart" uri="{C3380CC4-5D6E-409C-BE32-E72D297353CC}">
              <c16:uniqueId val="{0000001F-50D1-4C2A-A575-6AA86AE726E0}"/>
            </c:ext>
          </c:extLst>
        </c:ser>
        <c:ser>
          <c:idx val="1"/>
          <c:order val="1"/>
          <c:tx>
            <c:strRef>
              <c:f>Sheet1!$C$1</c:f>
              <c:strCache>
                <c:ptCount val="1"/>
                <c:pt idx="0">
                  <c:v>Diciembre</c:v>
                </c:pt>
              </c:strCache>
            </c:strRef>
          </c:tx>
          <c:spPr>
            <a:noFill/>
            <a:ln>
              <a:noFill/>
            </a:ln>
          </c:spPr>
          <c:invertIfNegative val="0"/>
          <c:dLbls>
            <c:dLbl>
              <c:idx val="0"/>
              <c:layout>
                <c:manualLayout>
                  <c:x val="-2.0559384154800911E-3"/>
                  <c:y val="-0.3936535592404221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0-50D1-4C2A-A575-6AA86AE726E0}"/>
                </c:ext>
              </c:extLst>
            </c:dLbl>
            <c:dLbl>
              <c:idx val="1"/>
              <c:layout>
                <c:manualLayout>
                  <c:x val="-1.8301187175154871E-3"/>
                  <c:y val="-0.43155750738596399"/>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1-50D1-4C2A-A575-6AA86AE726E0}"/>
                </c:ext>
              </c:extLst>
            </c:dLbl>
            <c:dLbl>
              <c:idx val="2"/>
              <c:layout>
                <c:manualLayout>
                  <c:x val="-1.8301187175154693E-3"/>
                  <c:y val="-0.4104997584162185"/>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2-50D1-4C2A-A575-6AA86AE726E0}"/>
                </c:ext>
              </c:extLst>
            </c:dLbl>
            <c:dLbl>
              <c:idx val="3"/>
              <c:layout>
                <c:manualLayout>
                  <c:x val="-3.8860571329955625E-3"/>
                  <c:y val="-0.38523045965252395"/>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3-50D1-4C2A-A575-6AA86AE726E0}"/>
                </c:ext>
              </c:extLst>
            </c:dLbl>
            <c:dLbl>
              <c:idx val="4"/>
              <c:layout>
                <c:manualLayout>
                  <c:x val="-2.0559384154801288E-3"/>
                  <c:y val="-0.536846252234691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4-50D1-4C2A-A575-6AA86AE726E0}"/>
                </c:ext>
              </c:extLst>
            </c:dLbl>
            <c:dLbl>
              <c:idx val="7"/>
              <c:layout>
                <c:manualLayout>
                  <c:x val="-2.0559384154801644E-3"/>
                  <c:y val="-0.43998060697386221"/>
                </c:manualLayout>
              </c:layout>
              <c:spPr>
                <a:noFill/>
                <a:ln>
                  <a:noFill/>
                </a:ln>
                <a:effectLst/>
              </c:spPr>
              <c:txPr>
                <a:bodyPr wrap="square" lIns="38100" tIns="19050" rIns="38100" bIns="19050" anchor="ctr">
                  <a:spAutoFit/>
                </a:bodyPr>
                <a:lstStyle/>
                <a:p>
                  <a:pPr>
                    <a:defRPr sz="800" b="1">
                      <a:solidFill>
                        <a:schemeClr val="bg1"/>
                      </a:solidFill>
                      <a:highlight>
                        <a:srgbClr val="BC945A"/>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5-50D1-4C2A-A575-6AA86AE726E0}"/>
                </c:ext>
              </c:extLst>
            </c:dLbl>
            <c:dLbl>
              <c:idx val="8"/>
              <c:layout>
                <c:manualLayout>
                  <c:x val="-1.8301187175154693E-3"/>
                  <c:y val="-0.47367300532545498"/>
                </c:manualLayout>
              </c:layout>
              <c:spPr>
                <a:noFill/>
                <a:ln>
                  <a:noFill/>
                </a:ln>
                <a:effectLst/>
              </c:spPr>
              <c:txPr>
                <a:bodyPr wrap="square" lIns="38100" tIns="19050" rIns="38100" bIns="19050" anchor="ctr">
                  <a:spAutoFit/>
                </a:bodyPr>
                <a:lstStyle/>
                <a:p>
                  <a:pPr>
                    <a:defRPr sz="800" b="1">
                      <a:solidFill>
                        <a:schemeClr val="bg1"/>
                      </a:solidFill>
                      <a:highlight>
                        <a:srgbClr val="BC945A"/>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6-50D1-4C2A-A575-6AA86AE726E0}"/>
                </c:ext>
              </c:extLst>
            </c:dLbl>
            <c:dLbl>
              <c:idx val="9"/>
              <c:layout>
                <c:manualLayout>
                  <c:x val="2.055861918292436E-3"/>
                  <c:y val="-0.48841342960427681"/>
                </c:manualLayout>
              </c:layout>
              <c:spPr>
                <a:noFill/>
                <a:ln>
                  <a:noFill/>
                </a:ln>
                <a:effectLst/>
              </c:spPr>
              <c:txPr>
                <a:bodyPr wrap="square" lIns="38100" tIns="19050" rIns="38100" bIns="19050" anchor="ctr">
                  <a:noAutofit/>
                </a:bodyPr>
                <a:lstStyle/>
                <a:p>
                  <a:pPr>
                    <a:defRPr sz="800" b="1">
                      <a:solidFill>
                        <a:schemeClr val="bg1"/>
                      </a:solidFill>
                      <a:highlight>
                        <a:srgbClr val="BC945A"/>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15:layout>
                    <c:manualLayout>
                      <c:w val="6.1112004166223512E-2"/>
                      <c:h val="6.1193818506080383E-2"/>
                    </c:manualLayout>
                  </c15:layout>
                </c:ext>
                <c:ext xmlns:c16="http://schemas.microsoft.com/office/drawing/2014/chart" uri="{C3380CC4-5D6E-409C-BE32-E72D297353CC}">
                  <c16:uniqueId val="{00000027-50D1-4C2A-A575-6AA86AE726E0}"/>
                </c:ext>
              </c:extLst>
            </c:dLbl>
            <c:dLbl>
              <c:idx val="10"/>
              <c:layout>
                <c:manualLayout>
                  <c:x val="-1.9430285664979237E-3"/>
                  <c:y val="-0.46524990573755676"/>
                </c:manualLayout>
              </c:layout>
              <c:spPr>
                <a:noFill/>
                <a:ln>
                  <a:noFill/>
                </a:ln>
                <a:effectLst/>
              </c:spPr>
              <c:txPr>
                <a:bodyPr wrap="square" lIns="38100" tIns="19050" rIns="38100" bIns="19050" anchor="ctr">
                  <a:spAutoFit/>
                </a:bodyPr>
                <a:lstStyle/>
                <a:p>
                  <a:pPr>
                    <a:defRPr sz="800" b="1">
                      <a:solidFill>
                        <a:schemeClr val="bg1"/>
                      </a:solidFill>
                      <a:highlight>
                        <a:srgbClr val="BC945A"/>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8-50D1-4C2A-A575-6AA86AE726E0}"/>
                </c:ext>
              </c:extLst>
            </c:dLbl>
            <c:dLbl>
              <c:idx val="11"/>
              <c:layout>
                <c:manualLayout>
                  <c:x val="-2.0559384154802359E-3"/>
                  <c:y val="-0.60001949914392794"/>
                </c:manualLayout>
              </c:layout>
              <c:spPr>
                <a:noFill/>
                <a:ln>
                  <a:noFill/>
                </a:ln>
                <a:effectLst/>
              </c:spPr>
              <c:txPr>
                <a:bodyPr wrap="square" lIns="38100" tIns="19050" rIns="38100" bIns="19050" anchor="ctr">
                  <a:spAutoFit/>
                </a:bodyPr>
                <a:lstStyle/>
                <a:p>
                  <a:pPr>
                    <a:defRPr sz="800" b="1">
                      <a:solidFill>
                        <a:schemeClr val="bg1"/>
                      </a:solidFill>
                      <a:highlight>
                        <a:srgbClr val="BC945A"/>
                      </a:highlight>
                      <a:latin typeface="Geomanist Light" panose="02000503000000020004" pitchFamily="50" charset="0"/>
                    </a:defRPr>
                  </a:pPr>
                  <a:endParaRPr lang="es-MX"/>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9-50D1-4C2A-A575-6AA86AE726E0}"/>
                </c:ext>
              </c:extLst>
            </c:dLbl>
            <c:spPr>
              <a:noFill/>
              <a:ln>
                <a:noFill/>
              </a:ln>
              <a:effectLst/>
            </c:spPr>
            <c:txPr>
              <a:bodyPr wrap="square" lIns="38100" tIns="19050" rIns="38100" bIns="19050" anchor="ctr">
                <a:spAutoFit/>
              </a:bodyPr>
              <a:lstStyle/>
              <a:p>
                <a:pPr>
                  <a:defRPr sz="800" b="1">
                    <a:solidFill>
                      <a:schemeClr val="bg1"/>
                    </a:solidFill>
                    <a:highlight>
                      <a:srgbClr val="6E152E"/>
                    </a:highlight>
                    <a:latin typeface="Geomanist Light" panose="02000503000000020004" pitchFamily="50" charset="0"/>
                  </a:defRPr>
                </a:pPr>
                <a:endParaRPr lang="es-MX"/>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2019</c:v>
                </c:pt>
                <c:pt idx="1">
                  <c:v>2020</c:v>
                </c:pt>
                <c:pt idx="2">
                  <c:v>2021</c:v>
                </c:pt>
                <c:pt idx="3">
                  <c:v>2022</c:v>
                </c:pt>
                <c:pt idx="4">
                  <c:v>2023</c:v>
                </c:pt>
                <c:pt idx="5">
                  <c:v>2024</c:v>
                </c:pt>
                <c:pt idx="6">
                  <c:v>Hombres </c:v>
                </c:pt>
                <c:pt idx="7">
                  <c:v>2019</c:v>
                </c:pt>
                <c:pt idx="8">
                  <c:v>2020</c:v>
                </c:pt>
                <c:pt idx="9">
                  <c:v>2021</c:v>
                </c:pt>
                <c:pt idx="10">
                  <c:v>2022</c:v>
                </c:pt>
                <c:pt idx="11">
                  <c:v>2023</c:v>
                </c:pt>
                <c:pt idx="12">
                  <c:v>2024</c:v>
                </c:pt>
              </c:strCache>
            </c:strRef>
          </c:cat>
          <c:val>
            <c:numRef>
              <c:f>Sheet1!$C$2:$C$14</c:f>
              <c:numCache>
                <c:formatCode>#,##0</c:formatCode>
                <c:ptCount val="13"/>
                <c:pt idx="0">
                  <c:v>628</c:v>
                </c:pt>
                <c:pt idx="1">
                  <c:v>525</c:v>
                </c:pt>
                <c:pt idx="2">
                  <c:v>464</c:v>
                </c:pt>
                <c:pt idx="3">
                  <c:v>572</c:v>
                </c:pt>
                <c:pt idx="4">
                  <c:v>605</c:v>
                </c:pt>
                <c:pt idx="7">
                  <c:v>678</c:v>
                </c:pt>
                <c:pt idx="8">
                  <c:v>597</c:v>
                </c:pt>
                <c:pt idx="9">
                  <c:v>664</c:v>
                </c:pt>
                <c:pt idx="10">
                  <c:v>750</c:v>
                </c:pt>
                <c:pt idx="11">
                  <c:v>760</c:v>
                </c:pt>
              </c:numCache>
            </c:numRef>
          </c:val>
          <c:extLst>
            <c:ext xmlns:c16="http://schemas.microsoft.com/office/drawing/2014/chart" uri="{C3380CC4-5D6E-409C-BE32-E72D297353CC}">
              <c16:uniqueId val="{0000002A-50D1-4C2A-A575-6AA86AE726E0}"/>
            </c:ext>
          </c:extLst>
        </c:ser>
        <c:dLbls>
          <c:showLegendKey val="0"/>
          <c:showVal val="0"/>
          <c:showCatName val="0"/>
          <c:showSerName val="0"/>
          <c:showPercent val="0"/>
          <c:showBubbleSize val="0"/>
        </c:dLbls>
        <c:gapWidth val="30"/>
        <c:overlap val="100"/>
        <c:axId val="508383"/>
        <c:axId val="525855"/>
      </c:barChart>
      <c:catAx>
        <c:axId val="2537424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0" spcFirstLastPara="0" vertOverflow="ellipsis" vert="horz" wrap="square" anchor="ctr" anchorCtr="1"/>
          <a:lstStyle/>
          <a:p>
            <a:pPr>
              <a:defRPr lang="es-MX" sz="800" b="1" i="0" u="none" strike="noStrike" kern="1200" baseline="0">
                <a:solidFill>
                  <a:schemeClr val="tx1">
                    <a:lumMod val="95000"/>
                    <a:lumOff val="5000"/>
                  </a:schemeClr>
                </a:solidFill>
                <a:latin typeface="Geomanist Light" panose="02000503000000020004" pitchFamily="50" charset="0"/>
                <a:ea typeface="Montserrat" panose="00000500000000000000" pitchFamily="2" charset="0"/>
                <a:cs typeface="Montserrat" panose="00000500000000000000" pitchFamily="2" charset="0"/>
                <a:sym typeface="Montserrat" panose="00000500000000000000" pitchFamily="2" charset="0"/>
              </a:defRPr>
            </a:pPr>
            <a:endParaRPr lang="es-MX"/>
          </a:p>
        </c:txPr>
        <c:crossAx val="253756544"/>
        <c:crosses val="autoZero"/>
        <c:auto val="1"/>
        <c:lblAlgn val="ctr"/>
        <c:lblOffset val="100"/>
        <c:noMultiLvlLbl val="0"/>
      </c:catAx>
      <c:valAx>
        <c:axId val="253756544"/>
        <c:scaling>
          <c:orientation val="minMax"/>
        </c:scaling>
        <c:delete val="1"/>
        <c:axPos val="l"/>
        <c:numFmt formatCode="#,##0" sourceLinked="1"/>
        <c:majorTickMark val="none"/>
        <c:minorTickMark val="none"/>
        <c:tickLblPos val="none"/>
        <c:crossAx val="253742464"/>
        <c:crosses val="autoZero"/>
        <c:crossBetween val="between"/>
      </c:valAx>
      <c:valAx>
        <c:axId val="525855"/>
        <c:scaling>
          <c:orientation val="minMax"/>
        </c:scaling>
        <c:delete val="1"/>
        <c:axPos val="r"/>
        <c:numFmt formatCode="#,##0" sourceLinked="1"/>
        <c:majorTickMark val="out"/>
        <c:minorTickMark val="none"/>
        <c:tickLblPos val="nextTo"/>
        <c:crossAx val="508383"/>
        <c:crosses val="max"/>
        <c:crossBetween val="between"/>
      </c:valAx>
      <c:catAx>
        <c:axId val="508383"/>
        <c:scaling>
          <c:orientation val="minMax"/>
        </c:scaling>
        <c:delete val="1"/>
        <c:axPos val="b"/>
        <c:numFmt formatCode="General" sourceLinked="1"/>
        <c:majorTickMark val="out"/>
        <c:minorTickMark val="none"/>
        <c:tickLblPos val="nextTo"/>
        <c:crossAx val="525855"/>
        <c:crosses val="autoZero"/>
        <c:auto val="1"/>
        <c:lblAlgn val="ctr"/>
        <c:lblOffset val="100"/>
        <c:noMultiLvlLbl val="0"/>
      </c:catAx>
      <c:spPr>
        <a:noFill/>
        <a:ln w="25400">
          <a:noFill/>
        </a:ln>
        <a:effectLst/>
      </c:spPr>
    </c:plotArea>
    <c:plotVisOnly val="1"/>
    <c:dispBlanksAs val="gap"/>
    <c:showDLblsOverMax val="0"/>
  </c:chart>
  <c:spPr>
    <a:noFill/>
    <a:ln>
      <a:noFill/>
    </a:ln>
    <a:effectLst/>
  </c:spPr>
  <c:txPr>
    <a:bodyPr/>
    <a:lstStyle/>
    <a:p>
      <a:pPr>
        <a:defRPr lang="es-MX"/>
      </a:pPr>
      <a:endParaRPr lang="es-MX"/>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908887453241196E-2"/>
          <c:y val="5.9771527855754035E-2"/>
          <c:w val="0.8317989923625263"/>
          <c:h val="0.77385323649171756"/>
        </c:manualLayout>
      </c:layout>
      <c:barChart>
        <c:barDir val="col"/>
        <c:grouping val="stacked"/>
        <c:varyColors val="0"/>
        <c:ser>
          <c:idx val="0"/>
          <c:order val="0"/>
          <c:tx>
            <c:strRef>
              <c:f>AGRESORES!$F$9</c:f>
              <c:strCache>
                <c:ptCount val="1"/>
                <c:pt idx="0">
                  <c:v>Hombres</c:v>
                </c:pt>
              </c:strCache>
            </c:strRef>
          </c:tx>
          <c:spPr>
            <a:solidFill>
              <a:srgbClr val="BC945A"/>
            </a:solidFill>
            <a:ln>
              <a:noFill/>
            </a:ln>
            <a:effectLst/>
          </c:spPr>
          <c:invertIfNegative val="0"/>
          <c:dLbls>
            <c:dLbl>
              <c:idx val="0"/>
              <c:layout>
                <c:manualLayout>
                  <c:x val="-5.431926723280479E-3"/>
                  <c:y val="0.1050606573283788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77D-4A6F-A9CE-AC7B8E0FE1FE}"/>
                </c:ext>
              </c:extLst>
            </c:dLbl>
            <c:dLbl>
              <c:idx val="1"/>
              <c:layout>
                <c:manualLayout>
                  <c:x val="0"/>
                  <c:y val="0.1249094456388120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77D-4A6F-A9CE-AC7B8E0FE1FE}"/>
                </c:ext>
              </c:extLst>
            </c:dLbl>
            <c:dLbl>
              <c:idx val="2"/>
              <c:layout>
                <c:manualLayout>
                  <c:x val="8.8037657934879176E-3"/>
                  <c:y val="0.1475716360611589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77D-4A6F-A9CE-AC7B8E0FE1FE}"/>
                </c:ext>
              </c:extLst>
            </c:dLbl>
            <c:numFmt formatCode="#,##0" sourceLinked="0"/>
            <c:spPr>
              <a:noFill/>
              <a:ln>
                <a:noFill/>
              </a:ln>
              <a:effectLst/>
            </c:spPr>
            <c:txPr>
              <a:bodyPr rot="0" spcFirstLastPara="1" vertOverflow="ellipsis" vert="horz" wrap="square" anchor="ctr" anchorCtr="0"/>
              <a:lstStyle/>
              <a:p>
                <a:pPr algn="ctr">
                  <a:defRPr sz="1100" b="1" i="0" u="none" strike="noStrike" kern="1200" baseline="0">
                    <a:solidFill>
                      <a:srgbClr val="795E21"/>
                    </a:solidFill>
                    <a:latin typeface="Noto Sans Regular"/>
                    <a:ea typeface="+mn-ea"/>
                    <a:cs typeface="+mn-cs"/>
                  </a:defRPr>
                </a:pPr>
                <a:endParaRPr lang="es-MX"/>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AGRESORES!$E$10:$E$12</c:f>
              <c:numCache>
                <c:formatCode>General</c:formatCode>
                <c:ptCount val="3"/>
                <c:pt idx="0">
                  <c:v>2022</c:v>
                </c:pt>
                <c:pt idx="1">
                  <c:v>2023</c:v>
                </c:pt>
                <c:pt idx="2">
                  <c:v>2024</c:v>
                </c:pt>
              </c:numCache>
            </c:numRef>
          </c:cat>
          <c:val>
            <c:numRef>
              <c:f>AGRESORES!$F$10:$F$12</c:f>
              <c:numCache>
                <c:formatCode>#,##0</c:formatCode>
                <c:ptCount val="3"/>
                <c:pt idx="0">
                  <c:v>254095</c:v>
                </c:pt>
                <c:pt idx="1">
                  <c:v>281857</c:v>
                </c:pt>
                <c:pt idx="2">
                  <c:v>319404</c:v>
                </c:pt>
              </c:numCache>
            </c:numRef>
          </c:val>
          <c:extLst>
            <c:ext xmlns:c16="http://schemas.microsoft.com/office/drawing/2014/chart" uri="{C3380CC4-5D6E-409C-BE32-E72D297353CC}">
              <c16:uniqueId val="{00000003-877D-4A6F-A9CE-AC7B8E0FE1FE}"/>
            </c:ext>
          </c:extLst>
        </c:ser>
        <c:ser>
          <c:idx val="1"/>
          <c:order val="1"/>
          <c:tx>
            <c:strRef>
              <c:f>AGRESORES!$G$9</c:f>
              <c:strCache>
                <c:ptCount val="1"/>
                <c:pt idx="0">
                  <c:v>Mujeres</c:v>
                </c:pt>
              </c:strCache>
            </c:strRef>
          </c:tx>
          <c:spPr>
            <a:solidFill>
              <a:srgbClr val="5C092B"/>
            </a:solidFill>
            <a:ln>
              <a:noFill/>
            </a:ln>
            <a:effectLst/>
          </c:spPr>
          <c:invertIfNegative val="0"/>
          <c:dLbls>
            <c:dLbl>
              <c:idx val="0"/>
              <c:layout>
                <c:manualLayout>
                  <c:x val="-2.4132429348745406E-17"/>
                  <c:y val="-1.20086755589175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77D-4A6F-A9CE-AC7B8E0FE1FE}"/>
                </c:ext>
              </c:extLst>
            </c:dLbl>
            <c:numFmt formatCode="#,##0" sourceLinked="0"/>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Noto Sans Regular"/>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AGRESORES!$E$10:$E$12</c:f>
              <c:numCache>
                <c:formatCode>General</c:formatCode>
                <c:ptCount val="3"/>
                <c:pt idx="0">
                  <c:v>2022</c:v>
                </c:pt>
                <c:pt idx="1">
                  <c:v>2023</c:v>
                </c:pt>
                <c:pt idx="2">
                  <c:v>2024</c:v>
                </c:pt>
              </c:numCache>
            </c:numRef>
          </c:cat>
          <c:val>
            <c:numRef>
              <c:f>AGRESORES!$G$10:$G$12</c:f>
              <c:numCache>
                <c:formatCode>#,##0</c:formatCode>
                <c:ptCount val="3"/>
                <c:pt idx="0">
                  <c:v>14048</c:v>
                </c:pt>
                <c:pt idx="1">
                  <c:v>18998</c:v>
                </c:pt>
                <c:pt idx="2">
                  <c:v>23835</c:v>
                </c:pt>
              </c:numCache>
            </c:numRef>
          </c:val>
          <c:extLst>
            <c:ext xmlns:c16="http://schemas.microsoft.com/office/drawing/2014/chart" uri="{C3380CC4-5D6E-409C-BE32-E72D297353CC}">
              <c16:uniqueId val="{00000005-877D-4A6F-A9CE-AC7B8E0FE1FE}"/>
            </c:ext>
          </c:extLst>
        </c:ser>
        <c:ser>
          <c:idx val="2"/>
          <c:order val="2"/>
          <c:tx>
            <c:strRef>
              <c:f>AGRESORES!$H$9</c:f>
              <c:strCache>
                <c:ptCount val="1"/>
                <c:pt idx="0">
                  <c:v>No Indicado</c:v>
                </c:pt>
              </c:strCache>
            </c:strRef>
          </c:tx>
          <c:spPr>
            <a:solidFill>
              <a:srgbClr val="A6A6A6"/>
            </a:solidFill>
            <a:ln>
              <a:noFill/>
            </a:ln>
            <a:effectLst/>
          </c:spPr>
          <c:invertIfNegative val="0"/>
          <c:dLbls>
            <c:dLbl>
              <c:idx val="0"/>
              <c:layout>
                <c:manualLayout>
                  <c:x val="-4.4018828967439588E-3"/>
                  <c:y val="-1.063313851107180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77D-4A6F-A9CE-AC7B8E0FE1FE}"/>
                </c:ext>
              </c:extLst>
            </c:dLbl>
            <c:spPr>
              <a:noFill/>
              <a:ln>
                <a:noFill/>
              </a:ln>
              <a:effectLst/>
            </c:spPr>
            <c:txPr>
              <a:bodyPr rot="0" spcFirstLastPara="1" vertOverflow="ellipsis" vert="horz" wrap="square" anchor="ctr" anchorCtr="1"/>
              <a:lstStyle/>
              <a:p>
                <a:pPr>
                  <a:defRPr sz="1100" b="1" i="0" u="none" strike="noStrike" kern="1200" baseline="0">
                    <a:solidFill>
                      <a:schemeClr val="tx1">
                        <a:lumMod val="75000"/>
                        <a:lumOff val="25000"/>
                      </a:schemeClr>
                    </a:solidFill>
                    <a:latin typeface="Noto Sans Regular"/>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AGRESORES!$E$10:$E$12</c:f>
              <c:numCache>
                <c:formatCode>General</c:formatCode>
                <c:ptCount val="3"/>
                <c:pt idx="0">
                  <c:v>2022</c:v>
                </c:pt>
                <c:pt idx="1">
                  <c:v>2023</c:v>
                </c:pt>
                <c:pt idx="2">
                  <c:v>2024</c:v>
                </c:pt>
              </c:numCache>
            </c:numRef>
          </c:cat>
          <c:val>
            <c:numRef>
              <c:f>AGRESORES!$H$10:$H$12</c:f>
              <c:numCache>
                <c:formatCode>#,##0</c:formatCode>
                <c:ptCount val="3"/>
                <c:pt idx="0">
                  <c:v>70016</c:v>
                </c:pt>
                <c:pt idx="1">
                  <c:v>91733</c:v>
                </c:pt>
                <c:pt idx="2">
                  <c:v>97490</c:v>
                </c:pt>
              </c:numCache>
            </c:numRef>
          </c:val>
          <c:extLst>
            <c:ext xmlns:c16="http://schemas.microsoft.com/office/drawing/2014/chart" uri="{C3380CC4-5D6E-409C-BE32-E72D297353CC}">
              <c16:uniqueId val="{00000007-877D-4A6F-A9CE-AC7B8E0FE1FE}"/>
            </c:ext>
          </c:extLst>
        </c:ser>
        <c:ser>
          <c:idx val="3"/>
          <c:order val="3"/>
          <c:tx>
            <c:strRef>
              <c:f>AGRESORES!$I$9</c:f>
              <c:strCache>
                <c:ptCount val="1"/>
                <c:pt idx="0">
                  <c:v>Otro</c:v>
                </c:pt>
              </c:strCache>
            </c:strRef>
          </c:tx>
          <c:spPr>
            <a:solidFill>
              <a:srgbClr val="91D3C5"/>
            </a:solidFill>
            <a:ln>
              <a:noFill/>
            </a:ln>
            <a:effectLst/>
          </c:spPr>
          <c:invertIfNegative val="0"/>
          <c:dLbls>
            <c:dLbl>
              <c:idx val="0"/>
              <c:layout>
                <c:manualLayout>
                  <c:x val="-1.0907500383497581E-2"/>
                  <c:y val="-3.0180071035570973E-2"/>
                </c:manualLayout>
              </c:layout>
              <c:spPr>
                <a:solidFill>
                  <a:schemeClr val="bg1"/>
                </a:solidFill>
                <a:ln>
                  <a:noFill/>
                </a:ln>
                <a:effectLst/>
              </c:spPr>
              <c:txPr>
                <a:bodyPr rot="0" spcFirstLastPara="1" vertOverflow="ellipsis" vert="horz" wrap="square" anchor="ctr" anchorCtr="1"/>
                <a:lstStyle/>
                <a:p>
                  <a:pPr>
                    <a:defRPr sz="1100" b="1" i="0" u="none" strike="noStrike" kern="1200" baseline="0">
                      <a:solidFill>
                        <a:srgbClr val="91D3C5"/>
                      </a:solidFill>
                      <a:latin typeface="Geomanist" panose="02000503000000020004" pitchFamily="50" charset="0"/>
                      <a:ea typeface="+mn-ea"/>
                      <a:cs typeface="+mn-cs"/>
                    </a:defRPr>
                  </a:pPr>
                  <a:endParaRPr lang="es-MX"/>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77D-4A6F-A9CE-AC7B8E0FE1FE}"/>
                </c:ext>
              </c:extLst>
            </c:dLbl>
            <c:dLbl>
              <c:idx val="1"/>
              <c:layout>
                <c:manualLayout>
                  <c:x val="-8.3195785558896063E-3"/>
                  <c:y val="-3.689923054470013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77D-4A6F-A9CE-AC7B8E0FE1FE}"/>
                </c:ext>
              </c:extLst>
            </c:dLbl>
            <c:dLbl>
              <c:idx val="2"/>
              <c:layout>
                <c:manualLayout>
                  <c:x val="2.2009414483718176E-3"/>
                  <c:y val="-3.98742694165190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877D-4A6F-A9CE-AC7B8E0FE1FE}"/>
                </c:ext>
              </c:extLst>
            </c:dLbl>
            <c:spPr>
              <a:noFill/>
              <a:ln>
                <a:noFill/>
              </a:ln>
              <a:effectLst/>
            </c:spPr>
            <c:txPr>
              <a:bodyPr rot="0" spcFirstLastPara="1" vertOverflow="ellipsis" vert="horz" wrap="square" anchor="ctr" anchorCtr="1"/>
              <a:lstStyle/>
              <a:p>
                <a:pPr>
                  <a:defRPr sz="1100" b="1" i="0" u="none" strike="noStrike" kern="1200" baseline="0">
                    <a:solidFill>
                      <a:srgbClr val="91D3C5"/>
                    </a:solidFill>
                    <a:latin typeface="Geomanis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AGRESORES!$E$10:$E$12</c:f>
              <c:numCache>
                <c:formatCode>General</c:formatCode>
                <c:ptCount val="3"/>
                <c:pt idx="0">
                  <c:v>2022</c:v>
                </c:pt>
                <c:pt idx="1">
                  <c:v>2023</c:v>
                </c:pt>
                <c:pt idx="2">
                  <c:v>2024</c:v>
                </c:pt>
              </c:numCache>
            </c:numRef>
          </c:cat>
          <c:val>
            <c:numRef>
              <c:f>AGRESORES!$I$10:$I$12</c:f>
              <c:numCache>
                <c:formatCode>#,##0</c:formatCode>
                <c:ptCount val="3"/>
                <c:pt idx="0">
                  <c:v>442</c:v>
                </c:pt>
                <c:pt idx="1">
                  <c:v>210</c:v>
                </c:pt>
                <c:pt idx="2">
                  <c:v>236</c:v>
                </c:pt>
              </c:numCache>
            </c:numRef>
          </c:val>
          <c:extLst>
            <c:ext xmlns:c16="http://schemas.microsoft.com/office/drawing/2014/chart" uri="{C3380CC4-5D6E-409C-BE32-E72D297353CC}">
              <c16:uniqueId val="{0000000B-877D-4A6F-A9CE-AC7B8E0FE1FE}"/>
            </c:ext>
          </c:extLst>
        </c:ser>
        <c:dLbls>
          <c:showLegendKey val="0"/>
          <c:showVal val="1"/>
          <c:showCatName val="0"/>
          <c:showSerName val="0"/>
          <c:showPercent val="0"/>
          <c:showBubbleSize val="0"/>
        </c:dLbls>
        <c:gapWidth val="23"/>
        <c:overlap val="100"/>
        <c:axId val="694800944"/>
        <c:axId val="694801504"/>
      </c:barChart>
      <c:catAx>
        <c:axId val="694800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Geomanist" panose="02000503000000020004" pitchFamily="50" charset="0"/>
                <a:ea typeface="+mn-ea"/>
                <a:cs typeface="+mn-cs"/>
              </a:defRPr>
            </a:pPr>
            <a:endParaRPr lang="es-MX"/>
          </a:p>
        </c:txPr>
        <c:crossAx val="694801504"/>
        <c:crosses val="autoZero"/>
        <c:auto val="1"/>
        <c:lblAlgn val="ctr"/>
        <c:lblOffset val="100"/>
        <c:noMultiLvlLbl val="0"/>
      </c:catAx>
      <c:valAx>
        <c:axId val="694801504"/>
        <c:scaling>
          <c:orientation val="minMax"/>
        </c:scaling>
        <c:delete val="1"/>
        <c:axPos val="l"/>
        <c:numFmt formatCode="#,##0" sourceLinked="1"/>
        <c:majorTickMark val="none"/>
        <c:minorTickMark val="none"/>
        <c:tickLblPos val="nextTo"/>
        <c:crossAx val="694800944"/>
        <c:crosses val="autoZero"/>
        <c:crossBetween val="between"/>
      </c:valAx>
      <c:spPr>
        <a:noFill/>
        <a:ln>
          <a:noFill/>
        </a:ln>
        <a:effectLst/>
      </c:spPr>
    </c:plotArea>
    <c:legend>
      <c:legendPos val="b"/>
      <c:layout>
        <c:manualLayout>
          <c:xMode val="edge"/>
          <c:yMode val="edge"/>
          <c:x val="0.10984976958285311"/>
          <c:y val="0.92514783071514872"/>
          <c:w val="0.77131596508453504"/>
          <c:h val="4.8608932213114048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Geomanist" panose="02000503000000020004" pitchFamily="50" charset="0"/>
              <a:ea typeface="+mn-ea"/>
              <a:cs typeface="+mn-cs"/>
            </a:defRPr>
          </a:pPr>
          <a:endParaRPr lang="es-MX"/>
        </a:p>
      </c:txPr>
    </c:legend>
    <c:plotVisOnly val="1"/>
    <c:dispBlanksAs val="gap"/>
    <c:showDLblsOverMax val="0"/>
  </c:chart>
  <c:spPr>
    <a:noFill/>
    <a:ln>
      <a:noFill/>
    </a:ln>
    <a:effectLst/>
  </c:spPr>
  <c:txPr>
    <a:bodyPr/>
    <a:lstStyle/>
    <a:p>
      <a:pPr>
        <a:defRPr sz="800">
          <a:latin typeface="Montserrat" panose="00000500000000000000" pitchFamily="2" charset="0"/>
        </a:defRPr>
      </a:pPr>
      <a:endParaRPr lang="es-MX"/>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600" b="1" i="0" u="none" strike="noStrike" kern="1200" baseline="0">
                <a:solidFill>
                  <a:srgbClr val="6E152E"/>
                </a:solidFill>
                <a:latin typeface="Montserrat" panose="00000500000000000000" pitchFamily="50" charset="0"/>
                <a:ea typeface="+mn-ea"/>
                <a:cs typeface="+mn-cs"/>
              </a:defRPr>
            </a:pPr>
            <a:r>
              <a:rPr lang="es-MX"/>
              <a:t>Tipo de Vínculo con la Víctima</a:t>
            </a:r>
          </a:p>
        </c:rich>
      </c:tx>
      <c:layout>
        <c:manualLayout>
          <c:xMode val="edge"/>
          <c:yMode val="edge"/>
          <c:x val="0.16665271857200795"/>
          <c:y val="2.7675694899652725E-3"/>
        </c:manualLayout>
      </c:layout>
      <c:overlay val="0"/>
      <c:spPr>
        <a:solidFill>
          <a:schemeClr val="bg1"/>
        </a:solidFill>
        <a:ln>
          <a:noFill/>
        </a:ln>
        <a:effectLst/>
      </c:spPr>
      <c:txPr>
        <a:bodyPr rot="0" spcFirstLastPara="1" vertOverflow="ellipsis" vert="horz" wrap="square" anchor="ctr" anchorCtr="1"/>
        <a:lstStyle/>
        <a:p>
          <a:pPr algn="ctr" rtl="0">
            <a:defRPr sz="1600" b="1" i="0" u="none" strike="noStrike" kern="1200" baseline="0">
              <a:solidFill>
                <a:srgbClr val="6E152E"/>
              </a:solidFill>
              <a:latin typeface="Montserrat" panose="00000500000000000000" pitchFamily="50" charset="0"/>
              <a:ea typeface="+mn-ea"/>
              <a:cs typeface="+mn-cs"/>
            </a:defRPr>
          </a:pPr>
          <a:endParaRPr lang="es-MX"/>
        </a:p>
      </c:txPr>
    </c:title>
    <c:autoTitleDeleted val="0"/>
    <c:plotArea>
      <c:layout>
        <c:manualLayout>
          <c:layoutTarget val="inner"/>
          <c:xMode val="edge"/>
          <c:yMode val="edge"/>
          <c:x val="0.16410515784382856"/>
          <c:y val="9.0660921344433418E-2"/>
          <c:w val="0.79020251775763128"/>
          <c:h val="0.90933907865556662"/>
        </c:manualLayout>
      </c:layout>
      <c:barChart>
        <c:barDir val="bar"/>
        <c:grouping val="clustered"/>
        <c:varyColors val="0"/>
        <c:ser>
          <c:idx val="0"/>
          <c:order val="0"/>
          <c:tx>
            <c:strRef>
              <c:f>AGRESORES!$I$35</c:f>
              <c:strCache>
                <c:ptCount val="1"/>
                <c:pt idx="0">
                  <c:v>2022</c:v>
                </c:pt>
              </c:strCache>
            </c:strRef>
          </c:tx>
          <c:spPr>
            <a:solidFill>
              <a:srgbClr val="6E152E"/>
            </a:solidFill>
            <a:ln>
              <a:noFill/>
            </a:ln>
            <a:effectLst/>
          </c:spPr>
          <c:invertIfNegative val="0"/>
          <c:dLbls>
            <c:spPr>
              <a:noFill/>
              <a:ln>
                <a:noFill/>
              </a:ln>
              <a:effectLst/>
            </c:spPr>
            <c:txPr>
              <a:bodyPr rot="0" spcFirstLastPara="1" vertOverflow="ellipsis" vert="horz" wrap="square" anchor="ctr" anchorCtr="1"/>
              <a:lstStyle/>
              <a:p>
                <a:pPr algn="ctr">
                  <a:defRPr sz="900" b="0" i="0" u="none" strike="noStrike" kern="1200" baseline="0">
                    <a:solidFill>
                      <a:srgbClr val="6E152E"/>
                    </a:solidFill>
                    <a:latin typeface="Montserrat" panose="00000500000000000000" pitchFamily="50" charset="0"/>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AGRESORES!$J$34:$U$34</c:f>
              <c:strCache>
                <c:ptCount val="12"/>
                <c:pt idx="0">
                  <c:v>Cónyuge o pareja </c:v>
                </c:pt>
                <c:pt idx="1">
                  <c:v>Ex pareja</c:v>
                </c:pt>
                <c:pt idx="2">
                  <c:v>Madre o padre</c:v>
                </c:pt>
                <c:pt idx="3">
                  <c:v>Hijo(a)</c:v>
                </c:pt>
                <c:pt idx="4">
                  <c:v>Concubino(a)</c:v>
                </c:pt>
                <c:pt idx="5">
                  <c:v>Hermano(a)</c:v>
                </c:pt>
                <c:pt idx="6">
                  <c:v>Vecino(a)</c:v>
                </c:pt>
                <c:pt idx="7">
                  <c:v>Padrastro o madrastra </c:v>
                </c:pt>
                <c:pt idx="8">
                  <c:v>Tío(a)</c:v>
                </c:pt>
                <c:pt idx="9">
                  <c:v>Novio(a)</c:v>
                </c:pt>
                <c:pt idx="10">
                  <c:v>Otra persona</c:v>
                </c:pt>
                <c:pt idx="11">
                  <c:v>No Indicado</c:v>
                </c:pt>
              </c:strCache>
            </c:strRef>
          </c:cat>
          <c:val>
            <c:numRef>
              <c:f>AGRESORES!$J$35:$U$35</c:f>
              <c:numCache>
                <c:formatCode>#,##0</c:formatCode>
                <c:ptCount val="12"/>
                <c:pt idx="0">
                  <c:v>108687</c:v>
                </c:pt>
                <c:pt idx="1">
                  <c:v>62115</c:v>
                </c:pt>
                <c:pt idx="2">
                  <c:v>11995</c:v>
                </c:pt>
                <c:pt idx="3">
                  <c:v>9074</c:v>
                </c:pt>
                <c:pt idx="4">
                  <c:v>5019</c:v>
                </c:pt>
                <c:pt idx="5">
                  <c:v>5949</c:v>
                </c:pt>
                <c:pt idx="6">
                  <c:v>4637</c:v>
                </c:pt>
                <c:pt idx="7">
                  <c:v>2353</c:v>
                </c:pt>
                <c:pt idx="8">
                  <c:v>2234</c:v>
                </c:pt>
                <c:pt idx="9">
                  <c:v>1968</c:v>
                </c:pt>
                <c:pt idx="10">
                  <c:v>18857</c:v>
                </c:pt>
                <c:pt idx="11">
                  <c:v>105713</c:v>
                </c:pt>
              </c:numCache>
            </c:numRef>
          </c:val>
          <c:extLst>
            <c:ext xmlns:c16="http://schemas.microsoft.com/office/drawing/2014/chart" uri="{C3380CC4-5D6E-409C-BE32-E72D297353CC}">
              <c16:uniqueId val="{00000000-BCA0-4222-AB0B-4A847BFABA05}"/>
            </c:ext>
          </c:extLst>
        </c:ser>
        <c:ser>
          <c:idx val="1"/>
          <c:order val="1"/>
          <c:tx>
            <c:strRef>
              <c:f>AGRESORES!$I$36</c:f>
              <c:strCache>
                <c:ptCount val="1"/>
                <c:pt idx="0">
                  <c:v>2023</c:v>
                </c:pt>
              </c:strCache>
            </c:strRef>
          </c:tx>
          <c:spPr>
            <a:solidFill>
              <a:srgbClr val="BC945A"/>
            </a:solidFill>
            <a:ln>
              <a:noFill/>
            </a:ln>
            <a:effectLst/>
          </c:spPr>
          <c:invertIfNegative val="0"/>
          <c:dLbls>
            <c:spPr>
              <a:noFill/>
              <a:ln>
                <a:noFill/>
              </a:ln>
              <a:effectLst/>
            </c:spPr>
            <c:txPr>
              <a:bodyPr rot="0" spcFirstLastPara="1" vertOverflow="ellipsis" vert="horz" wrap="square" anchor="ctr" anchorCtr="1"/>
              <a:lstStyle/>
              <a:p>
                <a:pPr algn="ctr">
                  <a:defRPr sz="900" b="0" i="0" u="none" strike="noStrike" kern="1200" baseline="0">
                    <a:solidFill>
                      <a:srgbClr val="6E152E"/>
                    </a:solidFill>
                    <a:latin typeface="Montserrat" panose="00000500000000000000" pitchFamily="50" charset="0"/>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AGRESORES!$J$34:$U$34</c:f>
              <c:strCache>
                <c:ptCount val="12"/>
                <c:pt idx="0">
                  <c:v>Cónyuge o pareja </c:v>
                </c:pt>
                <c:pt idx="1">
                  <c:v>Ex pareja</c:v>
                </c:pt>
                <c:pt idx="2">
                  <c:v>Madre o padre</c:v>
                </c:pt>
                <c:pt idx="3">
                  <c:v>Hijo(a)</c:v>
                </c:pt>
                <c:pt idx="4">
                  <c:v>Concubino(a)</c:v>
                </c:pt>
                <c:pt idx="5">
                  <c:v>Hermano(a)</c:v>
                </c:pt>
                <c:pt idx="6">
                  <c:v>Vecino(a)</c:v>
                </c:pt>
                <c:pt idx="7">
                  <c:v>Padrastro o madrastra </c:v>
                </c:pt>
                <c:pt idx="8">
                  <c:v>Tío(a)</c:v>
                </c:pt>
                <c:pt idx="9">
                  <c:v>Novio(a)</c:v>
                </c:pt>
                <c:pt idx="10">
                  <c:v>Otra persona</c:v>
                </c:pt>
                <c:pt idx="11">
                  <c:v>No Indicado</c:v>
                </c:pt>
              </c:strCache>
            </c:strRef>
          </c:cat>
          <c:val>
            <c:numRef>
              <c:f>AGRESORES!$J$36:$U$36</c:f>
              <c:numCache>
                <c:formatCode>#,##0</c:formatCode>
                <c:ptCount val="12"/>
                <c:pt idx="0">
                  <c:v>111791</c:v>
                </c:pt>
                <c:pt idx="1">
                  <c:v>84421</c:v>
                </c:pt>
                <c:pt idx="2">
                  <c:v>15424</c:v>
                </c:pt>
                <c:pt idx="3">
                  <c:v>10604</c:v>
                </c:pt>
                <c:pt idx="4">
                  <c:v>4932</c:v>
                </c:pt>
                <c:pt idx="5">
                  <c:v>6862</c:v>
                </c:pt>
                <c:pt idx="6">
                  <c:v>6123</c:v>
                </c:pt>
                <c:pt idx="7">
                  <c:v>2880</c:v>
                </c:pt>
                <c:pt idx="8">
                  <c:v>2823</c:v>
                </c:pt>
                <c:pt idx="9">
                  <c:v>2163</c:v>
                </c:pt>
                <c:pt idx="10">
                  <c:v>25691</c:v>
                </c:pt>
                <c:pt idx="11">
                  <c:v>119084</c:v>
                </c:pt>
              </c:numCache>
            </c:numRef>
          </c:val>
          <c:extLst>
            <c:ext xmlns:c16="http://schemas.microsoft.com/office/drawing/2014/chart" uri="{C3380CC4-5D6E-409C-BE32-E72D297353CC}">
              <c16:uniqueId val="{00000001-BCA0-4222-AB0B-4A847BFABA05}"/>
            </c:ext>
          </c:extLst>
        </c:ser>
        <c:ser>
          <c:idx val="2"/>
          <c:order val="2"/>
          <c:tx>
            <c:strRef>
              <c:f>AGRESORES!$I$37</c:f>
              <c:strCache>
                <c:ptCount val="1"/>
                <c:pt idx="0">
                  <c:v>2024</c:v>
                </c:pt>
              </c:strCache>
            </c:strRef>
          </c:tx>
          <c:spPr>
            <a:solidFill>
              <a:srgbClr val="245C4F"/>
            </a:solidFill>
            <a:ln>
              <a:noFill/>
            </a:ln>
            <a:effectLst/>
          </c:spPr>
          <c:invertIfNegative val="0"/>
          <c:dLbls>
            <c:spPr>
              <a:noFill/>
              <a:ln>
                <a:noFill/>
              </a:ln>
              <a:effectLst/>
            </c:spPr>
            <c:txPr>
              <a:bodyPr rot="0" spcFirstLastPara="1" vertOverflow="ellipsis" vert="horz" wrap="square" anchor="ctr" anchorCtr="1"/>
              <a:lstStyle/>
              <a:p>
                <a:pPr algn="ctr">
                  <a:defRPr sz="900" b="0" i="0" u="none" strike="noStrike" kern="1200" baseline="0">
                    <a:solidFill>
                      <a:srgbClr val="6E152E"/>
                    </a:solidFill>
                    <a:latin typeface="Montserrat" panose="00000500000000000000" pitchFamily="50" charset="0"/>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AGRESORES!$J$34:$U$34</c:f>
              <c:strCache>
                <c:ptCount val="12"/>
                <c:pt idx="0">
                  <c:v>Cónyuge o pareja </c:v>
                </c:pt>
                <c:pt idx="1">
                  <c:v>Ex pareja</c:v>
                </c:pt>
                <c:pt idx="2">
                  <c:v>Madre o padre</c:v>
                </c:pt>
                <c:pt idx="3">
                  <c:v>Hijo(a)</c:v>
                </c:pt>
                <c:pt idx="4">
                  <c:v>Concubino(a)</c:v>
                </c:pt>
                <c:pt idx="5">
                  <c:v>Hermano(a)</c:v>
                </c:pt>
                <c:pt idx="6">
                  <c:v>Vecino(a)</c:v>
                </c:pt>
                <c:pt idx="7">
                  <c:v>Padrastro o madrastra </c:v>
                </c:pt>
                <c:pt idx="8">
                  <c:v>Tío(a)</c:v>
                </c:pt>
                <c:pt idx="9">
                  <c:v>Novio(a)</c:v>
                </c:pt>
                <c:pt idx="10">
                  <c:v>Otra persona</c:v>
                </c:pt>
                <c:pt idx="11">
                  <c:v>No Indicado</c:v>
                </c:pt>
              </c:strCache>
            </c:strRef>
          </c:cat>
          <c:val>
            <c:numRef>
              <c:f>AGRESORES!$J$37:$U$37</c:f>
              <c:numCache>
                <c:formatCode>#,##0</c:formatCode>
                <c:ptCount val="12"/>
                <c:pt idx="0">
                  <c:v>111557</c:v>
                </c:pt>
                <c:pt idx="1">
                  <c:v>90769</c:v>
                </c:pt>
                <c:pt idx="2">
                  <c:v>20000</c:v>
                </c:pt>
                <c:pt idx="3">
                  <c:v>11861</c:v>
                </c:pt>
                <c:pt idx="4">
                  <c:v>13300</c:v>
                </c:pt>
                <c:pt idx="5">
                  <c:v>7026</c:v>
                </c:pt>
                <c:pt idx="6">
                  <c:v>6002</c:v>
                </c:pt>
                <c:pt idx="7">
                  <c:v>3856</c:v>
                </c:pt>
                <c:pt idx="8">
                  <c:v>3186</c:v>
                </c:pt>
                <c:pt idx="9">
                  <c:v>2684</c:v>
                </c:pt>
                <c:pt idx="10">
                  <c:v>27109</c:v>
                </c:pt>
                <c:pt idx="11">
                  <c:v>143615</c:v>
                </c:pt>
              </c:numCache>
            </c:numRef>
          </c:val>
          <c:extLst>
            <c:ext xmlns:c16="http://schemas.microsoft.com/office/drawing/2014/chart" uri="{C3380CC4-5D6E-409C-BE32-E72D297353CC}">
              <c16:uniqueId val="{00000002-BCA0-4222-AB0B-4A847BFABA05}"/>
            </c:ext>
          </c:extLst>
        </c:ser>
        <c:dLbls>
          <c:dLblPos val="outEnd"/>
          <c:showLegendKey val="0"/>
          <c:showVal val="1"/>
          <c:showCatName val="0"/>
          <c:showSerName val="0"/>
          <c:showPercent val="0"/>
          <c:showBubbleSize val="0"/>
        </c:dLbls>
        <c:gapWidth val="5"/>
        <c:axId val="807878240"/>
        <c:axId val="807878800"/>
      </c:barChart>
      <c:catAx>
        <c:axId val="807878240"/>
        <c:scaling>
          <c:orientation val="maxMin"/>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6E152E"/>
                </a:solidFill>
                <a:latin typeface="Montserrat" panose="00000500000000000000" pitchFamily="50" charset="0"/>
                <a:ea typeface="+mn-ea"/>
                <a:cs typeface="+mn-cs"/>
              </a:defRPr>
            </a:pPr>
            <a:endParaRPr lang="es-MX"/>
          </a:p>
        </c:txPr>
        <c:crossAx val="807878800"/>
        <c:crosses val="autoZero"/>
        <c:auto val="1"/>
        <c:lblAlgn val="ctr"/>
        <c:lblOffset val="100"/>
        <c:noMultiLvlLbl val="0"/>
      </c:catAx>
      <c:valAx>
        <c:axId val="807878800"/>
        <c:scaling>
          <c:orientation val="minMax"/>
        </c:scaling>
        <c:delete val="1"/>
        <c:axPos val="t"/>
        <c:majorGridlines>
          <c:spPr>
            <a:ln w="9525" cap="flat" cmpd="sng" algn="ctr">
              <a:noFill/>
              <a:round/>
            </a:ln>
            <a:effectLst/>
          </c:spPr>
        </c:majorGridlines>
        <c:numFmt formatCode="#,##0" sourceLinked="1"/>
        <c:majorTickMark val="none"/>
        <c:minorTickMark val="none"/>
        <c:tickLblPos val="nextTo"/>
        <c:crossAx val="807878240"/>
        <c:crosses val="autoZero"/>
        <c:crossBetween val="between"/>
      </c:valAx>
      <c:spPr>
        <a:noFill/>
        <a:ln>
          <a:noFill/>
        </a:ln>
        <a:effectLst/>
      </c:spPr>
    </c:plotArea>
    <c:legend>
      <c:legendPos val="b"/>
      <c:layout>
        <c:manualLayout>
          <c:xMode val="edge"/>
          <c:yMode val="edge"/>
          <c:x val="0.40374186355885444"/>
          <c:y val="0.45895650862610005"/>
          <c:w val="0.50502675060302549"/>
          <c:h val="5.9968310425260768E-2"/>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6E152E"/>
              </a:solidFill>
              <a:latin typeface="Montserrat" panose="00000500000000000000" pitchFamily="50" charset="0"/>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rgbClr val="6E152E"/>
          </a:solidFill>
          <a:latin typeface="Montserrat" panose="00000500000000000000" pitchFamily="50" charset="0"/>
        </a:defRPr>
      </a:pPr>
      <a:endParaRPr lang="es-MX"/>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239658996642162E-2"/>
          <c:y val="4.4066142586066684E-2"/>
          <c:w val="0.95129099399636186"/>
          <c:h val="0.86876513916799114"/>
        </c:manualLayout>
      </c:layout>
      <c:barChart>
        <c:barDir val="col"/>
        <c:grouping val="stacked"/>
        <c:varyColors val="0"/>
        <c:ser>
          <c:idx val="0"/>
          <c:order val="0"/>
          <c:spPr>
            <a:solidFill>
              <a:srgbClr val="6E152E"/>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Geomanist" panose="02000503000000020004" pitchFamily="50" charset="0"/>
                    <a:ea typeface="+mn-ea"/>
                    <a:cs typeface="+mn-cs"/>
                  </a:defRPr>
                </a:pPr>
                <a:endParaRPr lang="es-MX"/>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OP!$D$45:$D$47</c:f>
              <c:numCache>
                <c:formatCode>General</c:formatCode>
                <c:ptCount val="3"/>
                <c:pt idx="0">
                  <c:v>2022</c:v>
                </c:pt>
                <c:pt idx="1">
                  <c:v>2023</c:v>
                </c:pt>
                <c:pt idx="2">
                  <c:v>2024</c:v>
                </c:pt>
              </c:numCache>
            </c:numRef>
          </c:cat>
          <c:val>
            <c:numRef>
              <c:f>OP!$E$45:$E$47</c:f>
              <c:numCache>
                <c:formatCode>#,##0</c:formatCode>
                <c:ptCount val="3"/>
                <c:pt idx="0">
                  <c:v>41903</c:v>
                </c:pt>
                <c:pt idx="1">
                  <c:v>44457</c:v>
                </c:pt>
                <c:pt idx="2">
                  <c:v>41252</c:v>
                </c:pt>
              </c:numCache>
            </c:numRef>
          </c:val>
          <c:extLst>
            <c:ext xmlns:c16="http://schemas.microsoft.com/office/drawing/2014/chart" uri="{C3380CC4-5D6E-409C-BE32-E72D297353CC}">
              <c16:uniqueId val="{00000000-6E9C-4F8F-AB98-F87EDFBEF733}"/>
            </c:ext>
          </c:extLst>
        </c:ser>
        <c:ser>
          <c:idx val="1"/>
          <c:order val="1"/>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ontserrat" panose="00000500000000000000" pitchFamily="50" charset="0"/>
                    <a:ea typeface="+mn-ea"/>
                    <a:cs typeface="+mn-cs"/>
                  </a:defRPr>
                </a:pPr>
                <a:endParaRPr lang="es-MX"/>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OP!$D$45:$D$47</c:f>
              <c:numCache>
                <c:formatCode>General</c:formatCode>
                <c:ptCount val="3"/>
                <c:pt idx="0">
                  <c:v>2022</c:v>
                </c:pt>
                <c:pt idx="1">
                  <c:v>2023</c:v>
                </c:pt>
                <c:pt idx="2">
                  <c:v>2024</c:v>
                </c:pt>
              </c:numCache>
            </c:numRef>
          </c:cat>
          <c:val>
            <c:numRef>
              <c:f>OP!$F$45:$F$47</c:f>
              <c:numCache>
                <c:formatCode>General</c:formatCode>
                <c:ptCount val="3"/>
              </c:numCache>
            </c:numRef>
          </c:val>
          <c:extLst>
            <c:ext xmlns:c16="http://schemas.microsoft.com/office/drawing/2014/chart" uri="{C3380CC4-5D6E-409C-BE32-E72D297353CC}">
              <c16:uniqueId val="{00000001-6E9C-4F8F-AB98-F87EDFBEF733}"/>
            </c:ext>
          </c:extLst>
        </c:ser>
        <c:dLbls>
          <c:dLblPos val="ctr"/>
          <c:showLegendKey val="0"/>
          <c:showVal val="1"/>
          <c:showCatName val="0"/>
          <c:showSerName val="0"/>
          <c:showPercent val="0"/>
          <c:showBubbleSize val="0"/>
        </c:dLbls>
        <c:gapWidth val="50"/>
        <c:overlap val="100"/>
        <c:axId val="694804864"/>
        <c:axId val="694805424"/>
      </c:barChart>
      <c:catAx>
        <c:axId val="694804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Geomanist" panose="02000503000000020004" pitchFamily="50" charset="0"/>
                <a:ea typeface="+mn-ea"/>
                <a:cs typeface="+mn-cs"/>
              </a:defRPr>
            </a:pPr>
            <a:endParaRPr lang="es-MX"/>
          </a:p>
        </c:txPr>
        <c:crossAx val="694805424"/>
        <c:crosses val="autoZero"/>
        <c:auto val="1"/>
        <c:lblAlgn val="ctr"/>
        <c:lblOffset val="100"/>
        <c:noMultiLvlLbl val="0"/>
      </c:catAx>
      <c:valAx>
        <c:axId val="694805424"/>
        <c:scaling>
          <c:orientation val="minMax"/>
          <c:min val="0"/>
        </c:scaling>
        <c:delete val="1"/>
        <c:axPos val="l"/>
        <c:numFmt formatCode="#,##0" sourceLinked="1"/>
        <c:majorTickMark val="out"/>
        <c:minorTickMark val="none"/>
        <c:tickLblPos val="nextTo"/>
        <c:crossAx val="694804864"/>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ontserrat" panose="00000500000000000000" pitchFamily="50" charset="0"/>
        </a:defRPr>
      </a:pPr>
      <a:endParaRPr lang="es-MX"/>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588442584449655"/>
          <c:y val="0"/>
          <c:w val="0.68885135269391062"/>
          <c:h val="0.999712526570534"/>
        </c:manualLayout>
      </c:layout>
      <c:barChart>
        <c:barDir val="bar"/>
        <c:grouping val="clustered"/>
        <c:varyColors val="0"/>
        <c:ser>
          <c:idx val="0"/>
          <c:order val="0"/>
          <c:tx>
            <c:strRef>
              <c:f>OP!$D$70</c:f>
              <c:strCache>
                <c:ptCount val="1"/>
                <c:pt idx="0">
                  <c:v>2022</c:v>
                </c:pt>
              </c:strCache>
            </c:strRef>
          </c:tx>
          <c:spPr>
            <a:solidFill>
              <a:srgbClr val="6E152E"/>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OP!$C$71:$C$82</c:f>
              <c:strCache>
                <c:ptCount val="12"/>
                <c:pt idx="0">
                  <c:v>Jalisco</c:v>
                </c:pt>
                <c:pt idx="1">
                  <c:v>Zacatecas</c:v>
                </c:pt>
                <c:pt idx="2">
                  <c:v>Morelos</c:v>
                </c:pt>
                <c:pt idx="3">
                  <c:v>Quintana Roo</c:v>
                </c:pt>
                <c:pt idx="4">
                  <c:v>Sinaloa</c:v>
                </c:pt>
                <c:pt idx="5">
                  <c:v>Campeche</c:v>
                </c:pt>
                <c:pt idx="6">
                  <c:v>Tamaulipas</c:v>
                </c:pt>
                <c:pt idx="7">
                  <c:v>Baja California</c:v>
                </c:pt>
                <c:pt idx="8">
                  <c:v>Aguascalientes</c:v>
                </c:pt>
                <c:pt idx="9">
                  <c:v>Nuevo León</c:v>
                </c:pt>
                <c:pt idx="10">
                  <c:v>San Luis Potosí</c:v>
                </c:pt>
                <c:pt idx="11">
                  <c:v>Otras entidades</c:v>
                </c:pt>
              </c:strCache>
            </c:strRef>
          </c:cat>
          <c:val>
            <c:numRef>
              <c:f>OP!$D$71:$D$82</c:f>
              <c:numCache>
                <c:formatCode>#,##0</c:formatCode>
                <c:ptCount val="12"/>
                <c:pt idx="0">
                  <c:v>16437</c:v>
                </c:pt>
                <c:pt idx="1">
                  <c:v>3203</c:v>
                </c:pt>
                <c:pt idx="2">
                  <c:v>2960</c:v>
                </c:pt>
                <c:pt idx="3">
                  <c:v>2682</c:v>
                </c:pt>
                <c:pt idx="4">
                  <c:v>403</c:v>
                </c:pt>
                <c:pt idx="5">
                  <c:v>1500</c:v>
                </c:pt>
                <c:pt idx="6">
                  <c:v>705</c:v>
                </c:pt>
                <c:pt idx="7">
                  <c:v>892</c:v>
                </c:pt>
                <c:pt idx="8">
                  <c:v>634</c:v>
                </c:pt>
                <c:pt idx="9">
                  <c:v>425</c:v>
                </c:pt>
                <c:pt idx="10">
                  <c:v>319</c:v>
                </c:pt>
                <c:pt idx="11">
                  <c:v>8086</c:v>
                </c:pt>
              </c:numCache>
            </c:numRef>
          </c:val>
          <c:extLst>
            <c:ext xmlns:c16="http://schemas.microsoft.com/office/drawing/2014/chart" uri="{C3380CC4-5D6E-409C-BE32-E72D297353CC}">
              <c16:uniqueId val="{00000000-3FB2-4F1E-8693-14B855CE3D92}"/>
            </c:ext>
          </c:extLst>
        </c:ser>
        <c:ser>
          <c:idx val="1"/>
          <c:order val="1"/>
          <c:tx>
            <c:strRef>
              <c:f>OP!$E$70</c:f>
              <c:strCache>
                <c:ptCount val="1"/>
                <c:pt idx="0">
                  <c:v>2023</c:v>
                </c:pt>
              </c:strCache>
            </c:strRef>
          </c:tx>
          <c:spPr>
            <a:solidFill>
              <a:srgbClr val="BC945A"/>
            </a:solidFill>
            <a:ln>
              <a:noFill/>
            </a:ln>
            <a:effectLst/>
          </c:spPr>
          <c:invertIfNegative val="0"/>
          <c:dLbls>
            <c:spPr>
              <a:noFill/>
              <a:ln>
                <a:noFill/>
              </a:ln>
              <a:effectLst/>
            </c:spPr>
            <c:txPr>
              <a:bodyPr rot="0" spcFirstLastPara="1" vertOverflow="ellipsis" vert="horz" wrap="square" anchor="ctr" anchorCtr="1"/>
              <a:lstStyle/>
              <a:p>
                <a:pPr algn="ctr">
                  <a:defRPr sz="900" b="0" i="0" u="none" strike="noStrike" kern="1200" baseline="0">
                    <a:solidFill>
                      <a:schemeClr val="tx1">
                        <a:lumMod val="75000"/>
                        <a:lumOff val="25000"/>
                      </a:schemeClr>
                    </a:solidFill>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OP!$C$71:$C$82</c:f>
              <c:strCache>
                <c:ptCount val="12"/>
                <c:pt idx="0">
                  <c:v>Jalisco</c:v>
                </c:pt>
                <c:pt idx="1">
                  <c:v>Zacatecas</c:v>
                </c:pt>
                <c:pt idx="2">
                  <c:v>Morelos</c:v>
                </c:pt>
                <c:pt idx="3">
                  <c:v>Quintana Roo</c:v>
                </c:pt>
                <c:pt idx="4">
                  <c:v>Sinaloa</c:v>
                </c:pt>
                <c:pt idx="5">
                  <c:v>Campeche</c:v>
                </c:pt>
                <c:pt idx="6">
                  <c:v>Tamaulipas</c:v>
                </c:pt>
                <c:pt idx="7">
                  <c:v>Baja California</c:v>
                </c:pt>
                <c:pt idx="8">
                  <c:v>Aguascalientes</c:v>
                </c:pt>
                <c:pt idx="9">
                  <c:v>Nuevo León</c:v>
                </c:pt>
                <c:pt idx="10">
                  <c:v>San Luis Potosí</c:v>
                </c:pt>
                <c:pt idx="11">
                  <c:v>Otras entidades</c:v>
                </c:pt>
              </c:strCache>
            </c:strRef>
          </c:cat>
          <c:val>
            <c:numRef>
              <c:f>OP!$E$71:$E$82</c:f>
              <c:numCache>
                <c:formatCode>#,##0</c:formatCode>
                <c:ptCount val="12"/>
                <c:pt idx="0">
                  <c:v>18679</c:v>
                </c:pt>
                <c:pt idx="1">
                  <c:v>3546</c:v>
                </c:pt>
                <c:pt idx="2">
                  <c:v>2743</c:v>
                </c:pt>
                <c:pt idx="3">
                  <c:v>3010</c:v>
                </c:pt>
                <c:pt idx="4">
                  <c:v>260</c:v>
                </c:pt>
                <c:pt idx="5">
                  <c:v>2869</c:v>
                </c:pt>
                <c:pt idx="6">
                  <c:v>450</c:v>
                </c:pt>
                <c:pt idx="7">
                  <c:v>731</c:v>
                </c:pt>
                <c:pt idx="8">
                  <c:v>1304</c:v>
                </c:pt>
                <c:pt idx="9">
                  <c:v>180</c:v>
                </c:pt>
                <c:pt idx="10">
                  <c:v>889</c:v>
                </c:pt>
                <c:pt idx="11">
                  <c:v>6165</c:v>
                </c:pt>
              </c:numCache>
            </c:numRef>
          </c:val>
          <c:extLst>
            <c:ext xmlns:c16="http://schemas.microsoft.com/office/drawing/2014/chart" uri="{C3380CC4-5D6E-409C-BE32-E72D297353CC}">
              <c16:uniqueId val="{00000001-3FB2-4F1E-8693-14B855CE3D92}"/>
            </c:ext>
          </c:extLst>
        </c:ser>
        <c:ser>
          <c:idx val="2"/>
          <c:order val="2"/>
          <c:tx>
            <c:strRef>
              <c:f>OP!$F$70</c:f>
              <c:strCache>
                <c:ptCount val="1"/>
                <c:pt idx="0">
                  <c:v>2024</c:v>
                </c:pt>
              </c:strCache>
            </c:strRef>
          </c:tx>
          <c:spPr>
            <a:solidFill>
              <a:srgbClr val="245C4F"/>
            </a:solidFill>
            <a:ln>
              <a:noFill/>
            </a:ln>
            <a:effectLst/>
          </c:spPr>
          <c:invertIfNegative val="0"/>
          <c:dLbls>
            <c:spPr>
              <a:noFill/>
              <a:ln>
                <a:noFill/>
              </a:ln>
              <a:effectLst/>
            </c:spPr>
            <c:txPr>
              <a:bodyPr rot="0" spcFirstLastPara="1" vertOverflow="ellipsis" vert="horz" wrap="square" anchor="ctr" anchorCtr="1"/>
              <a:lstStyle/>
              <a:p>
                <a:pPr algn="ctr">
                  <a:defRPr sz="900" b="0" i="0" u="none" strike="noStrike" kern="1200" baseline="0">
                    <a:solidFill>
                      <a:schemeClr val="tx1">
                        <a:lumMod val="75000"/>
                        <a:lumOff val="25000"/>
                      </a:schemeClr>
                    </a:solidFill>
                    <a:latin typeface="Geomanist" panose="02000503000000020004" pitchFamily="50" charset="0"/>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OP!$C$71:$C$82</c:f>
              <c:strCache>
                <c:ptCount val="12"/>
                <c:pt idx="0">
                  <c:v>Jalisco</c:v>
                </c:pt>
                <c:pt idx="1">
                  <c:v>Zacatecas</c:v>
                </c:pt>
                <c:pt idx="2">
                  <c:v>Morelos</c:v>
                </c:pt>
                <c:pt idx="3">
                  <c:v>Quintana Roo</c:v>
                </c:pt>
                <c:pt idx="4">
                  <c:v>Sinaloa</c:v>
                </c:pt>
                <c:pt idx="5">
                  <c:v>Campeche</c:v>
                </c:pt>
                <c:pt idx="6">
                  <c:v>Tamaulipas</c:v>
                </c:pt>
                <c:pt idx="7">
                  <c:v>Baja California</c:v>
                </c:pt>
                <c:pt idx="8">
                  <c:v>Aguascalientes</c:v>
                </c:pt>
                <c:pt idx="9">
                  <c:v>Nuevo León</c:v>
                </c:pt>
                <c:pt idx="10">
                  <c:v>San Luis Potosí</c:v>
                </c:pt>
                <c:pt idx="11">
                  <c:v>Otras entidades</c:v>
                </c:pt>
              </c:strCache>
            </c:strRef>
          </c:cat>
          <c:val>
            <c:numRef>
              <c:f>OP!$F$71:$F$82</c:f>
              <c:numCache>
                <c:formatCode>#,##0</c:formatCode>
                <c:ptCount val="12"/>
                <c:pt idx="0">
                  <c:v>14316</c:v>
                </c:pt>
                <c:pt idx="1">
                  <c:v>3795</c:v>
                </c:pt>
                <c:pt idx="2">
                  <c:v>3522</c:v>
                </c:pt>
                <c:pt idx="3">
                  <c:v>3363</c:v>
                </c:pt>
                <c:pt idx="4">
                  <c:v>1947</c:v>
                </c:pt>
                <c:pt idx="5">
                  <c:v>1225</c:v>
                </c:pt>
                <c:pt idx="6">
                  <c:v>1067</c:v>
                </c:pt>
                <c:pt idx="7">
                  <c:v>998</c:v>
                </c:pt>
                <c:pt idx="8">
                  <c:v>932</c:v>
                </c:pt>
                <c:pt idx="9">
                  <c:v>915</c:v>
                </c:pt>
                <c:pt idx="10">
                  <c:v>909</c:v>
                </c:pt>
                <c:pt idx="11">
                  <c:v>5017</c:v>
                </c:pt>
              </c:numCache>
            </c:numRef>
          </c:val>
          <c:extLst>
            <c:ext xmlns:c16="http://schemas.microsoft.com/office/drawing/2014/chart" uri="{C3380CC4-5D6E-409C-BE32-E72D297353CC}">
              <c16:uniqueId val="{00000002-3FB2-4F1E-8693-14B855CE3D92}"/>
            </c:ext>
          </c:extLst>
        </c:ser>
        <c:dLbls>
          <c:dLblPos val="outEnd"/>
          <c:showLegendKey val="0"/>
          <c:showVal val="1"/>
          <c:showCatName val="0"/>
          <c:showSerName val="0"/>
          <c:showPercent val="0"/>
          <c:showBubbleSize val="0"/>
        </c:dLbls>
        <c:gapWidth val="19"/>
        <c:axId val="804320176"/>
        <c:axId val="804320736"/>
      </c:barChart>
      <c:catAx>
        <c:axId val="80432017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eomanist" panose="02000503000000020004" pitchFamily="50" charset="0"/>
                <a:ea typeface="+mn-ea"/>
                <a:cs typeface="+mn-cs"/>
              </a:defRPr>
            </a:pPr>
            <a:endParaRPr lang="es-MX"/>
          </a:p>
        </c:txPr>
        <c:crossAx val="804320736"/>
        <c:crosses val="autoZero"/>
        <c:auto val="1"/>
        <c:lblAlgn val="ctr"/>
        <c:lblOffset val="100"/>
        <c:noMultiLvlLbl val="0"/>
      </c:catAx>
      <c:valAx>
        <c:axId val="804320736"/>
        <c:scaling>
          <c:orientation val="minMax"/>
          <c:min val="10"/>
        </c:scaling>
        <c:delete val="1"/>
        <c:axPos val="t"/>
        <c:numFmt formatCode="#,##0" sourceLinked="1"/>
        <c:majorTickMark val="none"/>
        <c:minorTickMark val="none"/>
        <c:tickLblPos val="nextTo"/>
        <c:crossAx val="804320176"/>
        <c:crosses val="autoZero"/>
        <c:crossBetween val="between"/>
      </c:valAx>
      <c:spPr>
        <a:noFill/>
        <a:ln>
          <a:noFill/>
        </a:ln>
        <a:effectLst/>
      </c:spPr>
    </c:plotArea>
    <c:legend>
      <c:legendPos val="b"/>
      <c:layout>
        <c:manualLayout>
          <c:xMode val="edge"/>
          <c:yMode val="edge"/>
          <c:x val="0.50043264276730359"/>
          <c:y val="0.41944045621318038"/>
          <c:w val="0.34266180299341142"/>
          <c:h val="0.1691432856883783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Geomanist" panose="02000503000000020004" pitchFamily="50" charset="0"/>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Geomanist" panose="02000503000000020004" pitchFamily="50" charset="0"/>
        </a:defRPr>
      </a:pPr>
      <a:endParaRPr lang="es-MX"/>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173149084767622E-2"/>
          <c:y val="8.8986941935373834E-2"/>
          <c:w val="0.95872735557188626"/>
          <c:h val="0.67509224010464364"/>
        </c:manualLayout>
      </c:layout>
      <c:barChart>
        <c:barDir val="col"/>
        <c:grouping val="stacked"/>
        <c:varyColors val="0"/>
        <c:ser>
          <c:idx val="0"/>
          <c:order val="0"/>
          <c:tx>
            <c:strRef>
              <c:f>OP!$G$5</c:f>
              <c:strCache>
                <c:ptCount val="1"/>
                <c:pt idx="0">
                  <c:v>Ambas</c:v>
                </c:pt>
              </c:strCache>
            </c:strRef>
          </c:tx>
          <c:spPr>
            <a:solidFill>
              <a:srgbClr val="6E152E"/>
            </a:solidFill>
            <a:ln>
              <a:noFill/>
            </a:ln>
            <a:effectLst/>
          </c:spPr>
          <c:invertIfNegative val="0"/>
          <c:cat>
            <c:strRef>
              <c:f>OP!$H$4:$AP$4</c:f>
              <c:strCache>
                <c:ptCount val="35"/>
                <c:pt idx="0">
                  <c:v>ENERO</c:v>
                </c:pt>
                <c:pt idx="1">
                  <c:v>FEBRERO</c:v>
                </c:pt>
                <c:pt idx="2">
                  <c:v>MARZO</c:v>
                </c:pt>
                <c:pt idx="3">
                  <c:v>ABRIL</c:v>
                </c:pt>
                <c:pt idx="4">
                  <c:v>MAYO</c:v>
                </c:pt>
                <c:pt idx="5">
                  <c:v>JUNIO</c:v>
                </c:pt>
                <c:pt idx="6">
                  <c:v>JULIO</c:v>
                </c:pt>
                <c:pt idx="7">
                  <c:v>AGOSTO</c:v>
                </c:pt>
                <c:pt idx="8">
                  <c:v>SEPTIEMBRE</c:v>
                </c:pt>
                <c:pt idx="9">
                  <c:v>OCTUBRE</c:v>
                </c:pt>
                <c:pt idx="10">
                  <c:v>NOVIEMBRE</c:v>
                </c:pt>
                <c:pt idx="12">
                  <c:v>ENERO</c:v>
                </c:pt>
                <c:pt idx="13">
                  <c:v>FEBRERO</c:v>
                </c:pt>
                <c:pt idx="14">
                  <c:v>MARZO</c:v>
                </c:pt>
                <c:pt idx="15">
                  <c:v>ABRIL</c:v>
                </c:pt>
                <c:pt idx="16">
                  <c:v>MAYO</c:v>
                </c:pt>
                <c:pt idx="17">
                  <c:v>JUNIO</c:v>
                </c:pt>
                <c:pt idx="18">
                  <c:v>JULIO</c:v>
                </c:pt>
                <c:pt idx="19">
                  <c:v>AGOSTO</c:v>
                </c:pt>
                <c:pt idx="20">
                  <c:v>SEPTIEMBRE</c:v>
                </c:pt>
                <c:pt idx="21">
                  <c:v>OCTUBRE</c:v>
                </c:pt>
                <c:pt idx="22">
                  <c:v>NOVIEMBRE</c:v>
                </c:pt>
                <c:pt idx="24">
                  <c:v>ENERO</c:v>
                </c:pt>
                <c:pt idx="25">
                  <c:v>FEBRERO</c:v>
                </c:pt>
                <c:pt idx="26">
                  <c:v>MARZO</c:v>
                </c:pt>
                <c:pt idx="27">
                  <c:v>ABRIL</c:v>
                </c:pt>
                <c:pt idx="28">
                  <c:v>MAYO</c:v>
                </c:pt>
                <c:pt idx="29">
                  <c:v>JUNIO</c:v>
                </c:pt>
                <c:pt idx="30">
                  <c:v>JULIO</c:v>
                </c:pt>
                <c:pt idx="31">
                  <c:v>AGOSTO</c:v>
                </c:pt>
                <c:pt idx="32">
                  <c:v>SEPTIEMBRE</c:v>
                </c:pt>
                <c:pt idx="33">
                  <c:v>OCTUBRE</c:v>
                </c:pt>
                <c:pt idx="34">
                  <c:v>NOVIEMBRE</c:v>
                </c:pt>
              </c:strCache>
            </c:strRef>
          </c:cat>
          <c:val>
            <c:numRef>
              <c:f>OP!$H$5:$AP$5</c:f>
              <c:numCache>
                <c:formatCode>#,##0</c:formatCode>
                <c:ptCount val="35"/>
                <c:pt idx="0">
                  <c:v>73</c:v>
                </c:pt>
                <c:pt idx="1">
                  <c:v>40</c:v>
                </c:pt>
                <c:pt idx="2">
                  <c:v>90</c:v>
                </c:pt>
                <c:pt idx="3">
                  <c:v>71</c:v>
                </c:pt>
                <c:pt idx="4">
                  <c:v>98</c:v>
                </c:pt>
                <c:pt idx="5">
                  <c:v>63</c:v>
                </c:pt>
                <c:pt idx="6">
                  <c:v>51</c:v>
                </c:pt>
                <c:pt idx="7">
                  <c:v>62</c:v>
                </c:pt>
                <c:pt idx="8">
                  <c:v>32</c:v>
                </c:pt>
                <c:pt idx="9">
                  <c:v>37</c:v>
                </c:pt>
                <c:pt idx="10">
                  <c:v>33</c:v>
                </c:pt>
                <c:pt idx="12">
                  <c:v>39</c:v>
                </c:pt>
                <c:pt idx="13">
                  <c:v>28</c:v>
                </c:pt>
                <c:pt idx="14">
                  <c:v>30</c:v>
                </c:pt>
                <c:pt idx="15">
                  <c:v>29</c:v>
                </c:pt>
                <c:pt idx="16">
                  <c:v>28</c:v>
                </c:pt>
                <c:pt idx="17">
                  <c:v>58</c:v>
                </c:pt>
                <c:pt idx="18">
                  <c:v>37</c:v>
                </c:pt>
                <c:pt idx="19">
                  <c:v>23</c:v>
                </c:pt>
                <c:pt idx="20">
                  <c:v>21</c:v>
                </c:pt>
                <c:pt idx="21">
                  <c:v>37</c:v>
                </c:pt>
                <c:pt idx="22">
                  <c:v>22</c:v>
                </c:pt>
                <c:pt idx="24">
                  <c:v>12</c:v>
                </c:pt>
                <c:pt idx="25">
                  <c:v>24</c:v>
                </c:pt>
                <c:pt idx="26">
                  <c:v>27</c:v>
                </c:pt>
                <c:pt idx="27">
                  <c:v>34</c:v>
                </c:pt>
                <c:pt idx="28">
                  <c:v>25</c:v>
                </c:pt>
                <c:pt idx="29">
                  <c:v>17</c:v>
                </c:pt>
                <c:pt idx="30">
                  <c:v>15</c:v>
                </c:pt>
                <c:pt idx="31">
                  <c:v>11</c:v>
                </c:pt>
                <c:pt idx="32">
                  <c:v>12</c:v>
                </c:pt>
                <c:pt idx="33">
                  <c:v>20</c:v>
                </c:pt>
                <c:pt idx="34">
                  <c:v>15</c:v>
                </c:pt>
              </c:numCache>
            </c:numRef>
          </c:val>
          <c:extLst>
            <c:ext xmlns:c16="http://schemas.microsoft.com/office/drawing/2014/chart" uri="{C3380CC4-5D6E-409C-BE32-E72D297353CC}">
              <c16:uniqueId val="{00000000-0967-46ED-A02F-82550893420F}"/>
            </c:ext>
          </c:extLst>
        </c:ser>
        <c:ser>
          <c:idx val="1"/>
          <c:order val="1"/>
          <c:tx>
            <c:strRef>
              <c:f>OP!$G$6</c:f>
              <c:strCache>
                <c:ptCount val="1"/>
                <c:pt idx="0">
                  <c:v>Civil/Familiar</c:v>
                </c:pt>
              </c:strCache>
            </c:strRef>
          </c:tx>
          <c:spPr>
            <a:solidFill>
              <a:srgbClr val="245C4F"/>
            </a:solidFill>
            <a:ln>
              <a:noFill/>
            </a:ln>
            <a:effectLst/>
          </c:spPr>
          <c:invertIfNegative val="0"/>
          <c:dLbls>
            <c:spPr>
              <a:noFill/>
              <a:ln>
                <a:noFill/>
              </a:ln>
              <a:effectLst/>
            </c:spPr>
            <c:txPr>
              <a:bodyPr rot="-5400000" spcFirstLastPara="1" vertOverflow="ellipsis" wrap="square" anchor="ctr" anchorCtr="1"/>
              <a:lstStyle/>
              <a:p>
                <a:pPr>
                  <a:defRPr sz="1050" b="0" i="0" u="none" strike="noStrike" kern="1200" baseline="0">
                    <a:solidFill>
                      <a:schemeClr val="bg1"/>
                    </a:solidFill>
                    <a:latin typeface="Noto Sans Regular"/>
                    <a:ea typeface="+mn-ea"/>
                    <a:cs typeface="+mn-cs"/>
                  </a:defRPr>
                </a:pPr>
                <a:endParaRPr lang="es-MX"/>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OP!$H$4:$AP$4</c:f>
              <c:strCache>
                <c:ptCount val="35"/>
                <c:pt idx="0">
                  <c:v>ENERO</c:v>
                </c:pt>
                <c:pt idx="1">
                  <c:v>FEBRERO</c:v>
                </c:pt>
                <c:pt idx="2">
                  <c:v>MARZO</c:v>
                </c:pt>
                <c:pt idx="3">
                  <c:v>ABRIL</c:v>
                </c:pt>
                <c:pt idx="4">
                  <c:v>MAYO</c:v>
                </c:pt>
                <c:pt idx="5">
                  <c:v>JUNIO</c:v>
                </c:pt>
                <c:pt idx="6">
                  <c:v>JULIO</c:v>
                </c:pt>
                <c:pt idx="7">
                  <c:v>AGOSTO</c:v>
                </c:pt>
                <c:pt idx="8">
                  <c:v>SEPTIEMBRE</c:v>
                </c:pt>
                <c:pt idx="9">
                  <c:v>OCTUBRE</c:v>
                </c:pt>
                <c:pt idx="10">
                  <c:v>NOVIEMBRE</c:v>
                </c:pt>
                <c:pt idx="12">
                  <c:v>ENERO</c:v>
                </c:pt>
                <c:pt idx="13">
                  <c:v>FEBRERO</c:v>
                </c:pt>
                <c:pt idx="14">
                  <c:v>MARZO</c:v>
                </c:pt>
                <c:pt idx="15">
                  <c:v>ABRIL</c:v>
                </c:pt>
                <c:pt idx="16">
                  <c:v>MAYO</c:v>
                </c:pt>
                <c:pt idx="17">
                  <c:v>JUNIO</c:v>
                </c:pt>
                <c:pt idx="18">
                  <c:v>JULIO</c:v>
                </c:pt>
                <c:pt idx="19">
                  <c:v>AGOSTO</c:v>
                </c:pt>
                <c:pt idx="20">
                  <c:v>SEPTIEMBRE</c:v>
                </c:pt>
                <c:pt idx="21">
                  <c:v>OCTUBRE</c:v>
                </c:pt>
                <c:pt idx="22">
                  <c:v>NOVIEMBRE</c:v>
                </c:pt>
                <c:pt idx="24">
                  <c:v>ENERO</c:v>
                </c:pt>
                <c:pt idx="25">
                  <c:v>FEBRERO</c:v>
                </c:pt>
                <c:pt idx="26">
                  <c:v>MARZO</c:v>
                </c:pt>
                <c:pt idx="27">
                  <c:v>ABRIL</c:v>
                </c:pt>
                <c:pt idx="28">
                  <c:v>MAYO</c:v>
                </c:pt>
                <c:pt idx="29">
                  <c:v>JUNIO</c:v>
                </c:pt>
                <c:pt idx="30">
                  <c:v>JULIO</c:v>
                </c:pt>
                <c:pt idx="31">
                  <c:v>AGOSTO</c:v>
                </c:pt>
                <c:pt idx="32">
                  <c:v>SEPTIEMBRE</c:v>
                </c:pt>
                <c:pt idx="33">
                  <c:v>OCTUBRE</c:v>
                </c:pt>
                <c:pt idx="34">
                  <c:v>NOVIEMBRE</c:v>
                </c:pt>
              </c:strCache>
            </c:strRef>
          </c:cat>
          <c:val>
            <c:numRef>
              <c:f>OP!$H$6:$AP$6</c:f>
              <c:numCache>
                <c:formatCode>#,##0</c:formatCode>
                <c:ptCount val="35"/>
                <c:pt idx="0">
                  <c:v>253</c:v>
                </c:pt>
                <c:pt idx="1">
                  <c:v>567</c:v>
                </c:pt>
                <c:pt idx="2">
                  <c:v>434</c:v>
                </c:pt>
                <c:pt idx="3">
                  <c:v>338</c:v>
                </c:pt>
                <c:pt idx="4">
                  <c:v>552</c:v>
                </c:pt>
                <c:pt idx="5">
                  <c:v>663</c:v>
                </c:pt>
                <c:pt idx="6">
                  <c:v>399</c:v>
                </c:pt>
                <c:pt idx="7">
                  <c:v>587</c:v>
                </c:pt>
                <c:pt idx="8">
                  <c:v>993</c:v>
                </c:pt>
                <c:pt idx="9">
                  <c:v>962</c:v>
                </c:pt>
                <c:pt idx="10">
                  <c:v>1084</c:v>
                </c:pt>
                <c:pt idx="12">
                  <c:v>743</c:v>
                </c:pt>
                <c:pt idx="13">
                  <c:v>582</c:v>
                </c:pt>
                <c:pt idx="14">
                  <c:v>678</c:v>
                </c:pt>
                <c:pt idx="15">
                  <c:v>533</c:v>
                </c:pt>
                <c:pt idx="16">
                  <c:v>661</c:v>
                </c:pt>
                <c:pt idx="17">
                  <c:v>932</c:v>
                </c:pt>
                <c:pt idx="18">
                  <c:v>756</c:v>
                </c:pt>
                <c:pt idx="19">
                  <c:v>895</c:v>
                </c:pt>
                <c:pt idx="20">
                  <c:v>718</c:v>
                </c:pt>
                <c:pt idx="21">
                  <c:v>863</c:v>
                </c:pt>
                <c:pt idx="22">
                  <c:v>601</c:v>
                </c:pt>
                <c:pt idx="24">
                  <c:v>622</c:v>
                </c:pt>
                <c:pt idx="25">
                  <c:v>612</c:v>
                </c:pt>
                <c:pt idx="26">
                  <c:v>716</c:v>
                </c:pt>
                <c:pt idx="27">
                  <c:v>749</c:v>
                </c:pt>
                <c:pt idx="28">
                  <c:v>972</c:v>
                </c:pt>
                <c:pt idx="29">
                  <c:v>1084</c:v>
                </c:pt>
                <c:pt idx="30">
                  <c:v>874</c:v>
                </c:pt>
                <c:pt idx="31">
                  <c:v>907</c:v>
                </c:pt>
                <c:pt idx="32">
                  <c:v>841</c:v>
                </c:pt>
                <c:pt idx="33">
                  <c:v>709</c:v>
                </c:pt>
                <c:pt idx="34">
                  <c:v>488</c:v>
                </c:pt>
              </c:numCache>
            </c:numRef>
          </c:val>
          <c:extLst>
            <c:ext xmlns:c16="http://schemas.microsoft.com/office/drawing/2014/chart" uri="{C3380CC4-5D6E-409C-BE32-E72D297353CC}">
              <c16:uniqueId val="{00000001-0967-46ED-A02F-82550893420F}"/>
            </c:ext>
          </c:extLst>
        </c:ser>
        <c:ser>
          <c:idx val="2"/>
          <c:order val="2"/>
          <c:tx>
            <c:strRef>
              <c:f>OP!$G$7</c:f>
              <c:strCache>
                <c:ptCount val="1"/>
                <c:pt idx="0">
                  <c:v>Penal</c:v>
                </c:pt>
              </c:strCache>
            </c:strRef>
          </c:tx>
          <c:spPr>
            <a:solidFill>
              <a:srgbClr val="BC945A"/>
            </a:solidFill>
            <a:ln>
              <a:noFill/>
            </a:ln>
            <a:effectLst/>
          </c:spPr>
          <c:invertIfNegative val="0"/>
          <c:dLbls>
            <c:dLbl>
              <c:idx val="27"/>
              <c:layout>
                <c:manualLayout>
                  <c:x val="-1.0699336567781044E-16"/>
                  <c:y val="-2.7549392590124474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967-46ED-A02F-82550893420F}"/>
                </c:ext>
              </c:extLst>
            </c:dLbl>
            <c:spPr>
              <a:noFill/>
              <a:ln>
                <a:noFill/>
              </a:ln>
              <a:effectLst/>
            </c:spPr>
            <c:txPr>
              <a:bodyPr rot="-5400000" spcFirstLastPara="1" vertOverflow="ellipsis" wrap="square" anchor="ctr" anchorCtr="1"/>
              <a:lstStyle/>
              <a:p>
                <a:pPr>
                  <a:defRPr sz="1050" b="0" i="0" u="none" strike="noStrike" kern="1200" baseline="0">
                    <a:solidFill>
                      <a:schemeClr val="tx1">
                        <a:lumMod val="75000"/>
                        <a:lumOff val="25000"/>
                      </a:schemeClr>
                    </a:solidFill>
                    <a:latin typeface="Noto Sans Regular"/>
                    <a:ea typeface="+mn-ea"/>
                    <a:cs typeface="+mn-cs"/>
                  </a:defRPr>
                </a:pPr>
                <a:endParaRPr lang="es-MX"/>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OP!$H$4:$AP$4</c:f>
              <c:strCache>
                <c:ptCount val="35"/>
                <c:pt idx="0">
                  <c:v>ENERO</c:v>
                </c:pt>
                <c:pt idx="1">
                  <c:v>FEBRERO</c:v>
                </c:pt>
                <c:pt idx="2">
                  <c:v>MARZO</c:v>
                </c:pt>
                <c:pt idx="3">
                  <c:v>ABRIL</c:v>
                </c:pt>
                <c:pt idx="4">
                  <c:v>MAYO</c:v>
                </c:pt>
                <c:pt idx="5">
                  <c:v>JUNIO</c:v>
                </c:pt>
                <c:pt idx="6">
                  <c:v>JULIO</c:v>
                </c:pt>
                <c:pt idx="7">
                  <c:v>AGOSTO</c:v>
                </c:pt>
                <c:pt idx="8">
                  <c:v>SEPTIEMBRE</c:v>
                </c:pt>
                <c:pt idx="9">
                  <c:v>OCTUBRE</c:v>
                </c:pt>
                <c:pt idx="10">
                  <c:v>NOVIEMBRE</c:v>
                </c:pt>
                <c:pt idx="12">
                  <c:v>ENERO</c:v>
                </c:pt>
                <c:pt idx="13">
                  <c:v>FEBRERO</c:v>
                </c:pt>
                <c:pt idx="14">
                  <c:v>MARZO</c:v>
                </c:pt>
                <c:pt idx="15">
                  <c:v>ABRIL</c:v>
                </c:pt>
                <c:pt idx="16">
                  <c:v>MAYO</c:v>
                </c:pt>
                <c:pt idx="17">
                  <c:v>JUNIO</c:v>
                </c:pt>
                <c:pt idx="18">
                  <c:v>JULIO</c:v>
                </c:pt>
                <c:pt idx="19">
                  <c:v>AGOSTO</c:v>
                </c:pt>
                <c:pt idx="20">
                  <c:v>SEPTIEMBRE</c:v>
                </c:pt>
                <c:pt idx="21">
                  <c:v>OCTUBRE</c:v>
                </c:pt>
                <c:pt idx="22">
                  <c:v>NOVIEMBRE</c:v>
                </c:pt>
                <c:pt idx="24">
                  <c:v>ENERO</c:v>
                </c:pt>
                <c:pt idx="25">
                  <c:v>FEBRERO</c:v>
                </c:pt>
                <c:pt idx="26">
                  <c:v>MARZO</c:v>
                </c:pt>
                <c:pt idx="27">
                  <c:v>ABRIL</c:v>
                </c:pt>
                <c:pt idx="28">
                  <c:v>MAYO</c:v>
                </c:pt>
                <c:pt idx="29">
                  <c:v>JUNIO</c:v>
                </c:pt>
                <c:pt idx="30">
                  <c:v>JULIO</c:v>
                </c:pt>
                <c:pt idx="31">
                  <c:v>AGOSTO</c:v>
                </c:pt>
                <c:pt idx="32">
                  <c:v>SEPTIEMBRE</c:v>
                </c:pt>
                <c:pt idx="33">
                  <c:v>OCTUBRE</c:v>
                </c:pt>
                <c:pt idx="34">
                  <c:v>NOVIEMBRE</c:v>
                </c:pt>
              </c:strCache>
            </c:strRef>
          </c:cat>
          <c:val>
            <c:numRef>
              <c:f>OP!$H$7:$AP$7</c:f>
              <c:numCache>
                <c:formatCode>#,##0</c:formatCode>
                <c:ptCount val="35"/>
                <c:pt idx="0">
                  <c:v>2207</c:v>
                </c:pt>
                <c:pt idx="1">
                  <c:v>2492</c:v>
                </c:pt>
                <c:pt idx="2">
                  <c:v>2466</c:v>
                </c:pt>
                <c:pt idx="3">
                  <c:v>2479</c:v>
                </c:pt>
                <c:pt idx="4">
                  <c:v>6164</c:v>
                </c:pt>
                <c:pt idx="5">
                  <c:v>3404</c:v>
                </c:pt>
                <c:pt idx="6">
                  <c:v>2960</c:v>
                </c:pt>
                <c:pt idx="7">
                  <c:v>3930</c:v>
                </c:pt>
                <c:pt idx="8">
                  <c:v>3557</c:v>
                </c:pt>
                <c:pt idx="9">
                  <c:v>2319</c:v>
                </c:pt>
                <c:pt idx="10">
                  <c:v>2443</c:v>
                </c:pt>
                <c:pt idx="12">
                  <c:v>2702</c:v>
                </c:pt>
                <c:pt idx="13">
                  <c:v>2442</c:v>
                </c:pt>
                <c:pt idx="14">
                  <c:v>3520</c:v>
                </c:pt>
                <c:pt idx="15">
                  <c:v>3214</c:v>
                </c:pt>
                <c:pt idx="16">
                  <c:v>3119</c:v>
                </c:pt>
                <c:pt idx="17">
                  <c:v>3813</c:v>
                </c:pt>
                <c:pt idx="18">
                  <c:v>3919</c:v>
                </c:pt>
                <c:pt idx="19">
                  <c:v>3642</c:v>
                </c:pt>
                <c:pt idx="20">
                  <c:v>3499</c:v>
                </c:pt>
                <c:pt idx="21">
                  <c:v>3394</c:v>
                </c:pt>
                <c:pt idx="22">
                  <c:v>2879</c:v>
                </c:pt>
                <c:pt idx="24">
                  <c:v>2627</c:v>
                </c:pt>
                <c:pt idx="25">
                  <c:v>2787</c:v>
                </c:pt>
                <c:pt idx="26">
                  <c:v>2981</c:v>
                </c:pt>
                <c:pt idx="27">
                  <c:v>2959</c:v>
                </c:pt>
                <c:pt idx="28">
                  <c:v>3365</c:v>
                </c:pt>
                <c:pt idx="29">
                  <c:v>3555</c:v>
                </c:pt>
                <c:pt idx="30">
                  <c:v>3439</c:v>
                </c:pt>
                <c:pt idx="31">
                  <c:v>3001</c:v>
                </c:pt>
                <c:pt idx="32">
                  <c:v>2715</c:v>
                </c:pt>
                <c:pt idx="33">
                  <c:v>2758</c:v>
                </c:pt>
                <c:pt idx="34">
                  <c:v>2279</c:v>
                </c:pt>
              </c:numCache>
            </c:numRef>
          </c:val>
          <c:extLst>
            <c:ext xmlns:c16="http://schemas.microsoft.com/office/drawing/2014/chart" uri="{C3380CC4-5D6E-409C-BE32-E72D297353CC}">
              <c16:uniqueId val="{00000003-0967-46ED-A02F-82550893420F}"/>
            </c:ext>
          </c:extLst>
        </c:ser>
        <c:dLbls>
          <c:showLegendKey val="0"/>
          <c:showVal val="0"/>
          <c:showCatName val="0"/>
          <c:showSerName val="0"/>
          <c:showPercent val="0"/>
          <c:showBubbleSize val="0"/>
        </c:dLbls>
        <c:gapWidth val="13"/>
        <c:overlap val="100"/>
        <c:axId val="804324096"/>
        <c:axId val="804324656"/>
      </c:barChart>
      <c:catAx>
        <c:axId val="8043240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eomanist" panose="02000503000000020004" pitchFamily="50" charset="0"/>
                <a:ea typeface="+mn-ea"/>
                <a:cs typeface="+mn-cs"/>
              </a:defRPr>
            </a:pPr>
            <a:endParaRPr lang="es-MX"/>
          </a:p>
        </c:txPr>
        <c:crossAx val="804324656"/>
        <c:crossesAt val="0"/>
        <c:auto val="1"/>
        <c:lblAlgn val="ctr"/>
        <c:lblOffset val="100"/>
        <c:noMultiLvlLbl val="0"/>
      </c:catAx>
      <c:valAx>
        <c:axId val="804324656"/>
        <c:scaling>
          <c:orientation val="minMax"/>
          <c:max val="7000"/>
          <c:min val="0"/>
        </c:scaling>
        <c:delete val="1"/>
        <c:axPos val="l"/>
        <c:numFmt formatCode="#,##0" sourceLinked="1"/>
        <c:majorTickMark val="none"/>
        <c:minorTickMark val="none"/>
        <c:tickLblPos val="nextTo"/>
        <c:crossAx val="804324096"/>
        <c:crosses val="autoZero"/>
        <c:crossBetween val="between"/>
      </c:valAx>
      <c:spPr>
        <a:noFill/>
        <a:ln>
          <a:noFill/>
        </a:ln>
        <a:effectLst/>
      </c:spPr>
    </c:plotArea>
    <c:legend>
      <c:legendPos val="r"/>
      <c:layout>
        <c:manualLayout>
          <c:xMode val="edge"/>
          <c:yMode val="edge"/>
          <c:x val="0.61406056648376017"/>
          <c:y val="9.3411111943848865E-2"/>
          <c:w val="0.354883818580713"/>
          <c:h val="6.8275760380075989E-2"/>
        </c:manualLayout>
      </c:layout>
      <c:overlay val="0"/>
      <c:spPr>
        <a:solidFill>
          <a:schemeClr val="bg1"/>
        </a:solid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Geomanist" panose="02000503000000020004" pitchFamily="50" charset="0"/>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Geomanist" panose="02000503000000020004" pitchFamily="50" charset="0"/>
        </a:defRPr>
      </a:pPr>
      <a:endParaRPr lang="es-MX"/>
    </a:p>
  </c:txPr>
  <c:externalData r:id="rId3">
    <c:autoUpdate val="0"/>
  </c:externalData>
  <c:userShapes r:id="rId4"/>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33418023420609816"/>
          <c:y val="0.15967417732058739"/>
          <c:w val="0.61262131084873195"/>
          <c:h val="0.73605153626108744"/>
        </c:manualLayout>
      </c:layout>
      <c:pieChart>
        <c:varyColors val="1"/>
        <c:ser>
          <c:idx val="0"/>
          <c:order val="0"/>
          <c:tx>
            <c:strRef>
              <c:f>Hoja1!$B$1</c:f>
              <c:strCache>
                <c:ptCount val="1"/>
                <c:pt idx="0">
                  <c:v>2023</c:v>
                </c:pt>
              </c:strCache>
            </c:strRef>
          </c:tx>
          <c:dPt>
            <c:idx val="0"/>
            <c:bubble3D val="0"/>
            <c:spPr>
              <a:solidFill>
                <a:schemeClr val="accent6">
                  <a:tint val="58000"/>
                </a:schemeClr>
              </a:solidFill>
              <a:ln w="19050">
                <a:solidFill>
                  <a:schemeClr val="lt1"/>
                </a:solidFill>
              </a:ln>
              <a:effectLst/>
            </c:spPr>
            <c:extLst>
              <c:ext xmlns:c16="http://schemas.microsoft.com/office/drawing/2014/chart" uri="{C3380CC4-5D6E-409C-BE32-E72D297353CC}">
                <c16:uniqueId val="{00000001-1BE1-48C2-ABEB-5634563D6CA2}"/>
              </c:ext>
            </c:extLst>
          </c:dPt>
          <c:dPt>
            <c:idx val="1"/>
            <c:bubble3D val="0"/>
            <c:spPr>
              <a:solidFill>
                <a:schemeClr val="accent6">
                  <a:tint val="86000"/>
                </a:schemeClr>
              </a:solidFill>
              <a:ln w="19050">
                <a:solidFill>
                  <a:schemeClr val="lt1"/>
                </a:solidFill>
              </a:ln>
              <a:effectLst/>
            </c:spPr>
            <c:extLst>
              <c:ext xmlns:c16="http://schemas.microsoft.com/office/drawing/2014/chart" uri="{C3380CC4-5D6E-409C-BE32-E72D297353CC}">
                <c16:uniqueId val="{00000003-1BE1-48C2-ABEB-5634563D6CA2}"/>
              </c:ext>
            </c:extLst>
          </c:dPt>
          <c:dPt>
            <c:idx val="2"/>
            <c:bubble3D val="0"/>
            <c:spPr>
              <a:solidFill>
                <a:schemeClr val="accent6">
                  <a:shade val="86000"/>
                </a:schemeClr>
              </a:solidFill>
              <a:ln w="19050">
                <a:solidFill>
                  <a:schemeClr val="lt1"/>
                </a:solidFill>
              </a:ln>
              <a:effectLst/>
            </c:spPr>
            <c:extLst>
              <c:ext xmlns:c16="http://schemas.microsoft.com/office/drawing/2014/chart" uri="{C3380CC4-5D6E-409C-BE32-E72D297353CC}">
                <c16:uniqueId val="{00000005-1BE1-48C2-ABEB-5634563D6CA2}"/>
              </c:ext>
            </c:extLst>
          </c:dPt>
          <c:dPt>
            <c:idx val="3"/>
            <c:bubble3D val="0"/>
            <c:spPr>
              <a:solidFill>
                <a:schemeClr val="accent6">
                  <a:shade val="58000"/>
                </a:schemeClr>
              </a:solidFill>
              <a:ln w="19050">
                <a:solidFill>
                  <a:schemeClr val="lt1"/>
                </a:solidFill>
              </a:ln>
              <a:effectLst/>
            </c:spPr>
            <c:extLst>
              <c:ext xmlns:c16="http://schemas.microsoft.com/office/drawing/2014/chart" uri="{C3380CC4-5D6E-409C-BE32-E72D297353CC}">
                <c16:uniqueId val="{00000007-1BE1-48C2-ABEB-5634563D6CA2}"/>
              </c:ext>
            </c:extLst>
          </c:dPt>
          <c:dLbls>
            <c:dLbl>
              <c:idx val="0"/>
              <c:layout>
                <c:manualLayout>
                  <c:x val="-0.14548763234592102"/>
                  <c:y val="-3.7397025347835983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rgbClr val="245C4F"/>
                      </a:solidFill>
                      <a:latin typeface="Montserrat" panose="00000500000000000000" pitchFamily="2" charset="0"/>
                      <a:ea typeface="+mn-ea"/>
                      <a:cs typeface="+mn-cs"/>
                    </a:defRPr>
                  </a:pPr>
                  <a:endParaRPr lang="es-MX"/>
                </a:p>
              </c:txPr>
              <c:showLegendKey val="0"/>
              <c:showVal val="1"/>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1BE1-48C2-ABEB-5634563D6CA2}"/>
                </c:ext>
              </c:extLst>
            </c:dLbl>
            <c:dLbl>
              <c:idx val="1"/>
              <c:layout>
                <c:manualLayout>
                  <c:x val="2.1005402068411859E-2"/>
                  <c:y val="9.7564725859641488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245C4F"/>
                      </a:solidFill>
                      <a:latin typeface="Montserrat" panose="00000500000000000000" pitchFamily="2" charset="0"/>
                      <a:ea typeface="+mn-ea"/>
                      <a:cs typeface="+mn-cs"/>
                    </a:defRPr>
                  </a:pPr>
                  <a:endParaRPr lang="es-MX"/>
                </a:p>
              </c:txPr>
              <c:showLegendKey val="0"/>
              <c:showVal val="1"/>
              <c:showCatName val="1"/>
              <c:showSerName val="0"/>
              <c:showPercent val="1"/>
              <c:showBubbleSize val="0"/>
              <c:separator>
</c:separator>
              <c:extLst>
                <c:ext xmlns:c15="http://schemas.microsoft.com/office/drawing/2012/chart" uri="{CE6537A1-D6FC-4f65-9D91-7224C49458BB}">
                  <c15:layout>
                    <c:manualLayout>
                      <c:w val="0.28619860318211165"/>
                      <c:h val="0.16325537515015842"/>
                    </c:manualLayout>
                  </c15:layout>
                </c:ext>
                <c:ext xmlns:c16="http://schemas.microsoft.com/office/drawing/2014/chart" uri="{C3380CC4-5D6E-409C-BE32-E72D297353CC}">
                  <c16:uniqueId val="{00000003-1BE1-48C2-ABEB-5634563D6CA2}"/>
                </c:ext>
              </c:extLst>
            </c:dLbl>
            <c:dLbl>
              <c:idx val="2"/>
              <c:layout>
                <c:manualLayout>
                  <c:x val="7.8770257756544497E-3"/>
                  <c:y val="5.2052438453673702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245C4F"/>
                      </a:solidFill>
                      <a:latin typeface="Montserrat" panose="00000500000000000000" pitchFamily="2" charset="0"/>
                      <a:ea typeface="+mn-ea"/>
                      <a:cs typeface="+mn-cs"/>
                    </a:defRPr>
                  </a:pPr>
                  <a:endParaRPr lang="es-MX"/>
                </a:p>
              </c:txPr>
              <c:showLegendKey val="0"/>
              <c:showVal val="1"/>
              <c:showCatName val="1"/>
              <c:showSerName val="0"/>
              <c:showPercent val="1"/>
              <c:showBubbleSize val="0"/>
              <c:separator>
</c:separator>
              <c:extLst>
                <c:ext xmlns:c15="http://schemas.microsoft.com/office/drawing/2012/chart" uri="{CE6537A1-D6FC-4f65-9D91-7224C49458BB}">
                  <c15:layout>
                    <c:manualLayout>
                      <c:w val="0.39056919470953311"/>
                      <c:h val="0.16325537515015842"/>
                    </c:manualLayout>
                  </c15:layout>
                </c:ext>
                <c:ext xmlns:c16="http://schemas.microsoft.com/office/drawing/2014/chart" uri="{C3380CC4-5D6E-409C-BE32-E72D297353CC}">
                  <c16:uniqueId val="{00000005-1BE1-48C2-ABEB-5634563D6CA2}"/>
                </c:ext>
              </c:extLst>
            </c:dLbl>
            <c:dLbl>
              <c:idx val="3"/>
              <c:layout>
                <c:manualLayout>
                  <c:x val="2.2318239697687606E-2"/>
                  <c:y val="-9.0697430638976909E-2"/>
                </c:manualLayout>
              </c:layout>
              <c:numFmt formatCode="0.0%" sourceLinked="0"/>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rgbClr val="245C4F"/>
                      </a:solidFill>
                      <a:latin typeface="Montserrat" panose="00000500000000000000" pitchFamily="2" charset="0"/>
                      <a:ea typeface="+mn-ea"/>
                      <a:cs typeface="+mn-cs"/>
                    </a:defRPr>
                  </a:pPr>
                  <a:endParaRPr lang="es-MX"/>
                </a:p>
              </c:txPr>
              <c:showLegendKey val="0"/>
              <c:showVal val="1"/>
              <c:showCatName val="1"/>
              <c:showSerName val="0"/>
              <c:showPercent val="1"/>
              <c:showBubbleSize val="0"/>
              <c:separator>
</c:separator>
              <c:extLst>
                <c:ext xmlns:c15="http://schemas.microsoft.com/office/drawing/2012/chart" uri="{CE6537A1-D6FC-4f65-9D91-7224C49458BB}">
                  <c15:layout>
                    <c:manualLayout>
                      <c:w val="0.49231411097840311"/>
                      <c:h val="0.16010068191054183"/>
                    </c:manualLayout>
                  </c15:layout>
                </c:ext>
                <c:ext xmlns:c16="http://schemas.microsoft.com/office/drawing/2014/chart" uri="{C3380CC4-5D6E-409C-BE32-E72D297353CC}">
                  <c16:uniqueId val="{00000007-1BE1-48C2-ABEB-5634563D6CA2}"/>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rgbClr val="245C4F"/>
                    </a:solidFill>
                    <a:latin typeface="Montserrat" panose="00000500000000000000" pitchFamily="2" charset="0"/>
                    <a:ea typeface="+mn-ea"/>
                    <a:cs typeface="+mn-cs"/>
                  </a:defRPr>
                </a:pPr>
                <a:endParaRPr lang="es-MX"/>
              </a:p>
            </c:txPr>
            <c:showLegendKey val="0"/>
            <c:showVal val="1"/>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Accidental</c:v>
                </c:pt>
                <c:pt idx="1">
                  <c:v>Violencia familiar</c:v>
                </c:pt>
                <c:pt idx="2">
                  <c:v>Violencia no familiar</c:v>
                </c:pt>
                <c:pt idx="3">
                  <c:v>Autoinfligido/Trata de personas</c:v>
                </c:pt>
              </c:strCache>
            </c:strRef>
          </c:cat>
          <c:val>
            <c:numRef>
              <c:f>Hoja1!$B$2:$B$5</c:f>
              <c:numCache>
                <c:formatCode>#,##0</c:formatCode>
                <c:ptCount val="4"/>
                <c:pt idx="0">
                  <c:v>313694</c:v>
                </c:pt>
                <c:pt idx="1">
                  <c:v>79295</c:v>
                </c:pt>
                <c:pt idx="2">
                  <c:v>18354</c:v>
                </c:pt>
                <c:pt idx="3">
                  <c:v>7214</c:v>
                </c:pt>
              </c:numCache>
            </c:numRef>
          </c:val>
          <c:extLst>
            <c:ext xmlns:c16="http://schemas.microsoft.com/office/drawing/2014/chart" uri="{C3380CC4-5D6E-409C-BE32-E72D297353CC}">
              <c16:uniqueId val="{00000008-1BE1-48C2-ABEB-5634563D6CA2}"/>
            </c:ext>
          </c:extLst>
        </c:ser>
        <c:dLbls>
          <c:showLegendKey val="0"/>
          <c:showVal val="0"/>
          <c:showCatName val="0"/>
          <c:showSerName val="0"/>
          <c:showPercent val="0"/>
          <c:showBubbleSize val="0"/>
          <c:showLeaderLines val="1"/>
        </c:dLbls>
        <c:firstSliceAng val="319"/>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3200323929763394"/>
          <c:y val="0.14074601788288787"/>
          <c:w val="0.61262131084873195"/>
          <c:h val="0.73605153626108744"/>
        </c:manualLayout>
      </c:layout>
      <c:pieChart>
        <c:varyColors val="1"/>
        <c:ser>
          <c:idx val="0"/>
          <c:order val="0"/>
          <c:tx>
            <c:strRef>
              <c:f>Hoja1!$B$1</c:f>
              <c:strCache>
                <c:ptCount val="1"/>
                <c:pt idx="0">
                  <c:v>2023</c:v>
                </c:pt>
              </c:strCache>
            </c:strRef>
          </c:tx>
          <c:dPt>
            <c:idx val="0"/>
            <c:bubble3D val="0"/>
            <c:spPr>
              <a:solidFill>
                <a:schemeClr val="accent6">
                  <a:tint val="58000"/>
                </a:schemeClr>
              </a:solidFill>
              <a:ln w="19050">
                <a:solidFill>
                  <a:schemeClr val="lt1"/>
                </a:solidFill>
              </a:ln>
              <a:effectLst/>
            </c:spPr>
            <c:extLst>
              <c:ext xmlns:c16="http://schemas.microsoft.com/office/drawing/2014/chart" uri="{C3380CC4-5D6E-409C-BE32-E72D297353CC}">
                <c16:uniqueId val="{00000001-ACAD-4E89-A229-5B12A02CF929}"/>
              </c:ext>
            </c:extLst>
          </c:dPt>
          <c:dPt>
            <c:idx val="1"/>
            <c:bubble3D val="0"/>
            <c:spPr>
              <a:solidFill>
                <a:schemeClr val="accent6">
                  <a:tint val="86000"/>
                </a:schemeClr>
              </a:solidFill>
              <a:ln w="19050">
                <a:solidFill>
                  <a:schemeClr val="lt1"/>
                </a:solidFill>
              </a:ln>
              <a:effectLst/>
            </c:spPr>
            <c:extLst>
              <c:ext xmlns:c16="http://schemas.microsoft.com/office/drawing/2014/chart" uri="{C3380CC4-5D6E-409C-BE32-E72D297353CC}">
                <c16:uniqueId val="{00000003-ACAD-4E89-A229-5B12A02CF929}"/>
              </c:ext>
            </c:extLst>
          </c:dPt>
          <c:dPt>
            <c:idx val="2"/>
            <c:bubble3D val="0"/>
            <c:spPr>
              <a:solidFill>
                <a:schemeClr val="accent6">
                  <a:shade val="86000"/>
                </a:schemeClr>
              </a:solidFill>
              <a:ln w="19050">
                <a:solidFill>
                  <a:schemeClr val="lt1"/>
                </a:solidFill>
              </a:ln>
              <a:effectLst/>
            </c:spPr>
            <c:extLst>
              <c:ext xmlns:c16="http://schemas.microsoft.com/office/drawing/2014/chart" uri="{C3380CC4-5D6E-409C-BE32-E72D297353CC}">
                <c16:uniqueId val="{00000005-ACAD-4E89-A229-5B12A02CF929}"/>
              </c:ext>
            </c:extLst>
          </c:dPt>
          <c:dPt>
            <c:idx val="3"/>
            <c:bubble3D val="0"/>
            <c:spPr>
              <a:solidFill>
                <a:schemeClr val="accent6">
                  <a:shade val="58000"/>
                </a:schemeClr>
              </a:solidFill>
              <a:ln w="19050">
                <a:solidFill>
                  <a:schemeClr val="lt1"/>
                </a:solidFill>
              </a:ln>
              <a:effectLst/>
            </c:spPr>
            <c:extLst>
              <c:ext xmlns:c16="http://schemas.microsoft.com/office/drawing/2014/chart" uri="{C3380CC4-5D6E-409C-BE32-E72D297353CC}">
                <c16:uniqueId val="{00000007-ACAD-4E89-A229-5B12A02CF929}"/>
              </c:ext>
            </c:extLst>
          </c:dPt>
          <c:dLbls>
            <c:dLbl>
              <c:idx val="0"/>
              <c:layout>
                <c:manualLayout>
                  <c:x val="0.21685555333418374"/>
                  <c:y val="-5.0015798306302386E-2"/>
                </c:manualLayout>
              </c:layout>
              <c:showLegendKey val="0"/>
              <c:showVal val="1"/>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ACAD-4E89-A229-5B12A02CF929}"/>
                </c:ext>
              </c:extLst>
            </c:dLbl>
            <c:dLbl>
              <c:idx val="1"/>
              <c:layout>
                <c:manualLayout>
                  <c:x val="-1.3128376292757416E-2"/>
                  <c:y val="-0.15165604007006897"/>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245C4F"/>
                      </a:solidFill>
                      <a:latin typeface="Montserrat" panose="00000500000000000000" pitchFamily="2" charset="0"/>
                      <a:ea typeface="+mn-ea"/>
                      <a:cs typeface="+mn-cs"/>
                    </a:defRPr>
                  </a:pPr>
                  <a:endParaRPr lang="es-MX"/>
                </a:p>
              </c:txPr>
              <c:showLegendKey val="0"/>
              <c:showVal val="1"/>
              <c:showCatName val="1"/>
              <c:showSerName val="0"/>
              <c:showPercent val="1"/>
              <c:showBubbleSize val="0"/>
              <c:separator>
</c:separator>
              <c:extLst>
                <c:ext xmlns:c15="http://schemas.microsoft.com/office/drawing/2012/chart" uri="{CE6537A1-D6FC-4f65-9D91-7224C49458BB}">
                  <c15:layout>
                    <c:manualLayout>
                      <c:w val="0.28619860318211165"/>
                      <c:h val="0.16325537515015842"/>
                    </c:manualLayout>
                  </c15:layout>
                </c:ext>
                <c:ext xmlns:c16="http://schemas.microsoft.com/office/drawing/2014/chart" uri="{C3380CC4-5D6E-409C-BE32-E72D297353CC}">
                  <c16:uniqueId val="{00000003-ACAD-4E89-A229-5B12A02CF929}"/>
                </c:ext>
              </c:extLst>
            </c:dLbl>
            <c:dLbl>
              <c:idx val="2"/>
              <c:layout>
                <c:manualLayout>
                  <c:x val="0"/>
                  <c:y val="3.3124279015974117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245C4F"/>
                      </a:solidFill>
                      <a:latin typeface="Montserrat" panose="00000500000000000000" pitchFamily="2" charset="0"/>
                      <a:ea typeface="+mn-ea"/>
                      <a:cs typeface="+mn-cs"/>
                    </a:defRPr>
                  </a:pPr>
                  <a:endParaRPr lang="es-MX"/>
                </a:p>
              </c:txPr>
              <c:showLegendKey val="0"/>
              <c:showVal val="1"/>
              <c:showCatName val="1"/>
              <c:showSerName val="0"/>
              <c:showPercent val="1"/>
              <c:showBubbleSize val="0"/>
              <c:separator>
</c:separator>
              <c:extLst>
                <c:ext xmlns:c15="http://schemas.microsoft.com/office/drawing/2012/chart" uri="{CE6537A1-D6FC-4f65-9D91-7224C49458BB}">
                  <c15:layout>
                    <c:manualLayout>
                      <c:w val="0.39056919470953311"/>
                      <c:h val="0.16325537515015842"/>
                    </c:manualLayout>
                  </c15:layout>
                </c:ext>
                <c:ext xmlns:c16="http://schemas.microsoft.com/office/drawing/2014/chart" uri="{C3380CC4-5D6E-409C-BE32-E72D297353CC}">
                  <c16:uniqueId val="{00000005-ACAD-4E89-A229-5B12A02CF929}"/>
                </c:ext>
              </c:extLst>
            </c:dLbl>
            <c:dLbl>
              <c:idx val="3"/>
              <c:layout>
                <c:manualLayout>
                  <c:x val="0"/>
                  <c:y val="0.26262821219808086"/>
                </c:manualLayout>
              </c:layout>
              <c:numFmt formatCode="0.0%" sourceLinked="0"/>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rgbClr val="245C4F"/>
                      </a:solidFill>
                      <a:latin typeface="Montserrat" panose="00000500000000000000" pitchFamily="2" charset="0"/>
                      <a:ea typeface="+mn-ea"/>
                      <a:cs typeface="+mn-cs"/>
                    </a:defRPr>
                  </a:pPr>
                  <a:endParaRPr lang="es-MX"/>
                </a:p>
              </c:txPr>
              <c:showLegendKey val="0"/>
              <c:showVal val="1"/>
              <c:showCatName val="1"/>
              <c:showSerName val="0"/>
              <c:showPercent val="1"/>
              <c:showBubbleSize val="0"/>
              <c:separator>
</c:separator>
              <c:extLst>
                <c:ext xmlns:c15="http://schemas.microsoft.com/office/drawing/2012/chart" uri="{CE6537A1-D6FC-4f65-9D91-7224C49458BB}">
                  <c15:layout>
                    <c:manualLayout>
                      <c:w val="0.49231411097840311"/>
                      <c:h val="0.16010068191054183"/>
                    </c:manualLayout>
                  </c15:layout>
                </c:ext>
                <c:ext xmlns:c16="http://schemas.microsoft.com/office/drawing/2014/chart" uri="{C3380CC4-5D6E-409C-BE32-E72D297353CC}">
                  <c16:uniqueId val="{00000007-ACAD-4E89-A229-5B12A02CF929}"/>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rgbClr val="245C4F"/>
                    </a:solidFill>
                    <a:latin typeface="Montserrat" panose="00000500000000000000" pitchFamily="2" charset="0"/>
                    <a:ea typeface="+mn-ea"/>
                    <a:cs typeface="+mn-cs"/>
                  </a:defRPr>
                </a:pPr>
                <a:endParaRPr lang="es-MX"/>
              </a:p>
            </c:txPr>
            <c:showLegendKey val="0"/>
            <c:showVal val="1"/>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Accidental</c:v>
                </c:pt>
                <c:pt idx="1">
                  <c:v>Violencia familiar</c:v>
                </c:pt>
                <c:pt idx="2">
                  <c:v>Violencia no familiar</c:v>
                </c:pt>
                <c:pt idx="3">
                  <c:v>Autoinfligido/Trata de personas</c:v>
                </c:pt>
              </c:strCache>
            </c:strRef>
          </c:cat>
          <c:val>
            <c:numRef>
              <c:f>Hoja1!$B$2:$B$5</c:f>
              <c:numCache>
                <c:formatCode>#,##0</c:formatCode>
                <c:ptCount val="4"/>
                <c:pt idx="0">
                  <c:v>462783</c:v>
                </c:pt>
                <c:pt idx="1">
                  <c:v>7485</c:v>
                </c:pt>
                <c:pt idx="2">
                  <c:v>39497</c:v>
                </c:pt>
                <c:pt idx="3">
                  <c:v>5393</c:v>
                </c:pt>
              </c:numCache>
            </c:numRef>
          </c:val>
          <c:extLst>
            <c:ext xmlns:c16="http://schemas.microsoft.com/office/drawing/2014/chart" uri="{C3380CC4-5D6E-409C-BE32-E72D297353CC}">
              <c16:uniqueId val="{00000008-ACAD-4E89-A229-5B12A02CF929}"/>
            </c:ext>
          </c:extLst>
        </c:ser>
        <c:dLbls>
          <c:showLegendKey val="0"/>
          <c:showVal val="0"/>
          <c:showCatName val="0"/>
          <c:showSerName val="0"/>
          <c:showPercent val="0"/>
          <c:showBubbleSize val="0"/>
          <c:showLeaderLines val="1"/>
        </c:dLbls>
        <c:firstSliceAng val="99"/>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33418023420609816"/>
          <c:y val="0.15967417732058739"/>
          <c:w val="0.61262131084873195"/>
          <c:h val="0.73605153626108744"/>
        </c:manualLayout>
      </c:layout>
      <c:pieChart>
        <c:varyColors val="1"/>
        <c:ser>
          <c:idx val="0"/>
          <c:order val="0"/>
          <c:tx>
            <c:strRef>
              <c:f>Hoja1!$B$1</c:f>
              <c:strCache>
                <c:ptCount val="1"/>
                <c:pt idx="0">
                  <c:v>2024</c:v>
                </c:pt>
              </c:strCache>
            </c:strRef>
          </c:tx>
          <c:dPt>
            <c:idx val="0"/>
            <c:bubble3D val="0"/>
            <c:spPr>
              <a:solidFill>
                <a:schemeClr val="accent6">
                  <a:tint val="58000"/>
                </a:schemeClr>
              </a:solidFill>
              <a:ln w="19050">
                <a:solidFill>
                  <a:schemeClr val="lt1"/>
                </a:solidFill>
              </a:ln>
              <a:effectLst/>
            </c:spPr>
            <c:extLst>
              <c:ext xmlns:c16="http://schemas.microsoft.com/office/drawing/2014/chart" uri="{C3380CC4-5D6E-409C-BE32-E72D297353CC}">
                <c16:uniqueId val="{00000001-1BE1-48C2-ABEB-5634563D6CA2}"/>
              </c:ext>
            </c:extLst>
          </c:dPt>
          <c:dPt>
            <c:idx val="1"/>
            <c:bubble3D val="0"/>
            <c:spPr>
              <a:solidFill>
                <a:schemeClr val="accent6">
                  <a:tint val="86000"/>
                </a:schemeClr>
              </a:solidFill>
              <a:ln w="19050">
                <a:solidFill>
                  <a:schemeClr val="lt1"/>
                </a:solidFill>
              </a:ln>
              <a:effectLst/>
            </c:spPr>
            <c:extLst>
              <c:ext xmlns:c16="http://schemas.microsoft.com/office/drawing/2014/chart" uri="{C3380CC4-5D6E-409C-BE32-E72D297353CC}">
                <c16:uniqueId val="{00000003-1BE1-48C2-ABEB-5634563D6CA2}"/>
              </c:ext>
            </c:extLst>
          </c:dPt>
          <c:dPt>
            <c:idx val="2"/>
            <c:bubble3D val="0"/>
            <c:spPr>
              <a:solidFill>
                <a:schemeClr val="accent6">
                  <a:shade val="86000"/>
                </a:schemeClr>
              </a:solidFill>
              <a:ln w="19050">
                <a:solidFill>
                  <a:schemeClr val="lt1"/>
                </a:solidFill>
              </a:ln>
              <a:effectLst/>
            </c:spPr>
            <c:extLst>
              <c:ext xmlns:c16="http://schemas.microsoft.com/office/drawing/2014/chart" uri="{C3380CC4-5D6E-409C-BE32-E72D297353CC}">
                <c16:uniqueId val="{00000005-1BE1-48C2-ABEB-5634563D6CA2}"/>
              </c:ext>
            </c:extLst>
          </c:dPt>
          <c:dPt>
            <c:idx val="3"/>
            <c:bubble3D val="0"/>
            <c:spPr>
              <a:solidFill>
                <a:schemeClr val="accent6">
                  <a:shade val="58000"/>
                </a:schemeClr>
              </a:solidFill>
              <a:ln w="19050">
                <a:solidFill>
                  <a:schemeClr val="lt1"/>
                </a:solidFill>
              </a:ln>
              <a:effectLst/>
            </c:spPr>
            <c:extLst>
              <c:ext xmlns:c16="http://schemas.microsoft.com/office/drawing/2014/chart" uri="{C3380CC4-5D6E-409C-BE32-E72D297353CC}">
                <c16:uniqueId val="{00000007-1BE1-48C2-ABEB-5634563D6CA2}"/>
              </c:ext>
            </c:extLst>
          </c:dPt>
          <c:dLbls>
            <c:dLbl>
              <c:idx val="0"/>
              <c:layout>
                <c:manualLayout>
                  <c:x val="-0.14548763234592102"/>
                  <c:y val="-3.7397025347835983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rgbClr val="245C4F"/>
                      </a:solidFill>
                      <a:latin typeface="Montserrat" panose="00000500000000000000" pitchFamily="2" charset="0"/>
                      <a:ea typeface="+mn-ea"/>
                      <a:cs typeface="+mn-cs"/>
                    </a:defRPr>
                  </a:pPr>
                  <a:endParaRPr lang="es-MX"/>
                </a:p>
              </c:txPr>
              <c:showLegendKey val="0"/>
              <c:showVal val="1"/>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1BE1-48C2-ABEB-5634563D6CA2}"/>
                </c:ext>
              </c:extLst>
            </c:dLbl>
            <c:dLbl>
              <c:idx val="1"/>
              <c:layout>
                <c:manualLayout>
                  <c:x val="2.1005402068411859E-2"/>
                  <c:y val="9.7564725859641488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245C4F"/>
                      </a:solidFill>
                      <a:latin typeface="Montserrat" panose="00000500000000000000" pitchFamily="2" charset="0"/>
                      <a:ea typeface="+mn-ea"/>
                      <a:cs typeface="+mn-cs"/>
                    </a:defRPr>
                  </a:pPr>
                  <a:endParaRPr lang="es-MX"/>
                </a:p>
              </c:txPr>
              <c:showLegendKey val="0"/>
              <c:showVal val="1"/>
              <c:showCatName val="1"/>
              <c:showSerName val="0"/>
              <c:showPercent val="1"/>
              <c:showBubbleSize val="0"/>
              <c:separator>
</c:separator>
              <c:extLst>
                <c:ext xmlns:c15="http://schemas.microsoft.com/office/drawing/2012/chart" uri="{CE6537A1-D6FC-4f65-9D91-7224C49458BB}">
                  <c15:layout>
                    <c:manualLayout>
                      <c:w val="0.28619860318211165"/>
                      <c:h val="0.16325537515015842"/>
                    </c:manualLayout>
                  </c15:layout>
                </c:ext>
                <c:ext xmlns:c16="http://schemas.microsoft.com/office/drawing/2014/chart" uri="{C3380CC4-5D6E-409C-BE32-E72D297353CC}">
                  <c16:uniqueId val="{00000003-1BE1-48C2-ABEB-5634563D6CA2}"/>
                </c:ext>
              </c:extLst>
            </c:dLbl>
            <c:dLbl>
              <c:idx val="2"/>
              <c:layout>
                <c:manualLayout>
                  <c:x val="7.8770257756544497E-3"/>
                  <c:y val="5.2052438453673702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245C4F"/>
                      </a:solidFill>
                      <a:latin typeface="Montserrat" panose="00000500000000000000" pitchFamily="2" charset="0"/>
                      <a:ea typeface="+mn-ea"/>
                      <a:cs typeface="+mn-cs"/>
                    </a:defRPr>
                  </a:pPr>
                  <a:endParaRPr lang="es-MX"/>
                </a:p>
              </c:txPr>
              <c:showLegendKey val="0"/>
              <c:showVal val="1"/>
              <c:showCatName val="1"/>
              <c:showSerName val="0"/>
              <c:showPercent val="1"/>
              <c:showBubbleSize val="0"/>
              <c:separator>
</c:separator>
              <c:extLst>
                <c:ext xmlns:c15="http://schemas.microsoft.com/office/drawing/2012/chart" uri="{CE6537A1-D6FC-4f65-9D91-7224C49458BB}">
                  <c15:layout>
                    <c:manualLayout>
                      <c:w val="0.39056919470953311"/>
                      <c:h val="0.16325537515015842"/>
                    </c:manualLayout>
                  </c15:layout>
                </c:ext>
                <c:ext xmlns:c16="http://schemas.microsoft.com/office/drawing/2014/chart" uri="{C3380CC4-5D6E-409C-BE32-E72D297353CC}">
                  <c16:uniqueId val="{00000005-1BE1-48C2-ABEB-5634563D6CA2}"/>
                </c:ext>
              </c:extLst>
            </c:dLbl>
            <c:dLbl>
              <c:idx val="3"/>
              <c:layout>
                <c:manualLayout>
                  <c:x val="2.2318239697687606E-2"/>
                  <c:y val="-9.0697430638976909E-2"/>
                </c:manualLayout>
              </c:layout>
              <c:numFmt formatCode="0.0%" sourceLinked="0"/>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rgbClr val="245C4F"/>
                      </a:solidFill>
                      <a:latin typeface="Montserrat" panose="00000500000000000000" pitchFamily="2" charset="0"/>
                      <a:ea typeface="+mn-ea"/>
                      <a:cs typeface="+mn-cs"/>
                    </a:defRPr>
                  </a:pPr>
                  <a:endParaRPr lang="es-MX"/>
                </a:p>
              </c:txPr>
              <c:showLegendKey val="0"/>
              <c:showVal val="1"/>
              <c:showCatName val="1"/>
              <c:showSerName val="0"/>
              <c:showPercent val="1"/>
              <c:showBubbleSize val="0"/>
              <c:separator>
</c:separator>
              <c:extLst>
                <c:ext xmlns:c15="http://schemas.microsoft.com/office/drawing/2012/chart" uri="{CE6537A1-D6FC-4f65-9D91-7224C49458BB}">
                  <c15:layout>
                    <c:manualLayout>
                      <c:w val="0.49231411097840311"/>
                      <c:h val="0.16010068191054183"/>
                    </c:manualLayout>
                  </c15:layout>
                </c:ext>
                <c:ext xmlns:c16="http://schemas.microsoft.com/office/drawing/2014/chart" uri="{C3380CC4-5D6E-409C-BE32-E72D297353CC}">
                  <c16:uniqueId val="{00000007-1BE1-48C2-ABEB-5634563D6CA2}"/>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rgbClr val="245C4F"/>
                    </a:solidFill>
                    <a:latin typeface="Montserrat" panose="00000500000000000000" pitchFamily="2" charset="0"/>
                    <a:ea typeface="+mn-ea"/>
                    <a:cs typeface="+mn-cs"/>
                  </a:defRPr>
                </a:pPr>
                <a:endParaRPr lang="es-MX"/>
              </a:p>
            </c:txPr>
            <c:showLegendKey val="0"/>
            <c:showVal val="1"/>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Accidental</c:v>
                </c:pt>
                <c:pt idx="1">
                  <c:v>Violencia familiar</c:v>
                </c:pt>
                <c:pt idx="2">
                  <c:v>Violencia no familiar</c:v>
                </c:pt>
                <c:pt idx="3">
                  <c:v>Autoinfligido/Trata de personas</c:v>
                </c:pt>
              </c:strCache>
            </c:strRef>
          </c:cat>
          <c:val>
            <c:numRef>
              <c:f>Hoja1!$B$2:$B$5</c:f>
              <c:numCache>
                <c:formatCode>#,##0</c:formatCode>
                <c:ptCount val="4"/>
                <c:pt idx="0">
                  <c:v>339362</c:v>
                </c:pt>
                <c:pt idx="1">
                  <c:v>71618</c:v>
                </c:pt>
                <c:pt idx="2">
                  <c:v>18542</c:v>
                </c:pt>
                <c:pt idx="3">
                  <c:v>6796</c:v>
                </c:pt>
              </c:numCache>
            </c:numRef>
          </c:val>
          <c:extLst>
            <c:ext xmlns:c16="http://schemas.microsoft.com/office/drawing/2014/chart" uri="{C3380CC4-5D6E-409C-BE32-E72D297353CC}">
              <c16:uniqueId val="{00000008-1BE1-48C2-ABEB-5634563D6CA2}"/>
            </c:ext>
          </c:extLst>
        </c:ser>
        <c:dLbls>
          <c:showLegendKey val="0"/>
          <c:showVal val="0"/>
          <c:showCatName val="0"/>
          <c:showSerName val="0"/>
          <c:showPercent val="0"/>
          <c:showBubbleSize val="0"/>
          <c:showLeaderLines val="1"/>
        </c:dLbls>
        <c:firstSliceAng val="319"/>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3200323929763394"/>
          <c:y val="0.14074601788288787"/>
          <c:w val="0.61262131084873195"/>
          <c:h val="0.73605153626108744"/>
        </c:manualLayout>
      </c:layout>
      <c:pieChart>
        <c:varyColors val="1"/>
        <c:ser>
          <c:idx val="0"/>
          <c:order val="0"/>
          <c:tx>
            <c:strRef>
              <c:f>Hoja1!$B$1</c:f>
              <c:strCache>
                <c:ptCount val="1"/>
                <c:pt idx="0">
                  <c:v>2024</c:v>
                </c:pt>
              </c:strCache>
            </c:strRef>
          </c:tx>
          <c:dPt>
            <c:idx val="0"/>
            <c:bubble3D val="0"/>
            <c:spPr>
              <a:solidFill>
                <a:schemeClr val="accent6">
                  <a:tint val="58000"/>
                </a:schemeClr>
              </a:solidFill>
              <a:ln w="19050">
                <a:solidFill>
                  <a:schemeClr val="lt1"/>
                </a:solidFill>
              </a:ln>
              <a:effectLst/>
            </c:spPr>
            <c:extLst>
              <c:ext xmlns:c16="http://schemas.microsoft.com/office/drawing/2014/chart" uri="{C3380CC4-5D6E-409C-BE32-E72D297353CC}">
                <c16:uniqueId val="{00000001-ACAD-4E89-A229-5B12A02CF929}"/>
              </c:ext>
            </c:extLst>
          </c:dPt>
          <c:dPt>
            <c:idx val="1"/>
            <c:bubble3D val="0"/>
            <c:spPr>
              <a:solidFill>
                <a:schemeClr val="accent6">
                  <a:tint val="86000"/>
                </a:schemeClr>
              </a:solidFill>
              <a:ln w="19050">
                <a:solidFill>
                  <a:schemeClr val="lt1"/>
                </a:solidFill>
              </a:ln>
              <a:effectLst/>
            </c:spPr>
            <c:extLst>
              <c:ext xmlns:c16="http://schemas.microsoft.com/office/drawing/2014/chart" uri="{C3380CC4-5D6E-409C-BE32-E72D297353CC}">
                <c16:uniqueId val="{00000003-ACAD-4E89-A229-5B12A02CF929}"/>
              </c:ext>
            </c:extLst>
          </c:dPt>
          <c:dPt>
            <c:idx val="2"/>
            <c:bubble3D val="0"/>
            <c:spPr>
              <a:solidFill>
                <a:schemeClr val="accent6">
                  <a:shade val="86000"/>
                </a:schemeClr>
              </a:solidFill>
              <a:ln w="19050">
                <a:solidFill>
                  <a:schemeClr val="lt1"/>
                </a:solidFill>
              </a:ln>
              <a:effectLst/>
            </c:spPr>
            <c:extLst>
              <c:ext xmlns:c16="http://schemas.microsoft.com/office/drawing/2014/chart" uri="{C3380CC4-5D6E-409C-BE32-E72D297353CC}">
                <c16:uniqueId val="{00000005-ACAD-4E89-A229-5B12A02CF929}"/>
              </c:ext>
            </c:extLst>
          </c:dPt>
          <c:dPt>
            <c:idx val="3"/>
            <c:bubble3D val="0"/>
            <c:spPr>
              <a:solidFill>
                <a:schemeClr val="accent6">
                  <a:shade val="58000"/>
                </a:schemeClr>
              </a:solidFill>
              <a:ln w="19050">
                <a:solidFill>
                  <a:schemeClr val="lt1"/>
                </a:solidFill>
              </a:ln>
              <a:effectLst/>
            </c:spPr>
            <c:extLst>
              <c:ext xmlns:c16="http://schemas.microsoft.com/office/drawing/2014/chart" uri="{C3380CC4-5D6E-409C-BE32-E72D297353CC}">
                <c16:uniqueId val="{00000007-ACAD-4E89-A229-5B12A02CF929}"/>
              </c:ext>
            </c:extLst>
          </c:dPt>
          <c:dLbls>
            <c:dLbl>
              <c:idx val="0"/>
              <c:layout>
                <c:manualLayout>
                  <c:x val="0.21685555333418374"/>
                  <c:y val="-5.0015798306302386E-2"/>
                </c:manualLayout>
              </c:layout>
              <c:showLegendKey val="0"/>
              <c:showVal val="1"/>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ACAD-4E89-A229-5B12A02CF929}"/>
                </c:ext>
              </c:extLst>
            </c:dLbl>
            <c:dLbl>
              <c:idx val="1"/>
              <c:layout>
                <c:manualLayout>
                  <c:x val="-1.3128376292757416E-2"/>
                  <c:y val="-0.15165604007006897"/>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245C4F"/>
                      </a:solidFill>
                      <a:latin typeface="Montserrat" panose="00000500000000000000" pitchFamily="2" charset="0"/>
                      <a:ea typeface="+mn-ea"/>
                      <a:cs typeface="+mn-cs"/>
                    </a:defRPr>
                  </a:pPr>
                  <a:endParaRPr lang="es-MX"/>
                </a:p>
              </c:txPr>
              <c:showLegendKey val="0"/>
              <c:showVal val="1"/>
              <c:showCatName val="1"/>
              <c:showSerName val="0"/>
              <c:showPercent val="1"/>
              <c:showBubbleSize val="0"/>
              <c:separator>
</c:separator>
              <c:extLst>
                <c:ext xmlns:c15="http://schemas.microsoft.com/office/drawing/2012/chart" uri="{CE6537A1-D6FC-4f65-9D91-7224C49458BB}">
                  <c15:layout>
                    <c:manualLayout>
                      <c:w val="0.28619860318211165"/>
                      <c:h val="0.16325537515015842"/>
                    </c:manualLayout>
                  </c15:layout>
                </c:ext>
                <c:ext xmlns:c16="http://schemas.microsoft.com/office/drawing/2014/chart" uri="{C3380CC4-5D6E-409C-BE32-E72D297353CC}">
                  <c16:uniqueId val="{00000003-ACAD-4E89-A229-5B12A02CF929}"/>
                </c:ext>
              </c:extLst>
            </c:dLbl>
            <c:dLbl>
              <c:idx val="2"/>
              <c:layout>
                <c:manualLayout>
                  <c:x val="0"/>
                  <c:y val="3.3124279015974117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245C4F"/>
                      </a:solidFill>
                      <a:latin typeface="Montserrat" panose="00000500000000000000" pitchFamily="2" charset="0"/>
                      <a:ea typeface="+mn-ea"/>
                      <a:cs typeface="+mn-cs"/>
                    </a:defRPr>
                  </a:pPr>
                  <a:endParaRPr lang="es-MX"/>
                </a:p>
              </c:txPr>
              <c:showLegendKey val="0"/>
              <c:showVal val="1"/>
              <c:showCatName val="1"/>
              <c:showSerName val="0"/>
              <c:showPercent val="1"/>
              <c:showBubbleSize val="0"/>
              <c:separator>
</c:separator>
              <c:extLst>
                <c:ext xmlns:c15="http://schemas.microsoft.com/office/drawing/2012/chart" uri="{CE6537A1-D6FC-4f65-9D91-7224C49458BB}">
                  <c15:layout>
                    <c:manualLayout>
                      <c:w val="0.39056919470953311"/>
                      <c:h val="0.16325537515015842"/>
                    </c:manualLayout>
                  </c15:layout>
                </c:ext>
                <c:ext xmlns:c16="http://schemas.microsoft.com/office/drawing/2014/chart" uri="{C3380CC4-5D6E-409C-BE32-E72D297353CC}">
                  <c16:uniqueId val="{00000005-ACAD-4E89-A229-5B12A02CF929}"/>
                </c:ext>
              </c:extLst>
            </c:dLbl>
            <c:dLbl>
              <c:idx val="3"/>
              <c:layout>
                <c:manualLayout>
                  <c:x val="0"/>
                  <c:y val="0.26262821219808086"/>
                </c:manualLayout>
              </c:layout>
              <c:numFmt formatCode="0.0%" sourceLinked="0"/>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rgbClr val="245C4F"/>
                      </a:solidFill>
                      <a:latin typeface="Montserrat" panose="00000500000000000000" pitchFamily="2" charset="0"/>
                      <a:ea typeface="+mn-ea"/>
                      <a:cs typeface="+mn-cs"/>
                    </a:defRPr>
                  </a:pPr>
                  <a:endParaRPr lang="es-MX"/>
                </a:p>
              </c:txPr>
              <c:showLegendKey val="0"/>
              <c:showVal val="1"/>
              <c:showCatName val="1"/>
              <c:showSerName val="0"/>
              <c:showPercent val="1"/>
              <c:showBubbleSize val="0"/>
              <c:separator>
</c:separator>
              <c:extLst>
                <c:ext xmlns:c15="http://schemas.microsoft.com/office/drawing/2012/chart" uri="{CE6537A1-D6FC-4f65-9D91-7224C49458BB}">
                  <c15:layout>
                    <c:manualLayout>
                      <c:w val="0.49231411097840311"/>
                      <c:h val="0.16010068191054183"/>
                    </c:manualLayout>
                  </c15:layout>
                </c:ext>
                <c:ext xmlns:c16="http://schemas.microsoft.com/office/drawing/2014/chart" uri="{C3380CC4-5D6E-409C-BE32-E72D297353CC}">
                  <c16:uniqueId val="{00000007-ACAD-4E89-A229-5B12A02CF929}"/>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rgbClr val="245C4F"/>
                    </a:solidFill>
                    <a:latin typeface="Montserrat" panose="00000500000000000000" pitchFamily="2" charset="0"/>
                    <a:ea typeface="+mn-ea"/>
                    <a:cs typeface="+mn-cs"/>
                  </a:defRPr>
                </a:pPr>
                <a:endParaRPr lang="es-MX"/>
              </a:p>
            </c:txPr>
            <c:showLegendKey val="0"/>
            <c:showVal val="1"/>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Accidental</c:v>
                </c:pt>
                <c:pt idx="1">
                  <c:v>Violencia familiar</c:v>
                </c:pt>
                <c:pt idx="2">
                  <c:v>Violencia no familiar</c:v>
                </c:pt>
                <c:pt idx="3">
                  <c:v>Autoinfligido/Trata de personas</c:v>
                </c:pt>
              </c:strCache>
            </c:strRef>
          </c:cat>
          <c:val>
            <c:numRef>
              <c:f>Hoja1!$B$2:$B$5</c:f>
              <c:numCache>
                <c:formatCode>#,##0</c:formatCode>
                <c:ptCount val="4"/>
                <c:pt idx="0">
                  <c:v>490069</c:v>
                </c:pt>
                <c:pt idx="1">
                  <c:v>7121</c:v>
                </c:pt>
                <c:pt idx="2">
                  <c:v>39454</c:v>
                </c:pt>
                <c:pt idx="3">
                  <c:v>5162</c:v>
                </c:pt>
              </c:numCache>
            </c:numRef>
          </c:val>
          <c:extLst>
            <c:ext xmlns:c16="http://schemas.microsoft.com/office/drawing/2014/chart" uri="{C3380CC4-5D6E-409C-BE32-E72D297353CC}">
              <c16:uniqueId val="{00000008-ACAD-4E89-A229-5B12A02CF929}"/>
            </c:ext>
          </c:extLst>
        </c:ser>
        <c:dLbls>
          <c:showLegendKey val="0"/>
          <c:showVal val="0"/>
          <c:showCatName val="0"/>
          <c:showSerName val="0"/>
          <c:showPercent val="0"/>
          <c:showBubbleSize val="0"/>
          <c:showLeaderLines val="1"/>
        </c:dLbls>
        <c:firstSliceAng val="99"/>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152159070843531E-2"/>
          <c:y val="3.4767122496742291E-2"/>
          <c:w val="0.96603763854198721"/>
          <c:h val="0.66911629291387809"/>
        </c:manualLayout>
      </c:layout>
      <c:barChart>
        <c:barDir val="col"/>
        <c:grouping val="clustered"/>
        <c:varyColors val="0"/>
        <c:ser>
          <c:idx val="0"/>
          <c:order val="0"/>
          <c:tx>
            <c:strRef>
              <c:f>Hoja1!$B$1</c:f>
              <c:strCache>
                <c:ptCount val="1"/>
                <c:pt idx="0">
                  <c:v>Tasa</c:v>
                </c:pt>
              </c:strCache>
            </c:strRef>
          </c:tx>
          <c:spPr>
            <a:solidFill>
              <a:srgbClr val="245C4F"/>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rgbClr val="245C4F"/>
                    </a:solidFill>
                    <a:latin typeface="Montserrat" panose="00000500000000000000" pitchFamily="2"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Hoja1!$A$2:$A$33</c:f>
              <c:strCache>
                <c:ptCount val="32"/>
                <c:pt idx="0">
                  <c:v>Colima</c:v>
                </c:pt>
                <c:pt idx="1">
                  <c:v>Morelos</c:v>
                </c:pt>
                <c:pt idx="2">
                  <c:v>Baja California</c:v>
                </c:pt>
                <c:pt idx="3">
                  <c:v>Chihuahua</c:v>
                </c:pt>
                <c:pt idx="4">
                  <c:v>Guanajuato</c:v>
                </c:pt>
                <c:pt idx="5">
                  <c:v>Zacatecas</c:v>
                </c:pt>
                <c:pt idx="6">
                  <c:v>Sonora</c:v>
                </c:pt>
                <c:pt idx="7">
                  <c:v>Guerrero</c:v>
                </c:pt>
                <c:pt idx="8">
                  <c:v>Quintana Roo</c:v>
                </c:pt>
                <c:pt idx="9">
                  <c:v>Michoacán de Ocampo</c:v>
                </c:pt>
                <c:pt idx="10">
                  <c:v>Nuevo León</c:v>
                </c:pt>
                <c:pt idx="11">
                  <c:v>Oaxaca</c:v>
                </c:pt>
                <c:pt idx="12">
                  <c:v>Jalisco</c:v>
                </c:pt>
                <c:pt idx="13">
                  <c:v>México</c:v>
                </c:pt>
                <c:pt idx="14">
                  <c:v>San Luis Potosí</c:v>
                </c:pt>
                <c:pt idx="15">
                  <c:v>Campeche</c:v>
                </c:pt>
                <c:pt idx="16">
                  <c:v>Tamaulipas</c:v>
                </c:pt>
                <c:pt idx="17">
                  <c:v>Puebla</c:v>
                </c:pt>
                <c:pt idx="18">
                  <c:v>Ciudad de México</c:v>
                </c:pt>
                <c:pt idx="19">
                  <c:v>Nayarit</c:v>
                </c:pt>
                <c:pt idx="20">
                  <c:v>Veracruz de Ignacio de la Llave</c:v>
                </c:pt>
                <c:pt idx="21">
                  <c:v>Tlaxcala</c:v>
                </c:pt>
                <c:pt idx="22">
                  <c:v>Sinaloa</c:v>
                </c:pt>
                <c:pt idx="23">
                  <c:v>Hidalgo</c:v>
                </c:pt>
                <c:pt idx="24">
                  <c:v>Tabasco</c:v>
                </c:pt>
                <c:pt idx="25">
                  <c:v>Querétaro</c:v>
                </c:pt>
                <c:pt idx="26">
                  <c:v>Chiapas</c:v>
                </c:pt>
                <c:pt idx="27">
                  <c:v>Durango</c:v>
                </c:pt>
                <c:pt idx="28">
                  <c:v>Aguascalientes</c:v>
                </c:pt>
                <c:pt idx="29">
                  <c:v>Baja California Sur</c:v>
                </c:pt>
                <c:pt idx="30">
                  <c:v>Yucatán</c:v>
                </c:pt>
                <c:pt idx="31">
                  <c:v>Coahuila de Zaragoza</c:v>
                </c:pt>
              </c:strCache>
            </c:strRef>
          </c:cat>
          <c:val>
            <c:numRef>
              <c:f>Hoja1!$B$2:$B$33</c:f>
              <c:numCache>
                <c:formatCode>0.0</c:formatCode>
                <c:ptCount val="32"/>
                <c:pt idx="0">
                  <c:v>34.511969378470809</c:v>
                </c:pt>
                <c:pt idx="1">
                  <c:v>15.244875577995165</c:v>
                </c:pt>
                <c:pt idx="2">
                  <c:v>13.656655495185269</c:v>
                </c:pt>
                <c:pt idx="3">
                  <c:v>12.933368900097808</c:v>
                </c:pt>
                <c:pt idx="4">
                  <c:v>12.302329443049912</c:v>
                </c:pt>
                <c:pt idx="5">
                  <c:v>11.275687061323463</c:v>
                </c:pt>
                <c:pt idx="6">
                  <c:v>8.4828268433182732</c:v>
                </c:pt>
                <c:pt idx="7">
                  <c:v>8.2945185540353101</c:v>
                </c:pt>
                <c:pt idx="8">
                  <c:v>7.6843699914374159</c:v>
                </c:pt>
                <c:pt idx="9">
                  <c:v>6.8982779927193603</c:v>
                </c:pt>
                <c:pt idx="10">
                  <c:v>5.1784460130820493</c:v>
                </c:pt>
                <c:pt idx="11">
                  <c:v>4.754663831810495</c:v>
                </c:pt>
                <c:pt idx="12">
                  <c:v>4.2471603327876037</c:v>
                </c:pt>
                <c:pt idx="13">
                  <c:v>4.1326895521386557</c:v>
                </c:pt>
                <c:pt idx="14">
                  <c:v>3.3893033586002574</c:v>
                </c:pt>
                <c:pt idx="15">
                  <c:v>3.3116283690644237</c:v>
                </c:pt>
                <c:pt idx="16">
                  <c:v>3.0601299427809385</c:v>
                </c:pt>
                <c:pt idx="17">
                  <c:v>2.9602092030111473</c:v>
                </c:pt>
                <c:pt idx="18">
                  <c:v>2.6666577778074072</c:v>
                </c:pt>
                <c:pt idx="19">
                  <c:v>2.6065783905451738</c:v>
                </c:pt>
                <c:pt idx="20">
                  <c:v>2.5813913889046112</c:v>
                </c:pt>
                <c:pt idx="21">
                  <c:v>2.3330240932770483</c:v>
                </c:pt>
                <c:pt idx="22">
                  <c:v>2.3320601545462569</c:v>
                </c:pt>
                <c:pt idx="23">
                  <c:v>2.2636941582393701</c:v>
                </c:pt>
                <c:pt idx="24">
                  <c:v>2.2302706672412271</c:v>
                </c:pt>
                <c:pt idx="25">
                  <c:v>2.070139389385552</c:v>
                </c:pt>
                <c:pt idx="26">
                  <c:v>2.0391128149031519</c:v>
                </c:pt>
                <c:pt idx="27">
                  <c:v>1.6693167069389323</c:v>
                </c:pt>
                <c:pt idx="28">
                  <c:v>1.4278426725061106</c:v>
                </c:pt>
                <c:pt idx="29">
                  <c:v>0.94103918957704991</c:v>
                </c:pt>
                <c:pt idx="30">
                  <c:v>0.88360723818918352</c:v>
                </c:pt>
                <c:pt idx="31">
                  <c:v>0.84232768833394212</c:v>
                </c:pt>
              </c:numCache>
            </c:numRef>
          </c:val>
          <c:extLst>
            <c:ext xmlns:c16="http://schemas.microsoft.com/office/drawing/2014/chart" uri="{C3380CC4-5D6E-409C-BE32-E72D297353CC}">
              <c16:uniqueId val="{00000000-D66E-483D-813A-1AE69FE26C09}"/>
            </c:ext>
          </c:extLst>
        </c:ser>
        <c:dLbls>
          <c:showLegendKey val="0"/>
          <c:showVal val="0"/>
          <c:showCatName val="0"/>
          <c:showSerName val="0"/>
          <c:showPercent val="0"/>
          <c:showBubbleSize val="0"/>
        </c:dLbls>
        <c:gapWidth val="30"/>
        <c:axId val="2137017295"/>
        <c:axId val="2137025615"/>
      </c:barChart>
      <c:catAx>
        <c:axId val="21370172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700" b="0" i="0" u="none" strike="noStrike" kern="1200" baseline="0">
                <a:solidFill>
                  <a:schemeClr val="tx1">
                    <a:lumMod val="65000"/>
                    <a:lumOff val="35000"/>
                  </a:schemeClr>
                </a:solidFill>
                <a:latin typeface="Montserrat" panose="00000500000000000000" pitchFamily="2" charset="0"/>
                <a:ea typeface="+mn-ea"/>
                <a:cs typeface="+mn-cs"/>
              </a:defRPr>
            </a:pPr>
            <a:endParaRPr lang="es-MX"/>
          </a:p>
        </c:txPr>
        <c:crossAx val="2137025615"/>
        <c:crosses val="autoZero"/>
        <c:auto val="1"/>
        <c:lblAlgn val="ctr"/>
        <c:lblOffset val="100"/>
        <c:noMultiLvlLbl val="0"/>
      </c:catAx>
      <c:valAx>
        <c:axId val="2137025615"/>
        <c:scaling>
          <c:orientation val="minMax"/>
        </c:scaling>
        <c:delete val="1"/>
        <c:axPos val="l"/>
        <c:numFmt formatCode="0.0" sourceLinked="1"/>
        <c:majorTickMark val="none"/>
        <c:minorTickMark val="none"/>
        <c:tickLblPos val="nextTo"/>
        <c:crossAx val="2137017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989479553461508E-3"/>
          <c:y val="2.3461179569805365E-2"/>
          <c:w val="0.98528764493037713"/>
          <c:h val="0.88558886978646301"/>
        </c:manualLayout>
      </c:layout>
      <c:barChart>
        <c:barDir val="col"/>
        <c:grouping val="clustered"/>
        <c:varyColors val="0"/>
        <c:ser>
          <c:idx val="1"/>
          <c:order val="1"/>
          <c:tx>
            <c:strRef>
              <c:f>Sheet1!$C$1</c:f>
              <c:strCache>
                <c:ptCount val="1"/>
                <c:pt idx="0">
                  <c:v>Diciembre</c:v>
                </c:pt>
              </c:strCache>
            </c:strRef>
          </c:tx>
          <c:spPr>
            <a:noFill/>
          </c:spPr>
          <c:invertIfNegative val="0"/>
          <c:dLbls>
            <c:dLbl>
              <c:idx val="0"/>
              <c:layout>
                <c:manualLayout>
                  <c:x val="0"/>
                  <c:y val="-0.4229637163919817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47D-4F6F-82B5-F58B3D61133E}"/>
                </c:ext>
              </c:extLst>
            </c:dLbl>
            <c:dLbl>
              <c:idx val="1"/>
              <c:layout>
                <c:manualLayout>
                  <c:x val="2.1875969454256575E-3"/>
                  <c:y val="-0.579193557581812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47D-4F6F-82B5-F58B3D61133E}"/>
                </c:ext>
              </c:extLst>
            </c:dLbl>
            <c:dLbl>
              <c:idx val="2"/>
              <c:layout>
                <c:manualLayout>
                  <c:x val="-3.2813092922744929E-3"/>
                  <c:y val="-0.55633065399305714"/>
                </c:manualLayout>
              </c:layout>
              <c:showLegendKey val="0"/>
              <c:showVal val="1"/>
              <c:showCatName val="0"/>
              <c:showSerName val="0"/>
              <c:showPercent val="0"/>
              <c:showBubbleSize val="0"/>
              <c:extLst>
                <c:ext xmlns:c15="http://schemas.microsoft.com/office/drawing/2012/chart" uri="{CE6537A1-D6FC-4f65-9D91-7224C49458BB}">
                  <c15:layout>
                    <c:manualLayout>
                      <c:w val="7.1567147943736378E-2"/>
                      <c:h val="5.3061138764623109E-2"/>
                    </c:manualLayout>
                  </c15:layout>
                </c:ext>
                <c:ext xmlns:c16="http://schemas.microsoft.com/office/drawing/2014/chart" uri="{C3380CC4-5D6E-409C-BE32-E72D297353CC}">
                  <c16:uniqueId val="{00000002-147D-4F6F-82B5-F58B3D61133E}"/>
                </c:ext>
              </c:extLst>
            </c:dLbl>
            <c:dLbl>
              <c:idx val="3"/>
              <c:layout>
                <c:manualLayout>
                  <c:x val="2.1875969454256171E-3"/>
                  <c:y val="-0.5563306539930571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47D-4F6F-82B5-F58B3D61133E}"/>
                </c:ext>
              </c:extLst>
            </c:dLbl>
            <c:dLbl>
              <c:idx val="4"/>
              <c:layout>
                <c:manualLayout>
                  <c:x val="0"/>
                  <c:y val="-0.6439717844166209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47D-4F6F-82B5-F58B3D61133E}"/>
                </c:ext>
              </c:extLst>
            </c:dLbl>
            <c:dLbl>
              <c:idx val="5"/>
              <c:layout>
                <c:manualLayout>
                  <c:x val="2.1875969454256575E-3"/>
                  <c:y val="-0.3467540377627959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47D-4F6F-82B5-F58B3D61133E}"/>
                </c:ext>
              </c:extLst>
            </c:dLbl>
            <c:dLbl>
              <c:idx val="6"/>
              <c:layout>
                <c:manualLayout>
                  <c:x val="-2.1875969454256575E-3"/>
                  <c:y val="-0.4915524271582491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47D-4F6F-82B5-F58B3D61133E}"/>
                </c:ext>
              </c:extLst>
            </c:dLbl>
            <c:dLbl>
              <c:idx val="7"/>
              <c:layout>
                <c:manualLayout>
                  <c:x val="2.1875969454256575E-3"/>
                  <c:y val="-0.5258467825413827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47D-4F6F-82B5-F58B3D61133E}"/>
                </c:ext>
              </c:extLst>
            </c:dLbl>
            <c:dLbl>
              <c:idx val="8"/>
              <c:layout>
                <c:manualLayout>
                  <c:x val="0"/>
                  <c:y val="-0.48774194322678982"/>
                </c:manualLayout>
              </c:layout>
              <c:tx>
                <c:rich>
                  <a:bodyPr/>
                  <a:lstStyle/>
                  <a:p>
                    <a:fld id="{0D8DD7DC-7E18-44D6-8D68-D172F0AF9E1F}" type="VALUE">
                      <a:rPr lang="en-US">
                        <a:highlight>
                          <a:srgbClr val="6E152E"/>
                        </a:highlight>
                      </a:rPr>
                      <a:pPr/>
                      <a:t>[VALOR]</a:t>
                    </a:fld>
                    <a:endParaRPr lang="es-MX"/>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147D-4F6F-82B5-F58B3D61133E}"/>
                </c:ext>
              </c:extLst>
            </c:dLbl>
            <c:dLbl>
              <c:idx val="9"/>
              <c:layout>
                <c:manualLayout>
                  <c:x val="2.1875969454256575E-3"/>
                  <c:y val="-0.483931459295330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D19-4DDA-AA66-657F3C4024A4}"/>
                </c:ext>
              </c:extLst>
            </c:dLbl>
            <c:spPr>
              <a:solidFill>
                <a:srgbClr val="6E152E"/>
              </a:solidFill>
              <a:ln>
                <a:solidFill>
                  <a:srgbClr val="6E152E"/>
                </a:solidFill>
              </a:ln>
              <a:effectLst/>
            </c:spPr>
            <c:txPr>
              <a:bodyPr wrap="square" lIns="38100" tIns="19050" rIns="38100" bIns="19050" anchor="ctr" anchorCtr="0">
                <a:spAutoFit/>
              </a:bodyPr>
              <a:lstStyle/>
              <a:p>
                <a:pPr algn="ctr">
                  <a:defRPr lang="en-US" sz="900" b="0" i="0" u="none" strike="noStrike" kern="1200" baseline="0">
                    <a:solidFill>
                      <a:schemeClr val="bg1"/>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Sheet1!$A$7:$A$16</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Sheet1!$C$7:$C$16</c:f>
              <c:numCache>
                <c:formatCode>#,##0</c:formatCode>
                <c:ptCount val="10"/>
                <c:pt idx="0">
                  <c:v>4649</c:v>
                </c:pt>
                <c:pt idx="1">
                  <c:v>5581</c:v>
                </c:pt>
                <c:pt idx="2">
                  <c:v>4437</c:v>
                </c:pt>
                <c:pt idx="3">
                  <c:v>5050</c:v>
                </c:pt>
                <c:pt idx="4">
                  <c:v>5772</c:v>
                </c:pt>
                <c:pt idx="5">
                  <c:v>4776</c:v>
                </c:pt>
                <c:pt idx="6">
                  <c:v>6730</c:v>
                </c:pt>
                <c:pt idx="7">
                  <c:v>5452</c:v>
                </c:pt>
                <c:pt idx="8">
                  <c:v>4903</c:v>
                </c:pt>
                <c:pt idx="9">
                  <c:v>1106</c:v>
                </c:pt>
              </c:numCache>
            </c:numRef>
          </c:val>
          <c:extLst>
            <c:ext xmlns:c16="http://schemas.microsoft.com/office/drawing/2014/chart" uri="{C3380CC4-5D6E-409C-BE32-E72D297353CC}">
              <c16:uniqueId val="{00000009-147D-4F6F-82B5-F58B3D61133E}"/>
            </c:ext>
          </c:extLst>
        </c:ser>
        <c:ser>
          <c:idx val="2"/>
          <c:order val="2"/>
          <c:tx>
            <c:strRef>
              <c:f>Sheet1!$D$1</c:f>
              <c:strCache>
                <c:ptCount val="1"/>
                <c:pt idx="0">
                  <c:v>Total</c:v>
                </c:pt>
              </c:strCache>
            </c:strRef>
          </c:tx>
          <c:spPr>
            <a:pattFill prst="pct5">
              <a:fgClr>
                <a:srgbClr val="6E152E"/>
              </a:fgClr>
              <a:bgClr>
                <a:schemeClr val="bg1"/>
              </a:bgClr>
            </a:pattFill>
            <a:ln w="12700">
              <a:solidFill>
                <a:srgbClr val="6E152E"/>
              </a:solidFill>
              <a:prstDash val="sysDot"/>
            </a:ln>
          </c:spPr>
          <c:invertIfNegative val="0"/>
          <c:dLbls>
            <c:dLbl>
              <c:idx val="4"/>
              <c:layout>
                <c:manualLayout>
                  <c:x val="2.0492567087743202E-3"/>
                  <c:y val="-2.2862903588755774E-2"/>
                </c:manualLayout>
              </c:layout>
              <c:spPr>
                <a:noFill/>
                <a:ln>
                  <a:noFill/>
                </a:ln>
                <a:effectLst/>
              </c:spPr>
              <c:txPr>
                <a:bodyPr wrap="square" lIns="38100" tIns="19050" rIns="38100" bIns="19050" anchor="ctr" anchorCtr="0">
                  <a:spAutoFit/>
                </a:bodyPr>
                <a:lstStyle/>
                <a:p>
                  <a:pPr algn="ctr" rtl="0">
                    <a:defRPr lang="en-US" sz="1100" b="1" i="0" u="none" strike="noStrike" kern="1200" baseline="0">
                      <a:solidFill>
                        <a:srgbClr val="6E152E"/>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47D-4F6F-82B5-F58B3D61133E}"/>
                </c:ext>
              </c:extLst>
            </c:dLbl>
            <c:dLbl>
              <c:idx val="9"/>
              <c:delete val="1"/>
              <c:extLst>
                <c:ext xmlns:c15="http://schemas.microsoft.com/office/drawing/2012/chart" uri="{CE6537A1-D6FC-4f65-9D91-7224C49458BB}"/>
                <c:ext xmlns:c16="http://schemas.microsoft.com/office/drawing/2014/chart" uri="{C3380CC4-5D6E-409C-BE32-E72D297353CC}">
                  <c16:uniqueId val="{0000000B-147D-4F6F-82B5-F58B3D61133E}"/>
                </c:ext>
              </c:extLst>
            </c:dLbl>
            <c:spPr>
              <a:noFill/>
              <a:ln>
                <a:noFill/>
              </a:ln>
              <a:effectLst/>
            </c:spPr>
            <c:txPr>
              <a:bodyPr wrap="square" lIns="38100" tIns="19050" rIns="38100" bIns="19050" anchor="ctr">
                <a:spAutoFit/>
              </a:bodyPr>
              <a:lstStyle/>
              <a:p>
                <a:pPr>
                  <a:defRPr b="1">
                    <a:solidFill>
                      <a:srgbClr val="6E152E"/>
                    </a:solidFill>
                    <a:latin typeface="Geomanist Light" panose="02000503000000020004" pitchFamily="50" charset="0"/>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Sheet1!$A$7:$A$16</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Sheet1!$D$7:$D$16</c:f>
              <c:numCache>
                <c:formatCode>#,##0</c:formatCode>
                <c:ptCount val="10"/>
                <c:pt idx="0">
                  <c:v>86910</c:v>
                </c:pt>
                <c:pt idx="1">
                  <c:v>112631</c:v>
                </c:pt>
                <c:pt idx="2">
                  <c:v>107469</c:v>
                </c:pt>
                <c:pt idx="3">
                  <c:v>108738</c:v>
                </c:pt>
                <c:pt idx="4">
                  <c:v>123751</c:v>
                </c:pt>
                <c:pt idx="5">
                  <c:v>75674</c:v>
                </c:pt>
                <c:pt idx="6">
                  <c:v>101570</c:v>
                </c:pt>
                <c:pt idx="7">
                  <c:v>104866</c:v>
                </c:pt>
                <c:pt idx="8">
                  <c:v>97649</c:v>
                </c:pt>
                <c:pt idx="9">
                  <c:v>90160</c:v>
                </c:pt>
              </c:numCache>
            </c:numRef>
          </c:val>
          <c:extLst>
            <c:ext xmlns:c16="http://schemas.microsoft.com/office/drawing/2014/chart" uri="{C3380CC4-5D6E-409C-BE32-E72D297353CC}">
              <c16:uniqueId val="{0000000C-147D-4F6F-82B5-F58B3D61133E}"/>
            </c:ext>
          </c:extLst>
        </c:ser>
        <c:dLbls>
          <c:showLegendKey val="0"/>
          <c:showVal val="0"/>
          <c:showCatName val="0"/>
          <c:showSerName val="0"/>
          <c:showPercent val="0"/>
          <c:showBubbleSize val="0"/>
        </c:dLbls>
        <c:gapWidth val="30"/>
        <c:overlap val="100"/>
        <c:axId val="253742464"/>
        <c:axId val="253756544"/>
      </c:barChart>
      <c:barChart>
        <c:barDir val="col"/>
        <c:grouping val="clustered"/>
        <c:varyColors val="0"/>
        <c:ser>
          <c:idx val="0"/>
          <c:order val="0"/>
          <c:tx>
            <c:strRef>
              <c:f>Sheet1!$B$1</c:f>
              <c:strCache>
                <c:ptCount val="1"/>
                <c:pt idx="0">
                  <c:v>Enero-Noviembre</c:v>
                </c:pt>
              </c:strCache>
            </c:strRef>
          </c:tx>
          <c:spPr>
            <a:solidFill>
              <a:srgbClr val="6E152E"/>
            </a:solidFill>
            <a:ln>
              <a:noFill/>
              <a:prstDash val="sysDot"/>
            </a:ln>
            <a:effectLst/>
          </c:spPr>
          <c:invertIfNegative val="0"/>
          <c:dLbls>
            <c:dLbl>
              <c:idx val="9"/>
              <c:layout>
                <c:manualLayout>
                  <c:x val="0"/>
                  <c:y val="0.5633230420263373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D19-4DDA-AA66-657F3C4024A4}"/>
                </c:ext>
              </c:extLst>
            </c:dLbl>
            <c:spPr>
              <a:noFill/>
              <a:ln>
                <a:noFill/>
              </a:ln>
              <a:effectLst/>
            </c:spPr>
            <c:txPr>
              <a:bodyPr wrap="square" lIns="38100" tIns="19050" rIns="38100" bIns="19050" anchor="ctr" anchorCtr="0">
                <a:spAutoFit/>
              </a:bodyPr>
              <a:lstStyle/>
              <a:p>
                <a:pPr algn="ctr">
                  <a:defRPr lang="en-US" sz="900" b="1" i="0" u="none" strike="noStrike" kern="1200" baseline="0">
                    <a:solidFill>
                      <a:schemeClr val="bg1"/>
                    </a:solidFill>
                    <a:latin typeface="Geomanist Light" panose="02000503000000020004" pitchFamily="50" charset="0"/>
                    <a:ea typeface="+mn-ea"/>
                    <a:cs typeface="+mn-cs"/>
                  </a:defRPr>
                </a:pPr>
                <a:endParaRPr lang="es-MX"/>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numRef>
              <c:f>Sheet1!$A$7:$A$16</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Sheet1!$B$7:$B$16</c:f>
              <c:numCache>
                <c:formatCode>#,##0</c:formatCode>
                <c:ptCount val="10"/>
                <c:pt idx="0">
                  <c:v>82261</c:v>
                </c:pt>
                <c:pt idx="1">
                  <c:v>107050</c:v>
                </c:pt>
                <c:pt idx="2">
                  <c:v>103032</c:v>
                </c:pt>
                <c:pt idx="3">
                  <c:v>103688</c:v>
                </c:pt>
                <c:pt idx="4">
                  <c:v>117979</c:v>
                </c:pt>
                <c:pt idx="5">
                  <c:v>70898</c:v>
                </c:pt>
                <c:pt idx="6">
                  <c:v>94840</c:v>
                </c:pt>
                <c:pt idx="7">
                  <c:v>99414</c:v>
                </c:pt>
                <c:pt idx="8">
                  <c:v>92746</c:v>
                </c:pt>
                <c:pt idx="9">
                  <c:v>89054</c:v>
                </c:pt>
              </c:numCache>
            </c:numRef>
          </c:val>
          <c:extLst>
            <c:ext xmlns:c16="http://schemas.microsoft.com/office/drawing/2014/chart" uri="{C3380CC4-5D6E-409C-BE32-E72D297353CC}">
              <c16:uniqueId val="{0000000D-147D-4F6F-82B5-F58B3D61133E}"/>
            </c:ext>
          </c:extLst>
        </c:ser>
        <c:dLbls>
          <c:showLegendKey val="0"/>
          <c:showVal val="0"/>
          <c:showCatName val="0"/>
          <c:showSerName val="0"/>
          <c:showPercent val="0"/>
          <c:showBubbleSize val="0"/>
        </c:dLbls>
        <c:gapWidth val="30"/>
        <c:overlap val="100"/>
        <c:axId val="508383"/>
        <c:axId val="525855"/>
      </c:barChart>
      <c:lineChart>
        <c:grouping val="standard"/>
        <c:varyColors val="0"/>
        <c:ser>
          <c:idx val="3"/>
          <c:order val="3"/>
          <c:tx>
            <c:strRef>
              <c:f>Sheet1!$E$1</c:f>
              <c:strCache>
                <c:ptCount val="1"/>
                <c:pt idx="0">
                  <c:v>Tendencia</c:v>
                </c:pt>
              </c:strCache>
            </c:strRef>
          </c:tx>
          <c:marker>
            <c:symbol val="none"/>
          </c:marker>
          <c:cat>
            <c:numRef>
              <c:f>Sheet1!$A$7:$A$16</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Sheet1!$E$7:$E$16</c:f>
              <c:numCache>
                <c:formatCode>0.0</c:formatCode>
                <c:ptCount val="10"/>
                <c:pt idx="0">
                  <c:v>81168.103030303027</c:v>
                </c:pt>
                <c:pt idx="1">
                  <c:v>93547.509090909094</c:v>
                </c:pt>
                <c:pt idx="2">
                  <c:v>105926.91515151516</c:v>
                </c:pt>
                <c:pt idx="3">
                  <c:v>118306.32121212123</c:v>
                </c:pt>
                <c:pt idx="4">
                  <c:v>130685.72727272729</c:v>
                </c:pt>
              </c:numCache>
            </c:numRef>
          </c:val>
          <c:smooth val="0"/>
          <c:extLst>
            <c:ext xmlns:c16="http://schemas.microsoft.com/office/drawing/2014/chart" uri="{C3380CC4-5D6E-409C-BE32-E72D297353CC}">
              <c16:uniqueId val="{0000000E-147D-4F6F-82B5-F58B3D61133E}"/>
            </c:ext>
          </c:extLst>
        </c:ser>
        <c:dLbls>
          <c:showLegendKey val="0"/>
          <c:showVal val="0"/>
          <c:showCatName val="0"/>
          <c:showSerName val="0"/>
          <c:showPercent val="0"/>
          <c:showBubbleSize val="0"/>
        </c:dLbls>
        <c:marker val="1"/>
        <c:smooth val="0"/>
        <c:axId val="253742464"/>
        <c:axId val="253756544"/>
      </c:lineChart>
      <c:lineChart>
        <c:grouping val="standard"/>
        <c:varyColors val="0"/>
        <c:ser>
          <c:idx val="4"/>
          <c:order val="4"/>
          <c:tx>
            <c:strRef>
              <c:f>Sheet1!$F$1</c:f>
              <c:strCache>
                <c:ptCount val="1"/>
                <c:pt idx="0">
                  <c:v>Tendencia</c:v>
                </c:pt>
              </c:strCache>
            </c:strRef>
          </c:tx>
          <c:spPr>
            <a:ln w="38100"/>
          </c:spPr>
          <c:marker>
            <c:symbol val="none"/>
          </c:marker>
          <c:cat>
            <c:numRef>
              <c:f>Sheet1!$A$7:$A$16</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Sheet1!$F$7:$F$16</c:f>
              <c:numCache>
                <c:formatCode>General</c:formatCode>
                <c:ptCount val="10"/>
                <c:pt idx="5" formatCode="0.0">
                  <c:v>84556.6</c:v>
                </c:pt>
                <c:pt idx="6" formatCode="0.0">
                  <c:v>91478.7</c:v>
                </c:pt>
                <c:pt idx="7" formatCode="0.0">
                  <c:v>98400.8</c:v>
                </c:pt>
                <c:pt idx="8" formatCode="0.0">
                  <c:v>105322.9</c:v>
                </c:pt>
              </c:numCache>
            </c:numRef>
          </c:val>
          <c:smooth val="0"/>
          <c:extLst>
            <c:ext xmlns:c16="http://schemas.microsoft.com/office/drawing/2014/chart" uri="{C3380CC4-5D6E-409C-BE32-E72D297353CC}">
              <c16:uniqueId val="{0000000F-147D-4F6F-82B5-F58B3D61133E}"/>
            </c:ext>
          </c:extLst>
        </c:ser>
        <c:dLbls>
          <c:showLegendKey val="0"/>
          <c:showVal val="0"/>
          <c:showCatName val="0"/>
          <c:showSerName val="0"/>
          <c:showPercent val="0"/>
          <c:showBubbleSize val="0"/>
        </c:dLbls>
        <c:marker val="1"/>
        <c:smooth val="0"/>
        <c:axId val="508383"/>
        <c:axId val="525855"/>
      </c:lineChart>
      <c:catAx>
        <c:axId val="2537424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0" spcFirstLastPara="0" vertOverflow="ellipsis" vert="horz" wrap="square" anchor="ctr" anchorCtr="1"/>
          <a:lstStyle/>
          <a:p>
            <a:pPr>
              <a:defRPr lang="es-MX" sz="1200" b="1" i="0" u="none" strike="noStrike" kern="1200" baseline="0">
                <a:solidFill>
                  <a:schemeClr val="tx1">
                    <a:lumMod val="95000"/>
                    <a:lumOff val="5000"/>
                  </a:schemeClr>
                </a:solidFill>
                <a:latin typeface="Geomanist Light" panose="02000503000000020004" pitchFamily="50" charset="0"/>
                <a:ea typeface="Montserrat" panose="00000500000000000000" pitchFamily="2" charset="0"/>
                <a:cs typeface="Montserrat" panose="00000500000000000000" pitchFamily="2" charset="0"/>
                <a:sym typeface="Montserrat" panose="00000500000000000000" pitchFamily="2" charset="0"/>
              </a:defRPr>
            </a:pPr>
            <a:endParaRPr lang="es-MX"/>
          </a:p>
        </c:txPr>
        <c:crossAx val="253756544"/>
        <c:crosses val="autoZero"/>
        <c:auto val="1"/>
        <c:lblAlgn val="ctr"/>
        <c:lblOffset val="100"/>
        <c:noMultiLvlLbl val="0"/>
      </c:catAx>
      <c:valAx>
        <c:axId val="253756544"/>
        <c:scaling>
          <c:orientation val="minMax"/>
          <c:max val="140000"/>
          <c:min val="0"/>
        </c:scaling>
        <c:delete val="1"/>
        <c:axPos val="l"/>
        <c:numFmt formatCode="#,##0" sourceLinked="1"/>
        <c:majorTickMark val="out"/>
        <c:minorTickMark val="none"/>
        <c:tickLblPos val="nextTo"/>
        <c:crossAx val="253742464"/>
        <c:crosses val="autoZero"/>
        <c:crossBetween val="between"/>
      </c:valAx>
      <c:valAx>
        <c:axId val="525855"/>
        <c:scaling>
          <c:orientation val="minMax"/>
        </c:scaling>
        <c:delete val="1"/>
        <c:axPos val="r"/>
        <c:numFmt formatCode="#,##0" sourceLinked="1"/>
        <c:majorTickMark val="out"/>
        <c:minorTickMark val="none"/>
        <c:tickLblPos val="nextTo"/>
        <c:crossAx val="508383"/>
        <c:crosses val="max"/>
        <c:crossBetween val="between"/>
      </c:valAx>
      <c:catAx>
        <c:axId val="508383"/>
        <c:scaling>
          <c:orientation val="minMax"/>
        </c:scaling>
        <c:delete val="1"/>
        <c:axPos val="b"/>
        <c:numFmt formatCode="General" sourceLinked="1"/>
        <c:majorTickMark val="out"/>
        <c:minorTickMark val="none"/>
        <c:tickLblPos val="nextTo"/>
        <c:crossAx val="525855"/>
        <c:crosses val="autoZero"/>
        <c:auto val="1"/>
        <c:lblAlgn val="ctr"/>
        <c:lblOffset val="100"/>
        <c:noMultiLvlLbl val="0"/>
      </c:catAx>
      <c:spPr>
        <a:noFill/>
        <a:ln w="25400">
          <a:noFill/>
        </a:ln>
        <a:effectLst/>
      </c:spPr>
    </c:plotArea>
    <c:plotVisOnly val="1"/>
    <c:dispBlanksAs val="gap"/>
    <c:showDLblsOverMax val="0"/>
  </c:chart>
  <c:spPr>
    <a:noFill/>
    <a:ln>
      <a:noFill/>
    </a:ln>
    <a:effectLst/>
  </c:spPr>
  <c:txPr>
    <a:bodyPr/>
    <a:lstStyle/>
    <a:p>
      <a:pPr>
        <a:defRPr lang="es-MX"/>
      </a:pPr>
      <a:endParaRPr lang="es-MX"/>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615711906917924E-4"/>
          <c:y val="2.3461179569805365E-2"/>
          <c:w val="0.98528764493037713"/>
          <c:h val="0.88558886978646301"/>
        </c:manualLayout>
      </c:layout>
      <c:barChart>
        <c:barDir val="col"/>
        <c:grouping val="clustered"/>
        <c:varyColors val="0"/>
        <c:ser>
          <c:idx val="1"/>
          <c:order val="1"/>
          <c:tx>
            <c:strRef>
              <c:f>Sheet1!$C$1</c:f>
              <c:strCache>
                <c:ptCount val="1"/>
                <c:pt idx="0">
                  <c:v>Diciembre</c:v>
                </c:pt>
              </c:strCache>
            </c:strRef>
          </c:tx>
          <c:spPr>
            <a:noFill/>
          </c:spPr>
          <c:invertIfNegative val="0"/>
          <c:dLbls>
            <c:dLbl>
              <c:idx val="0"/>
              <c:layout>
                <c:manualLayout>
                  <c:x val="0"/>
                  <c:y val="-0.1295564536696160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619-46F8-BFB6-A1804E1170A2}"/>
                </c:ext>
              </c:extLst>
            </c:dLbl>
            <c:dLbl>
              <c:idx val="1"/>
              <c:layout>
                <c:manualLayout>
                  <c:x val="-2.0052740348767517E-17"/>
                  <c:y val="-0.152419357258371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19-46F8-BFB6-A1804E1170A2}"/>
                </c:ext>
              </c:extLst>
            </c:dLbl>
            <c:dLbl>
              <c:idx val="2"/>
              <c:layout>
                <c:manualLayout>
                  <c:x val="0"/>
                  <c:y val="-0.1295564536696160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619-46F8-BFB6-A1804E1170A2}"/>
                </c:ext>
              </c:extLst>
            </c:dLbl>
            <c:dLbl>
              <c:idx val="3"/>
              <c:layout>
                <c:manualLayout>
                  <c:x val="2.1875969454256575E-3"/>
                  <c:y val="-0.11812500187523829"/>
                </c:manualLayout>
              </c:layout>
              <c:spPr>
                <a:solidFill>
                  <a:srgbClr val="BC945A"/>
                </a:solidFill>
                <a:ln>
                  <a:noFill/>
                </a:ln>
                <a:effectLst/>
              </c:spPr>
              <c:txPr>
                <a:bodyPr wrap="square" lIns="38100" tIns="19050" rIns="38100" bIns="19050" anchor="ctr" anchorCtr="0">
                  <a:spAutoFit/>
                </a:bodyPr>
                <a:lstStyle/>
                <a:p>
                  <a:pPr algn="ctr">
                    <a:defRPr lang="es-MX" sz="900" b="0" i="0" u="none" strike="noStrike" kern="1200" baseline="0" noProof="0">
                      <a:solidFill>
                        <a:schemeClr val="bg1"/>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619-46F8-BFB6-A1804E1170A2}"/>
                </c:ext>
              </c:extLst>
            </c:dLbl>
            <c:dLbl>
              <c:idx val="4"/>
              <c:layout>
                <c:manualLayout>
                  <c:x val="2.1875969454256575E-3"/>
                  <c:y val="-0.1219354858066974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619-46F8-BFB6-A1804E1170A2}"/>
                </c:ext>
              </c:extLst>
            </c:dLbl>
            <c:dLbl>
              <c:idx val="5"/>
              <c:layout>
                <c:manualLayout>
                  <c:x val="2.1875969454256575E-3"/>
                  <c:y val="-8.38306464921044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619-46F8-BFB6-A1804E1170A2}"/>
                </c:ext>
              </c:extLst>
            </c:dLbl>
            <c:dLbl>
              <c:idx val="6"/>
              <c:layout>
                <c:manualLayout>
                  <c:x val="-8.0210961395070066E-17"/>
                  <c:y val="-0.1371774215325346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619-46F8-BFB6-A1804E1170A2}"/>
                </c:ext>
              </c:extLst>
            </c:dLbl>
            <c:dLbl>
              <c:idx val="7"/>
              <c:layout>
                <c:manualLayout>
                  <c:x val="2.1875969454255772E-3"/>
                  <c:y val="-0.1524193572583716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619-46F8-BFB6-A1804E1170A2}"/>
                </c:ext>
              </c:extLst>
            </c:dLbl>
            <c:dLbl>
              <c:idx val="8"/>
              <c:layout>
                <c:manualLayout>
                  <c:x val="0"/>
                  <c:y val="-0.1829032287100461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619-46F8-BFB6-A1804E1170A2}"/>
                </c:ext>
              </c:extLst>
            </c:dLbl>
            <c:dLbl>
              <c:idx val="9"/>
              <c:layout>
                <c:manualLayout>
                  <c:x val="0"/>
                  <c:y val="-0.2057661322988019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B88-4552-ABFF-2A64D8809734}"/>
                </c:ext>
              </c:extLst>
            </c:dLbl>
            <c:spPr>
              <a:solidFill>
                <a:srgbClr val="BC945A"/>
              </a:solidFill>
              <a:ln>
                <a:noFill/>
              </a:ln>
              <a:effectLst/>
            </c:spPr>
            <c:txPr>
              <a:bodyPr wrap="square" lIns="38100" tIns="19050" rIns="38100" bIns="19050" anchor="ctr" anchorCtr="0">
                <a:spAutoFit/>
              </a:bodyPr>
              <a:lstStyle/>
              <a:p>
                <a:pPr algn="ctr">
                  <a:defRPr lang="en-US" sz="900" b="0" i="0" u="none" strike="noStrike" kern="1200" baseline="0">
                    <a:solidFill>
                      <a:schemeClr val="bg1"/>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Sheet1!$A$7:$A$16</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Sheet1!$C$7:$C$16</c:f>
              <c:numCache>
                <c:formatCode>#,##0</c:formatCode>
                <c:ptCount val="10"/>
                <c:pt idx="0">
                  <c:v>2741</c:v>
                </c:pt>
                <c:pt idx="1">
                  <c:v>3283</c:v>
                </c:pt>
                <c:pt idx="2">
                  <c:v>2401</c:v>
                </c:pt>
                <c:pt idx="3">
                  <c:v>2262</c:v>
                </c:pt>
                <c:pt idx="4">
                  <c:v>2526</c:v>
                </c:pt>
                <c:pt idx="5">
                  <c:v>2148</c:v>
                </c:pt>
                <c:pt idx="6">
                  <c:v>3274</c:v>
                </c:pt>
                <c:pt idx="7">
                  <c:v>2867</c:v>
                </c:pt>
                <c:pt idx="8">
                  <c:v>3693</c:v>
                </c:pt>
                <c:pt idx="9">
                  <c:v>693</c:v>
                </c:pt>
              </c:numCache>
            </c:numRef>
          </c:val>
          <c:extLst>
            <c:ext xmlns:c16="http://schemas.microsoft.com/office/drawing/2014/chart" uri="{C3380CC4-5D6E-409C-BE32-E72D297353CC}">
              <c16:uniqueId val="{00000009-A619-46F8-BFB6-A1804E1170A2}"/>
            </c:ext>
          </c:extLst>
        </c:ser>
        <c:ser>
          <c:idx val="2"/>
          <c:order val="2"/>
          <c:tx>
            <c:strRef>
              <c:f>Sheet1!$D$1</c:f>
              <c:strCache>
                <c:ptCount val="1"/>
                <c:pt idx="0">
                  <c:v>Total</c:v>
                </c:pt>
              </c:strCache>
            </c:strRef>
          </c:tx>
          <c:spPr>
            <a:pattFill prst="pct5">
              <a:fgClr>
                <a:srgbClr val="BC945A"/>
              </a:fgClr>
              <a:bgClr>
                <a:schemeClr val="bg1"/>
              </a:bgClr>
            </a:pattFill>
            <a:ln w="12700">
              <a:solidFill>
                <a:srgbClr val="BC945A"/>
              </a:solidFill>
              <a:prstDash val="sysDot"/>
            </a:ln>
          </c:spPr>
          <c:invertIfNegative val="0"/>
          <c:dLbls>
            <c:dLbl>
              <c:idx val="9"/>
              <c:delete val="1"/>
              <c:extLst>
                <c:ext xmlns:c15="http://schemas.microsoft.com/office/drawing/2012/chart" uri="{CE6537A1-D6FC-4f65-9D91-7224C49458BB}"/>
                <c:ext xmlns:c16="http://schemas.microsoft.com/office/drawing/2014/chart" uri="{C3380CC4-5D6E-409C-BE32-E72D297353CC}">
                  <c16:uniqueId val="{0000000B-A619-46F8-BFB6-A1804E1170A2}"/>
                </c:ext>
              </c:extLst>
            </c:dLbl>
            <c:spPr>
              <a:noFill/>
              <a:ln>
                <a:noFill/>
              </a:ln>
              <a:effectLst/>
            </c:spPr>
            <c:txPr>
              <a:bodyPr wrap="square" lIns="38100" tIns="19050" rIns="38100" bIns="19050" anchor="ctr">
                <a:spAutoFit/>
              </a:bodyPr>
              <a:lstStyle/>
              <a:p>
                <a:pPr>
                  <a:defRPr sz="1000" b="1">
                    <a:solidFill>
                      <a:srgbClr val="BC945A"/>
                    </a:solidFill>
                    <a:latin typeface="Geomanist Light" panose="02000503000000020004" pitchFamily="50" charset="0"/>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Sheet1!$A$7:$A$16</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Sheet1!$D$7:$D$16</c:f>
              <c:numCache>
                <c:formatCode>#,##0</c:formatCode>
                <c:ptCount val="10"/>
                <c:pt idx="0">
                  <c:v>37102</c:v>
                </c:pt>
                <c:pt idx="1">
                  <c:v>41070</c:v>
                </c:pt>
                <c:pt idx="2">
                  <c:v>35349</c:v>
                </c:pt>
                <c:pt idx="3">
                  <c:v>33749</c:v>
                </c:pt>
                <c:pt idx="4">
                  <c:v>34948</c:v>
                </c:pt>
                <c:pt idx="5">
                  <c:v>28105</c:v>
                </c:pt>
                <c:pt idx="6">
                  <c:v>39230</c:v>
                </c:pt>
                <c:pt idx="7">
                  <c:v>41050</c:v>
                </c:pt>
                <c:pt idx="8">
                  <c:v>46982</c:v>
                </c:pt>
                <c:pt idx="9">
                  <c:v>46575</c:v>
                </c:pt>
              </c:numCache>
            </c:numRef>
          </c:val>
          <c:extLst>
            <c:ext xmlns:c16="http://schemas.microsoft.com/office/drawing/2014/chart" uri="{C3380CC4-5D6E-409C-BE32-E72D297353CC}">
              <c16:uniqueId val="{0000000C-A619-46F8-BFB6-A1804E1170A2}"/>
            </c:ext>
          </c:extLst>
        </c:ser>
        <c:dLbls>
          <c:showLegendKey val="0"/>
          <c:showVal val="0"/>
          <c:showCatName val="0"/>
          <c:showSerName val="0"/>
          <c:showPercent val="0"/>
          <c:showBubbleSize val="0"/>
        </c:dLbls>
        <c:gapWidth val="30"/>
        <c:overlap val="100"/>
        <c:axId val="253742464"/>
        <c:axId val="253756544"/>
      </c:barChart>
      <c:barChart>
        <c:barDir val="col"/>
        <c:grouping val="clustered"/>
        <c:varyColors val="0"/>
        <c:ser>
          <c:idx val="0"/>
          <c:order val="0"/>
          <c:tx>
            <c:strRef>
              <c:f>Sheet1!$B$1</c:f>
              <c:strCache>
                <c:ptCount val="1"/>
                <c:pt idx="0">
                  <c:v>Enero-Noviembre</c:v>
                </c:pt>
              </c:strCache>
            </c:strRef>
          </c:tx>
          <c:spPr>
            <a:solidFill>
              <a:srgbClr val="BC945A"/>
            </a:solidFill>
            <a:ln>
              <a:noFill/>
              <a:prstDash val="sysDot"/>
            </a:ln>
            <a:effectLst/>
          </c:spPr>
          <c:invertIfNegative val="0"/>
          <c:dLbls>
            <c:dLbl>
              <c:idx val="9"/>
              <c:layout>
                <c:manualLayout>
                  <c:x val="0"/>
                  <c:y val="0.2864223756417064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B88-4552-ABFF-2A64D8809734}"/>
                </c:ext>
              </c:extLst>
            </c:dLbl>
            <c:spPr>
              <a:noFill/>
              <a:ln>
                <a:noFill/>
              </a:ln>
              <a:effectLst/>
            </c:spPr>
            <c:txPr>
              <a:bodyPr wrap="square" lIns="38100" tIns="19050" rIns="38100" bIns="19050" anchor="ctr" anchorCtr="0">
                <a:spAutoFit/>
              </a:bodyPr>
              <a:lstStyle/>
              <a:p>
                <a:pPr algn="ctr">
                  <a:defRPr lang="en-US" sz="900" b="1" i="0" u="none" strike="noStrike" kern="1200" baseline="0">
                    <a:solidFill>
                      <a:schemeClr val="bg1"/>
                    </a:solidFill>
                    <a:latin typeface="Geomanist Light" panose="02000503000000020004" pitchFamily="50" charset="0"/>
                    <a:ea typeface="+mn-ea"/>
                    <a:cs typeface="+mn-cs"/>
                  </a:defRPr>
                </a:pPr>
                <a:endParaRPr lang="es-MX"/>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numRef>
              <c:f>Sheet1!$A$7:$A$16</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Sheet1!$B$7:$B$16</c:f>
              <c:numCache>
                <c:formatCode>#,##0</c:formatCode>
                <c:ptCount val="10"/>
                <c:pt idx="0">
                  <c:v>34361</c:v>
                </c:pt>
                <c:pt idx="1">
                  <c:v>37787</c:v>
                </c:pt>
                <c:pt idx="2">
                  <c:v>32948</c:v>
                </c:pt>
                <c:pt idx="3">
                  <c:v>31487</c:v>
                </c:pt>
                <c:pt idx="4">
                  <c:v>32422</c:v>
                </c:pt>
                <c:pt idx="5">
                  <c:v>25957</c:v>
                </c:pt>
                <c:pt idx="6">
                  <c:v>35956</c:v>
                </c:pt>
                <c:pt idx="7">
                  <c:v>38183</c:v>
                </c:pt>
                <c:pt idx="8">
                  <c:v>43289</c:v>
                </c:pt>
                <c:pt idx="9">
                  <c:v>45882</c:v>
                </c:pt>
              </c:numCache>
            </c:numRef>
          </c:val>
          <c:extLst>
            <c:ext xmlns:c16="http://schemas.microsoft.com/office/drawing/2014/chart" uri="{C3380CC4-5D6E-409C-BE32-E72D297353CC}">
              <c16:uniqueId val="{0000000D-A619-46F8-BFB6-A1804E1170A2}"/>
            </c:ext>
          </c:extLst>
        </c:ser>
        <c:dLbls>
          <c:showLegendKey val="0"/>
          <c:showVal val="0"/>
          <c:showCatName val="0"/>
          <c:showSerName val="0"/>
          <c:showPercent val="0"/>
          <c:showBubbleSize val="0"/>
        </c:dLbls>
        <c:gapWidth val="30"/>
        <c:overlap val="100"/>
        <c:axId val="508383"/>
        <c:axId val="525855"/>
      </c:barChart>
      <c:lineChart>
        <c:grouping val="standard"/>
        <c:varyColors val="0"/>
        <c:ser>
          <c:idx val="3"/>
          <c:order val="3"/>
          <c:tx>
            <c:strRef>
              <c:f>Sheet1!$E$1</c:f>
              <c:strCache>
                <c:ptCount val="1"/>
                <c:pt idx="0">
                  <c:v>Tendencia</c:v>
                </c:pt>
              </c:strCache>
            </c:strRef>
          </c:tx>
          <c:marker>
            <c:symbol val="none"/>
          </c:marker>
          <c:cat>
            <c:numRef>
              <c:f>Sheet1!$A$7:$A$16</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Sheet1!$E$7:$E$16</c:f>
              <c:numCache>
                <c:formatCode>0.0</c:formatCode>
                <c:ptCount val="10"/>
                <c:pt idx="0">
                  <c:v>32989.95757575758</c:v>
                </c:pt>
                <c:pt idx="1">
                  <c:v>34620.472727272725</c:v>
                </c:pt>
                <c:pt idx="2">
                  <c:v>36250.987878787877</c:v>
                </c:pt>
                <c:pt idx="3">
                  <c:v>37881.503030303029</c:v>
                </c:pt>
                <c:pt idx="4">
                  <c:v>39512.018181818181</c:v>
                </c:pt>
              </c:numCache>
            </c:numRef>
          </c:val>
          <c:smooth val="0"/>
          <c:extLst>
            <c:ext xmlns:c16="http://schemas.microsoft.com/office/drawing/2014/chart" uri="{C3380CC4-5D6E-409C-BE32-E72D297353CC}">
              <c16:uniqueId val="{0000000E-A619-46F8-BFB6-A1804E1170A2}"/>
            </c:ext>
          </c:extLst>
        </c:ser>
        <c:dLbls>
          <c:showLegendKey val="0"/>
          <c:showVal val="0"/>
          <c:showCatName val="0"/>
          <c:showSerName val="0"/>
          <c:showPercent val="0"/>
          <c:showBubbleSize val="0"/>
        </c:dLbls>
        <c:marker val="1"/>
        <c:smooth val="0"/>
        <c:axId val="253742464"/>
        <c:axId val="253756544"/>
      </c:lineChart>
      <c:lineChart>
        <c:grouping val="standard"/>
        <c:varyColors val="0"/>
        <c:ser>
          <c:idx val="4"/>
          <c:order val="4"/>
          <c:tx>
            <c:strRef>
              <c:f>Sheet1!$F$1</c:f>
              <c:strCache>
                <c:ptCount val="1"/>
                <c:pt idx="0">
                  <c:v>Tendencia</c:v>
                </c:pt>
              </c:strCache>
            </c:strRef>
          </c:tx>
          <c:marker>
            <c:symbol val="none"/>
          </c:marker>
          <c:cat>
            <c:numRef>
              <c:f>Sheet1!$A$7:$A$16</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Sheet1!$F$7:$F$16</c:f>
              <c:numCache>
                <c:formatCode>General</c:formatCode>
                <c:ptCount val="10"/>
                <c:pt idx="5" formatCode="0.0">
                  <c:v>30074.100000000002</c:v>
                </c:pt>
                <c:pt idx="6" formatCode="0.0">
                  <c:v>35919.199999999997</c:v>
                </c:pt>
                <c:pt idx="7" formatCode="0.0">
                  <c:v>41764.300000000003</c:v>
                </c:pt>
                <c:pt idx="8" formatCode="0.0">
                  <c:v>47609.399999999994</c:v>
                </c:pt>
              </c:numCache>
            </c:numRef>
          </c:val>
          <c:smooth val="0"/>
          <c:extLst>
            <c:ext xmlns:c16="http://schemas.microsoft.com/office/drawing/2014/chart" uri="{C3380CC4-5D6E-409C-BE32-E72D297353CC}">
              <c16:uniqueId val="{0000000F-A619-46F8-BFB6-A1804E1170A2}"/>
            </c:ext>
          </c:extLst>
        </c:ser>
        <c:dLbls>
          <c:showLegendKey val="0"/>
          <c:showVal val="0"/>
          <c:showCatName val="0"/>
          <c:showSerName val="0"/>
          <c:showPercent val="0"/>
          <c:showBubbleSize val="0"/>
        </c:dLbls>
        <c:marker val="1"/>
        <c:smooth val="0"/>
        <c:axId val="508383"/>
        <c:axId val="525855"/>
      </c:lineChart>
      <c:catAx>
        <c:axId val="2537424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0" spcFirstLastPara="0" vertOverflow="ellipsis" vert="horz" wrap="square" anchor="ctr" anchorCtr="1"/>
          <a:lstStyle/>
          <a:p>
            <a:pPr>
              <a:defRPr lang="es-MX" sz="1200" b="1" i="0" u="none" strike="noStrike" kern="1200" baseline="0">
                <a:solidFill>
                  <a:schemeClr val="tx1">
                    <a:lumMod val="95000"/>
                    <a:lumOff val="5000"/>
                  </a:schemeClr>
                </a:solidFill>
                <a:latin typeface="Geomanist Light" panose="02000503000000020004" pitchFamily="50" charset="0"/>
                <a:ea typeface="Montserrat" panose="00000500000000000000" pitchFamily="2" charset="0"/>
                <a:cs typeface="Montserrat" panose="00000500000000000000" pitchFamily="2" charset="0"/>
                <a:sym typeface="Montserrat" panose="00000500000000000000" pitchFamily="2" charset="0"/>
              </a:defRPr>
            </a:pPr>
            <a:endParaRPr lang="es-MX"/>
          </a:p>
        </c:txPr>
        <c:crossAx val="253756544"/>
        <c:crosses val="autoZero"/>
        <c:auto val="1"/>
        <c:lblAlgn val="ctr"/>
        <c:lblOffset val="100"/>
        <c:noMultiLvlLbl val="0"/>
      </c:catAx>
      <c:valAx>
        <c:axId val="253756544"/>
        <c:scaling>
          <c:orientation val="minMax"/>
          <c:max val="140000"/>
          <c:min val="0"/>
        </c:scaling>
        <c:delete val="1"/>
        <c:axPos val="l"/>
        <c:numFmt formatCode="#,##0" sourceLinked="1"/>
        <c:majorTickMark val="out"/>
        <c:minorTickMark val="none"/>
        <c:tickLblPos val="nextTo"/>
        <c:crossAx val="253742464"/>
        <c:crosses val="autoZero"/>
        <c:crossBetween val="between"/>
      </c:valAx>
      <c:valAx>
        <c:axId val="525855"/>
        <c:scaling>
          <c:orientation val="minMax"/>
        </c:scaling>
        <c:delete val="1"/>
        <c:axPos val="r"/>
        <c:numFmt formatCode="#,##0" sourceLinked="1"/>
        <c:majorTickMark val="out"/>
        <c:minorTickMark val="none"/>
        <c:tickLblPos val="nextTo"/>
        <c:crossAx val="508383"/>
        <c:crosses val="max"/>
        <c:crossBetween val="between"/>
      </c:valAx>
      <c:catAx>
        <c:axId val="508383"/>
        <c:scaling>
          <c:orientation val="minMax"/>
        </c:scaling>
        <c:delete val="1"/>
        <c:axPos val="b"/>
        <c:numFmt formatCode="General" sourceLinked="1"/>
        <c:majorTickMark val="out"/>
        <c:minorTickMark val="none"/>
        <c:tickLblPos val="nextTo"/>
        <c:crossAx val="525855"/>
        <c:crosses val="autoZero"/>
        <c:auto val="1"/>
        <c:lblAlgn val="ctr"/>
        <c:lblOffset val="100"/>
        <c:noMultiLvlLbl val="0"/>
      </c:catAx>
      <c:spPr>
        <a:noFill/>
        <a:ln w="25400">
          <a:noFill/>
        </a:ln>
        <a:effectLst/>
      </c:spPr>
    </c:plotArea>
    <c:plotVisOnly val="1"/>
    <c:dispBlanksAs val="gap"/>
    <c:showDLblsOverMax val="0"/>
  </c:chart>
  <c:spPr>
    <a:noFill/>
    <a:ln>
      <a:noFill/>
    </a:ln>
    <a:effectLst/>
  </c:spPr>
  <c:txPr>
    <a:bodyPr/>
    <a:lstStyle/>
    <a:p>
      <a:pPr>
        <a:defRPr lang="es-MX"/>
      </a:pPr>
      <a:endParaRPr lang="es-MX"/>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913598220985762E-3"/>
          <c:y val="0.11049874834376174"/>
          <c:w val="0.99011192277464755"/>
          <c:h val="0.75003866633561744"/>
        </c:manualLayout>
      </c:layout>
      <c:lineChart>
        <c:grouping val="standard"/>
        <c:varyColors val="0"/>
        <c:ser>
          <c:idx val="1"/>
          <c:order val="1"/>
          <c:tx>
            <c:strRef>
              <c:f>Hoja1!$B$1</c:f>
              <c:strCache>
                <c:ptCount val="1"/>
                <c:pt idx="0">
                  <c:v>Mujeres</c:v>
                </c:pt>
              </c:strCache>
            </c:strRef>
          </c:tx>
          <c:spPr>
            <a:ln w="28575" cap="rnd">
              <a:solidFill>
                <a:srgbClr val="6E152E"/>
              </a:solidFill>
              <a:round/>
            </a:ln>
            <a:effectLst/>
          </c:spPr>
          <c:marker>
            <c:symbol val="diamond"/>
            <c:size val="5"/>
            <c:spPr>
              <a:solidFill>
                <a:srgbClr val="6E152E"/>
              </a:solidFill>
              <a:ln w="9525">
                <a:solidFill>
                  <a:srgbClr val="6E152E"/>
                </a:solidFill>
              </a:ln>
              <a:effectLst/>
            </c:spPr>
          </c:marker>
          <c:dLbls>
            <c:dLbl>
              <c:idx val="9"/>
              <c:layout>
                <c:manualLayout>
                  <c:x val="-2.8438866438099128E-3"/>
                  <c:y val="-4.41252698520420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EEA-46E8-A8F9-0D36FC549467}"/>
                </c:ext>
              </c:extLst>
            </c:dLbl>
            <c:spPr>
              <a:noFill/>
              <a:ln>
                <a:noFill/>
              </a:ln>
              <a:effectLst/>
            </c:spPr>
            <c:txPr>
              <a:bodyPr rot="0" spcFirstLastPara="1" vertOverflow="ellipsis" vert="horz" wrap="square" lIns="38100" tIns="19050" rIns="38100" bIns="19050" anchor="ctr" anchorCtr="0">
                <a:spAutoFit/>
              </a:bodyPr>
              <a:lstStyle/>
              <a:p>
                <a:pPr algn="ctr">
                  <a:defRPr lang="en-US" sz="800" b="0" i="0" u="none" strike="noStrike" kern="1200" baseline="0">
                    <a:solidFill>
                      <a:srgbClr val="6E152E"/>
                    </a:solidFill>
                    <a:latin typeface="Montserrat" panose="00000500000000000000" pitchFamily="2" charset="0"/>
                    <a:ea typeface="+mn-ea"/>
                    <a:cs typeface="+mn-cs"/>
                  </a:defRPr>
                </a:pPr>
                <a:endParaRPr lang="es-MX"/>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Hoja1!$A$2:$A$11</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Hoja1!$B$2:$B$11</c:f>
              <c:numCache>
                <c:formatCode>0.0%</c:formatCode>
                <c:ptCount val="10"/>
                <c:pt idx="0">
                  <c:v>0.4767690714532275</c:v>
                </c:pt>
                <c:pt idx="1">
                  <c:v>0.4874057763848319</c:v>
                </c:pt>
                <c:pt idx="2">
                  <c:v>0.49288632070643629</c:v>
                </c:pt>
                <c:pt idx="3">
                  <c:v>0.4873733193547794</c:v>
                </c:pt>
                <c:pt idx="4">
                  <c:v>0.46562856057728824</c:v>
                </c:pt>
                <c:pt idx="5">
                  <c:v>0.41583635066205038</c:v>
                </c:pt>
                <c:pt idx="6">
                  <c:v>0.54570247120212656</c:v>
                </c:pt>
                <c:pt idx="7">
                  <c:v>0.53696145557187269</c:v>
                </c:pt>
                <c:pt idx="8">
                  <c:v>0.53740437690094112</c:v>
                </c:pt>
                <c:pt idx="9">
                  <c:v>0.53236468500443657</c:v>
                </c:pt>
              </c:numCache>
            </c:numRef>
          </c:val>
          <c:smooth val="0"/>
          <c:extLst xmlns:c15="http://schemas.microsoft.com/office/drawing/2012/chart">
            <c:ext xmlns:c16="http://schemas.microsoft.com/office/drawing/2014/chart" uri="{C3380CC4-5D6E-409C-BE32-E72D297353CC}">
              <c16:uniqueId val="{00000001-8EEA-46E8-A8F9-0D36FC549467}"/>
            </c:ext>
          </c:extLst>
        </c:ser>
        <c:ser>
          <c:idx val="2"/>
          <c:order val="2"/>
          <c:tx>
            <c:strRef>
              <c:f>Hoja1!$C$1</c:f>
              <c:strCache>
                <c:ptCount val="1"/>
                <c:pt idx="0">
                  <c:v>Hombres</c:v>
                </c:pt>
              </c:strCache>
            </c:strRef>
          </c:tx>
          <c:spPr>
            <a:ln w="28575" cap="rnd">
              <a:solidFill>
                <a:srgbClr val="BC945A"/>
              </a:solidFill>
              <a:round/>
            </a:ln>
            <a:effectLst/>
          </c:spPr>
          <c:marker>
            <c:symbol val="triangle"/>
            <c:size val="5"/>
            <c:spPr>
              <a:solidFill>
                <a:srgbClr val="BC945A"/>
              </a:solidFill>
              <a:ln w="9525">
                <a:solidFill>
                  <a:srgbClr val="BC945A"/>
                </a:solidFill>
              </a:ln>
              <a:effectLst/>
            </c:spPr>
          </c:marker>
          <c:dLbls>
            <c:dLbl>
              <c:idx val="5"/>
              <c:layout>
                <c:manualLayout>
                  <c:x val="-3.9370113560763906E-2"/>
                  <c:y val="2.526087663273483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EEA-46E8-A8F9-0D36FC549467}"/>
                </c:ext>
              </c:extLst>
            </c:dLbl>
            <c:dLbl>
              <c:idx val="6"/>
              <c:layout>
                <c:manualLayout>
                  <c:x val="-3.7002910369090057E-2"/>
                  <c:y val="5.52706711052085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1BB-4CC0-A581-50E689EF3EBD}"/>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BC945A"/>
                    </a:solidFill>
                    <a:latin typeface="Montserrat" panose="00000500000000000000" pitchFamily="2" charset="0"/>
                    <a:ea typeface="+mn-ea"/>
                    <a:cs typeface="+mn-cs"/>
                  </a:defRPr>
                </a:pPr>
                <a:endParaRPr lang="es-MX"/>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Hoja1!$A$2:$A$11</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Hoja1!$C$2:$C$11</c:f>
              <c:numCache>
                <c:formatCode>0.0%</c:formatCode>
                <c:ptCount val="10"/>
                <c:pt idx="0">
                  <c:v>0.46288609778448603</c:v>
                </c:pt>
                <c:pt idx="1">
                  <c:v>0.43752130508887266</c:v>
                </c:pt>
                <c:pt idx="2">
                  <c:v>0.40725338764887264</c:v>
                </c:pt>
                <c:pt idx="3">
                  <c:v>0.39850069631692792</c:v>
                </c:pt>
                <c:pt idx="4">
                  <c:v>0.43421655030330775</c:v>
                </c:pt>
                <c:pt idx="5">
                  <c:v>0.35100515922433728</c:v>
                </c:pt>
                <c:pt idx="6">
                  <c:v>0.48554677542696917</c:v>
                </c:pt>
                <c:pt idx="7">
                  <c:v>0.44669914738124239</c:v>
                </c:pt>
                <c:pt idx="8">
                  <c:v>0.44606445021497593</c:v>
                </c:pt>
                <c:pt idx="9">
                  <c:v>0.43008051529790658</c:v>
                </c:pt>
              </c:numCache>
            </c:numRef>
          </c:val>
          <c:smooth val="0"/>
          <c:extLst>
            <c:ext xmlns:c16="http://schemas.microsoft.com/office/drawing/2014/chart" uri="{C3380CC4-5D6E-409C-BE32-E72D297353CC}">
              <c16:uniqueId val="{00000003-8EEA-46E8-A8F9-0D36FC549467}"/>
            </c:ext>
          </c:extLst>
        </c:ser>
        <c:dLbls>
          <c:showLegendKey val="0"/>
          <c:showVal val="0"/>
          <c:showCatName val="0"/>
          <c:showSerName val="0"/>
          <c:showPercent val="0"/>
          <c:showBubbleSize val="0"/>
        </c:dLbls>
        <c:marker val="1"/>
        <c:smooth val="0"/>
        <c:axId val="92124223"/>
        <c:axId val="92117151"/>
        <c:extLst>
          <c:ext xmlns:c15="http://schemas.microsoft.com/office/drawing/2012/chart" uri="{02D57815-91ED-43cb-92C2-25804820EDAC}">
            <c15:filteredLineSeries>
              <c15:ser>
                <c:idx val="0"/>
                <c:order val="0"/>
                <c:tx>
                  <c:strRef>
                    <c:extLst>
                      <c:ext uri="{02D57815-91ED-43cb-92C2-25804820EDAC}">
                        <c15:formulaRef>
                          <c15:sqref>Hoja1!$A$1</c15:sqref>
                        </c15:formulaRef>
                      </c:ext>
                    </c:extLst>
                    <c:strCache>
                      <c:ptCount val="1"/>
                      <c:pt idx="0">
                        <c:v> </c:v>
                      </c:pt>
                    </c:strCache>
                  </c:strRef>
                </c:tx>
                <c:spPr>
                  <a:ln w="28575" cap="rnd">
                    <a:solidFill>
                      <a:schemeClr val="accent1"/>
                    </a:solidFill>
                    <a:round/>
                  </a:ln>
                  <a:effectLst/>
                </c:spPr>
                <c:marker>
                  <c:symbol val="circle"/>
                  <c:size val="5"/>
                  <c:spPr>
                    <a:solidFill>
                      <a:srgbClr val="245C4F"/>
                    </a:solidFill>
                    <a:ln w="9525">
                      <a:solidFill>
                        <a:srgbClr val="245C4F"/>
                      </a:solidFill>
                    </a:ln>
                    <a:effectLst/>
                  </c:spPr>
                </c:marker>
                <c:cat>
                  <c:numRef>
                    <c:extLst>
                      <c:ext uri="{02D57815-91ED-43cb-92C2-25804820EDAC}">
                        <c15:formulaRef>
                          <c15:sqref>Hoja1!$A$2:$A$11</c15:sqref>
                        </c15:formulaRef>
                      </c:ext>
                    </c:extLst>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extLst>
                      <c:ext uri="{02D57815-91ED-43cb-92C2-25804820EDAC}">
                        <c15:formulaRef>
                          <c15:sqref>Hoja1!$A$2:$A$11</c15:sqref>
                        </c15:formulaRef>
                      </c:ext>
                    </c:extLst>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val>
                <c:smooth val="0"/>
                <c:extLst>
                  <c:ext xmlns:c16="http://schemas.microsoft.com/office/drawing/2014/chart" uri="{C3380CC4-5D6E-409C-BE32-E72D297353CC}">
                    <c16:uniqueId val="{00000004-8EEA-46E8-A8F9-0D36FC549467}"/>
                  </c:ext>
                </c:extLst>
              </c15:ser>
            </c15:filteredLineSeries>
          </c:ext>
        </c:extLst>
      </c:lineChart>
      <c:valAx>
        <c:axId val="92117151"/>
        <c:scaling>
          <c:orientation val="minMax"/>
          <c:min val="0.30000000000000004"/>
        </c:scaling>
        <c:delete val="1"/>
        <c:axPos val="l"/>
        <c:numFmt formatCode="0.0%" sourceLinked="1"/>
        <c:majorTickMark val="out"/>
        <c:minorTickMark val="none"/>
        <c:tickLblPos val="nextTo"/>
        <c:crossAx val="92124223"/>
        <c:crosses val="autoZero"/>
        <c:crossBetween val="between"/>
      </c:valAx>
      <c:catAx>
        <c:axId val="9212422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00" b="1" i="0" u="none" strike="noStrike" kern="1200" baseline="0">
                <a:solidFill>
                  <a:schemeClr val="tx1">
                    <a:lumMod val="65000"/>
                    <a:lumOff val="35000"/>
                  </a:schemeClr>
                </a:solidFill>
                <a:latin typeface="Geomanist Light" panose="02000503000000020004" pitchFamily="50" charset="0"/>
                <a:ea typeface="+mn-ea"/>
                <a:cs typeface="+mn-cs"/>
              </a:defRPr>
            </a:pPr>
            <a:endParaRPr lang="es-MX"/>
          </a:p>
        </c:txPr>
        <c:crossAx val="92117151"/>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4634898301443424"/>
          <c:y val="0"/>
          <c:w val="0.44046642580579309"/>
          <c:h val="0.98286432893968945"/>
        </c:manualLayout>
      </c:layout>
      <c:barChart>
        <c:barDir val="bar"/>
        <c:grouping val="clustered"/>
        <c:varyColors val="0"/>
        <c:ser>
          <c:idx val="0"/>
          <c:order val="0"/>
          <c:tx>
            <c:strRef>
              <c:f>Hoja1!$B$26</c:f>
              <c:strCache>
                <c:ptCount val="1"/>
                <c:pt idx="0">
                  <c:v>Mujeres</c:v>
                </c:pt>
              </c:strCache>
            </c:strRef>
          </c:tx>
          <c:spPr>
            <a:solidFill>
              <a:srgbClr val="6E152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ontserrat" panose="00000500000000000000" pitchFamily="2"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Hoja1!$A$27:$A$30</c:f>
              <c:strCache>
                <c:ptCount val="4"/>
                <c:pt idx="0">
                  <c:v>Domicilio</c:v>
                </c:pt>
                <c:pt idx="1">
                  <c:v>Servicio especializado en atención a la violencia, refugio o albergue, DIF o grupo de ayuda mutua</c:v>
                </c:pt>
                <c:pt idx="2">
                  <c:v>Traslado a otra unidad médica, consulta externa u hospitalización</c:v>
                </c:pt>
                <c:pt idx="3">
                  <c:v>Defunción, Ministerio público u otro lugar</c:v>
                </c:pt>
              </c:strCache>
            </c:strRef>
          </c:cat>
          <c:val>
            <c:numRef>
              <c:f>Hoja1!$B$27:$B$30</c:f>
              <c:numCache>
                <c:formatCode>0.0%</c:formatCode>
                <c:ptCount val="4"/>
                <c:pt idx="0">
                  <c:v>0.70987133984028394</c:v>
                </c:pt>
                <c:pt idx="1">
                  <c:v>0.17538819875776399</c:v>
                </c:pt>
                <c:pt idx="2">
                  <c:v>6.6958740017746224E-2</c:v>
                </c:pt>
                <c:pt idx="3">
                  <c:v>4.7781721384205854E-2</c:v>
                </c:pt>
              </c:numCache>
            </c:numRef>
          </c:val>
          <c:extLst>
            <c:ext xmlns:c16="http://schemas.microsoft.com/office/drawing/2014/chart" uri="{C3380CC4-5D6E-409C-BE32-E72D297353CC}">
              <c16:uniqueId val="{00000000-F228-4F3B-BAD9-E525E2B35578}"/>
            </c:ext>
          </c:extLst>
        </c:ser>
        <c:ser>
          <c:idx val="1"/>
          <c:order val="1"/>
          <c:tx>
            <c:strRef>
              <c:f>Hoja1!$C$26</c:f>
              <c:strCache>
                <c:ptCount val="1"/>
                <c:pt idx="0">
                  <c:v>Hombres</c:v>
                </c:pt>
              </c:strCache>
            </c:strRef>
          </c:tx>
          <c:spPr>
            <a:solidFill>
              <a:srgbClr val="BC945A"/>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chemeClr val="tx1">
                        <a:lumMod val="75000"/>
                        <a:lumOff val="25000"/>
                      </a:schemeClr>
                    </a:solidFill>
                    <a:latin typeface="Montserrat" panose="00000500000000000000" pitchFamily="2"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Hoja1!$A$27:$A$30</c:f>
              <c:strCache>
                <c:ptCount val="4"/>
                <c:pt idx="0">
                  <c:v>Domicilio</c:v>
                </c:pt>
                <c:pt idx="1">
                  <c:v>Servicio especializado en atención a la violencia, refugio o albergue, DIF o grupo de ayuda mutua</c:v>
                </c:pt>
                <c:pt idx="2">
                  <c:v>Traslado a otra unidad médica, consulta externa u hospitalización</c:v>
                </c:pt>
                <c:pt idx="3">
                  <c:v>Defunción, Ministerio público u otro lugar</c:v>
                </c:pt>
              </c:strCache>
            </c:strRef>
          </c:cat>
          <c:val>
            <c:numRef>
              <c:f>Hoja1!$C$27:$C$30</c:f>
              <c:numCache>
                <c:formatCode>0.0%</c:formatCode>
                <c:ptCount val="4"/>
                <c:pt idx="0">
                  <c:v>0.65174449812130975</c:v>
                </c:pt>
                <c:pt idx="1">
                  <c:v>2.5356951154052603E-2</c:v>
                </c:pt>
                <c:pt idx="2">
                  <c:v>0.27265700483091787</c:v>
                </c:pt>
                <c:pt idx="3">
                  <c:v>5.0241545893719805E-2</c:v>
                </c:pt>
              </c:numCache>
            </c:numRef>
          </c:val>
          <c:extLst>
            <c:ext xmlns:c16="http://schemas.microsoft.com/office/drawing/2014/chart" uri="{C3380CC4-5D6E-409C-BE32-E72D297353CC}">
              <c16:uniqueId val="{00000001-F228-4F3B-BAD9-E525E2B35578}"/>
            </c:ext>
          </c:extLst>
        </c:ser>
        <c:dLbls>
          <c:showLegendKey val="0"/>
          <c:showVal val="0"/>
          <c:showCatName val="0"/>
          <c:showSerName val="0"/>
          <c:showPercent val="0"/>
          <c:showBubbleSize val="0"/>
        </c:dLbls>
        <c:gapWidth val="100"/>
        <c:overlap val="-10"/>
        <c:axId val="703279024"/>
        <c:axId val="703277776"/>
      </c:barChart>
      <c:catAx>
        <c:axId val="70327902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eomanist Light" panose="02000503000000020004" pitchFamily="50" charset="0"/>
                <a:ea typeface="+mn-ea"/>
                <a:cs typeface="+mn-cs"/>
              </a:defRPr>
            </a:pPr>
            <a:endParaRPr lang="es-MX"/>
          </a:p>
        </c:txPr>
        <c:crossAx val="703277776"/>
        <c:crosses val="autoZero"/>
        <c:auto val="1"/>
        <c:lblAlgn val="ctr"/>
        <c:lblOffset val="100"/>
        <c:noMultiLvlLbl val="0"/>
      </c:catAx>
      <c:valAx>
        <c:axId val="703277776"/>
        <c:scaling>
          <c:orientation val="minMax"/>
        </c:scaling>
        <c:delete val="1"/>
        <c:axPos val="t"/>
        <c:numFmt formatCode="0.0%" sourceLinked="1"/>
        <c:majorTickMark val="none"/>
        <c:minorTickMark val="none"/>
        <c:tickLblPos val="nextTo"/>
        <c:crossAx val="703279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303206922258532E-2"/>
          <c:y val="9.7717361543887771E-2"/>
          <c:w val="0.94933794816151507"/>
          <c:h val="0.76625509147216486"/>
        </c:manualLayout>
      </c:layout>
      <c:barChart>
        <c:barDir val="col"/>
        <c:grouping val="percentStacked"/>
        <c:varyColors val="0"/>
        <c:ser>
          <c:idx val="1"/>
          <c:order val="1"/>
          <c:tx>
            <c:strRef>
              <c:f>Hoja2!$H$3</c:f>
              <c:strCache>
                <c:ptCount val="1"/>
                <c:pt idx="0">
                  <c:v>Mujeres</c:v>
                </c:pt>
              </c:strCache>
            </c:strRef>
          </c:tx>
          <c:spPr>
            <a:solidFill>
              <a:srgbClr val="6E152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Geomanist Light" panose="02000503000000020004" pitchFamily="50" charset="0"/>
                    <a:ea typeface="+mn-ea"/>
                    <a:cs typeface="+mn-cs"/>
                  </a:defRPr>
                </a:pPr>
                <a:endParaRPr lang="es-MX"/>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Hoja2!$F$4:$F$8</c:f>
              <c:strCache>
                <c:ptCount val="5"/>
                <c:pt idx="0">
                  <c:v>Abandono o negligencia</c:v>
                </c:pt>
                <c:pt idx="1">
                  <c:v>Económica </c:v>
                </c:pt>
                <c:pt idx="2">
                  <c:v>Física</c:v>
                </c:pt>
                <c:pt idx="3">
                  <c:v>Psicológica</c:v>
                </c:pt>
                <c:pt idx="4">
                  <c:v>Sexual</c:v>
                </c:pt>
              </c:strCache>
            </c:strRef>
          </c:cat>
          <c:val>
            <c:numRef>
              <c:f>Hoja2!$H$4:$H$8</c:f>
              <c:numCache>
                <c:formatCode>0.0%</c:formatCode>
                <c:ptCount val="5"/>
                <c:pt idx="0">
                  <c:v>0.91716997411561696</c:v>
                </c:pt>
                <c:pt idx="1">
                  <c:v>0.97533259423503327</c:v>
                </c:pt>
                <c:pt idx="2">
                  <c:v>0.42701934605307951</c:v>
                </c:pt>
                <c:pt idx="3">
                  <c:v>0.97815093360995853</c:v>
                </c:pt>
                <c:pt idx="4">
                  <c:v>0.94070019386475079</c:v>
                </c:pt>
              </c:numCache>
            </c:numRef>
          </c:val>
          <c:extLst>
            <c:ext xmlns:c16="http://schemas.microsoft.com/office/drawing/2014/chart" uri="{C3380CC4-5D6E-409C-BE32-E72D297353CC}">
              <c16:uniqueId val="{00000000-4FB4-47F4-976A-0B6BE0A42DAE}"/>
            </c:ext>
          </c:extLst>
        </c:ser>
        <c:ser>
          <c:idx val="2"/>
          <c:order val="2"/>
          <c:tx>
            <c:strRef>
              <c:f>Hoja2!$I$3</c:f>
              <c:strCache>
                <c:ptCount val="1"/>
                <c:pt idx="0">
                  <c:v>Hombres</c:v>
                </c:pt>
              </c:strCache>
            </c:strRef>
          </c:tx>
          <c:spPr>
            <a:solidFill>
              <a:srgbClr val="BC945A"/>
            </a:solidFill>
            <a:ln>
              <a:noFill/>
            </a:ln>
            <a:effectLst/>
          </c:spPr>
          <c:invertIfNegative val="0"/>
          <c:dLbls>
            <c:dLbl>
              <c:idx val="1"/>
              <c:layout>
                <c:manualLayout>
                  <c:x val="7.4234454358702906E-2"/>
                  <c:y val="-2.1345379460661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FB4-47F4-976A-0B6BE0A42DAE}"/>
                </c:ext>
              </c:extLst>
            </c:dLbl>
            <c:dLbl>
              <c:idx val="3"/>
              <c:layout>
                <c:manualLayout>
                  <c:x val="7.6833910962276195E-2"/>
                  <c:y val="-1.91349066707185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FB4-47F4-976A-0B6BE0A42DAE}"/>
                </c:ext>
              </c:extLst>
            </c:dLbl>
            <c:dLbl>
              <c:idx val="4"/>
              <c:layout>
                <c:manualLayout>
                  <c:x val="6.7523819426065251E-2"/>
                  <c:y val="-3.71716479636031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FB4-47F4-976A-0B6BE0A42DAE}"/>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Hoja2!$F$4:$F$8</c:f>
              <c:strCache>
                <c:ptCount val="5"/>
                <c:pt idx="0">
                  <c:v>Abandono o negligencia</c:v>
                </c:pt>
                <c:pt idx="1">
                  <c:v>Económica </c:v>
                </c:pt>
                <c:pt idx="2">
                  <c:v>Física</c:v>
                </c:pt>
                <c:pt idx="3">
                  <c:v>Psicológica</c:v>
                </c:pt>
                <c:pt idx="4">
                  <c:v>Sexual</c:v>
                </c:pt>
              </c:strCache>
            </c:strRef>
          </c:cat>
          <c:val>
            <c:numRef>
              <c:f>Hoja2!$I$4:$I$8</c:f>
              <c:numCache>
                <c:formatCode>0.0%</c:formatCode>
                <c:ptCount val="5"/>
                <c:pt idx="0">
                  <c:v>8.2398619499568587E-2</c:v>
                </c:pt>
                <c:pt idx="1">
                  <c:v>2.3281596452328159E-2</c:v>
                </c:pt>
                <c:pt idx="2">
                  <c:v>0.57268461640936075</c:v>
                </c:pt>
                <c:pt idx="3">
                  <c:v>2.1438450899031812E-2</c:v>
                </c:pt>
                <c:pt idx="4">
                  <c:v>5.5080396852548751E-2</c:v>
                </c:pt>
              </c:numCache>
            </c:numRef>
          </c:val>
          <c:extLst>
            <c:ext xmlns:c16="http://schemas.microsoft.com/office/drawing/2014/chart" uri="{C3380CC4-5D6E-409C-BE32-E72D297353CC}">
              <c16:uniqueId val="{00000004-4FB4-47F4-976A-0B6BE0A42DAE}"/>
            </c:ext>
          </c:extLst>
        </c:ser>
        <c:dLbls>
          <c:showLegendKey val="0"/>
          <c:showVal val="0"/>
          <c:showCatName val="0"/>
          <c:showSerName val="0"/>
          <c:showPercent val="0"/>
          <c:showBubbleSize val="0"/>
        </c:dLbls>
        <c:gapWidth val="50"/>
        <c:overlap val="100"/>
        <c:axId val="1352827392"/>
        <c:axId val="1202621743"/>
      </c:barChart>
      <c:lineChart>
        <c:grouping val="percentStacked"/>
        <c:varyColors val="0"/>
        <c:ser>
          <c:idx val="0"/>
          <c:order val="0"/>
          <c:tx>
            <c:strRef>
              <c:f>Hoja2!$G$3</c:f>
              <c:strCache>
                <c:ptCount val="1"/>
                <c:pt idx="0">
                  <c:v>Total</c:v>
                </c:pt>
              </c:strCache>
              <c:extLst xmlns:c15="http://schemas.microsoft.com/office/drawing/2012/chart"/>
            </c:strRef>
          </c:tx>
          <c:spPr>
            <a:ln w="28575" cap="rnd">
              <a:noFill/>
              <a:round/>
            </a:ln>
            <a:effectLst/>
          </c:spPr>
          <c:marker>
            <c:symbol val="circle"/>
            <c:size val="5"/>
            <c:spPr>
              <a:no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245C4F"/>
                    </a:solidFill>
                    <a:latin typeface="Geomanist Light" panose="02000503000000020004" pitchFamily="50" charset="0"/>
                    <a:ea typeface="+mn-ea"/>
                    <a:cs typeface="+mn-cs"/>
                  </a:defRPr>
                </a:pPr>
                <a:endParaRPr lang="es-MX"/>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Hoja2!$F$4:$F$8</c:f>
              <c:strCache>
                <c:ptCount val="5"/>
                <c:pt idx="0">
                  <c:v>Abandono o negligencia</c:v>
                </c:pt>
                <c:pt idx="1">
                  <c:v>Económica </c:v>
                </c:pt>
                <c:pt idx="2">
                  <c:v>Física</c:v>
                </c:pt>
                <c:pt idx="3">
                  <c:v>Psicológica</c:v>
                </c:pt>
                <c:pt idx="4">
                  <c:v>Sexual</c:v>
                </c:pt>
              </c:strCache>
              <c:extLst xmlns:c15="http://schemas.microsoft.com/office/drawing/2012/chart"/>
            </c:strRef>
          </c:cat>
          <c:val>
            <c:numRef>
              <c:f>Hoja2!$G$4:$G$8</c:f>
              <c:numCache>
                <c:formatCode>#,###</c:formatCode>
                <c:ptCount val="5"/>
                <c:pt idx="0">
                  <c:v>2318</c:v>
                </c:pt>
                <c:pt idx="1">
                  <c:v>3608</c:v>
                </c:pt>
                <c:pt idx="2">
                  <c:v>67559</c:v>
                </c:pt>
                <c:pt idx="3">
                  <c:v>46272</c:v>
                </c:pt>
                <c:pt idx="4">
                  <c:v>8769</c:v>
                </c:pt>
              </c:numCache>
              <c:extLst xmlns:c15="http://schemas.microsoft.com/office/drawing/2012/chart"/>
            </c:numRef>
          </c:val>
          <c:smooth val="0"/>
          <c:extLst xmlns:c15="http://schemas.microsoft.com/office/drawing/2012/chart">
            <c:ext xmlns:c16="http://schemas.microsoft.com/office/drawing/2014/chart" uri="{C3380CC4-5D6E-409C-BE32-E72D297353CC}">
              <c16:uniqueId val="{00000005-4FB4-47F4-976A-0B6BE0A42DAE}"/>
            </c:ext>
          </c:extLst>
        </c:ser>
        <c:dLbls>
          <c:showLegendKey val="0"/>
          <c:showVal val="0"/>
          <c:showCatName val="0"/>
          <c:showSerName val="0"/>
          <c:showPercent val="0"/>
          <c:showBubbleSize val="0"/>
        </c:dLbls>
        <c:marker val="1"/>
        <c:smooth val="0"/>
        <c:axId val="1352827392"/>
        <c:axId val="1202621743"/>
      </c:lineChart>
      <c:catAx>
        <c:axId val="135282739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Geomanist Light" panose="02000503000000020004" pitchFamily="50" charset="0"/>
                <a:ea typeface="+mn-ea"/>
                <a:cs typeface="+mn-cs"/>
              </a:defRPr>
            </a:pPr>
            <a:endParaRPr lang="es-MX"/>
          </a:p>
        </c:txPr>
        <c:crossAx val="1202621743"/>
        <c:crosses val="autoZero"/>
        <c:auto val="1"/>
        <c:lblAlgn val="ctr"/>
        <c:lblOffset val="100"/>
        <c:noMultiLvlLbl val="0"/>
      </c:catAx>
      <c:valAx>
        <c:axId val="1202621743"/>
        <c:scaling>
          <c:orientation val="minMax"/>
        </c:scaling>
        <c:delete val="1"/>
        <c:axPos val="l"/>
        <c:numFmt formatCode="0%" sourceLinked="1"/>
        <c:majorTickMark val="out"/>
        <c:minorTickMark val="none"/>
        <c:tickLblPos val="nextTo"/>
        <c:crossAx val="13528273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303206922258532E-2"/>
          <c:y val="9.7717361543887771E-2"/>
          <c:w val="0.94933794816151507"/>
          <c:h val="0.76625509147216486"/>
        </c:manualLayout>
      </c:layout>
      <c:barChart>
        <c:barDir val="col"/>
        <c:grouping val="percentStacked"/>
        <c:varyColors val="0"/>
        <c:ser>
          <c:idx val="1"/>
          <c:order val="1"/>
          <c:tx>
            <c:strRef>
              <c:f>Hoja2!$H$3</c:f>
              <c:strCache>
                <c:ptCount val="1"/>
                <c:pt idx="0">
                  <c:v>Mujeres</c:v>
                </c:pt>
              </c:strCache>
            </c:strRef>
          </c:tx>
          <c:spPr>
            <a:solidFill>
              <a:srgbClr val="6E152E"/>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chemeClr val="bg1"/>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Hoja2!$F$13:$F$17</c:f>
              <c:strCache>
                <c:ptCount val="5"/>
                <c:pt idx="0">
                  <c:v>Abandono o negligencia</c:v>
                </c:pt>
                <c:pt idx="1">
                  <c:v>Económica </c:v>
                </c:pt>
                <c:pt idx="2">
                  <c:v>Física</c:v>
                </c:pt>
                <c:pt idx="3">
                  <c:v>Psicológica</c:v>
                </c:pt>
                <c:pt idx="4">
                  <c:v>Sexual</c:v>
                </c:pt>
              </c:strCache>
            </c:strRef>
          </c:cat>
          <c:val>
            <c:numRef>
              <c:f>Hoja2!$H$13:$H$17</c:f>
              <c:numCache>
                <c:formatCode>0.0%</c:formatCode>
                <c:ptCount val="5"/>
                <c:pt idx="0">
                  <c:v>0.74697885196374625</c:v>
                </c:pt>
                <c:pt idx="1">
                  <c:v>0.84565217391304348</c:v>
                </c:pt>
                <c:pt idx="2">
                  <c:v>0.46254996844098462</c:v>
                </c:pt>
                <c:pt idx="3">
                  <c:v>0.89019736124741033</c:v>
                </c:pt>
                <c:pt idx="4">
                  <c:v>0.9267750732249268</c:v>
                </c:pt>
              </c:numCache>
            </c:numRef>
          </c:val>
          <c:extLst>
            <c:ext xmlns:c16="http://schemas.microsoft.com/office/drawing/2014/chart" uri="{C3380CC4-5D6E-409C-BE32-E72D297353CC}">
              <c16:uniqueId val="{00000000-4FB4-47F4-976A-0B6BE0A42DAE}"/>
            </c:ext>
          </c:extLst>
        </c:ser>
        <c:ser>
          <c:idx val="2"/>
          <c:order val="2"/>
          <c:tx>
            <c:strRef>
              <c:f>Hoja2!$I$3</c:f>
              <c:strCache>
                <c:ptCount val="1"/>
                <c:pt idx="0">
                  <c:v>Hombres</c:v>
                </c:pt>
              </c:strCache>
            </c:strRef>
          </c:tx>
          <c:spPr>
            <a:solidFill>
              <a:srgbClr val="BC945A"/>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900" b="1" i="0" u="none" strike="noStrike" kern="1200" baseline="0">
                    <a:solidFill>
                      <a:schemeClr val="tx1">
                        <a:lumMod val="75000"/>
                        <a:lumOff val="25000"/>
                      </a:schemeClr>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Hoja2!$F$13:$F$17</c:f>
              <c:strCache>
                <c:ptCount val="5"/>
                <c:pt idx="0">
                  <c:v>Abandono o negligencia</c:v>
                </c:pt>
                <c:pt idx="1">
                  <c:v>Económica </c:v>
                </c:pt>
                <c:pt idx="2">
                  <c:v>Física</c:v>
                </c:pt>
                <c:pt idx="3">
                  <c:v>Psicológica</c:v>
                </c:pt>
                <c:pt idx="4">
                  <c:v>Sexual</c:v>
                </c:pt>
              </c:strCache>
            </c:strRef>
          </c:cat>
          <c:val>
            <c:numRef>
              <c:f>Hoja2!$I$13:$I$17</c:f>
              <c:numCache>
                <c:formatCode>0.0%</c:formatCode>
                <c:ptCount val="5"/>
                <c:pt idx="0">
                  <c:v>0.25302114803625375</c:v>
                </c:pt>
                <c:pt idx="1">
                  <c:v>0.15434782608695652</c:v>
                </c:pt>
                <c:pt idx="2">
                  <c:v>0.53681885125184092</c:v>
                </c:pt>
                <c:pt idx="3">
                  <c:v>0.10903936321011885</c:v>
                </c:pt>
                <c:pt idx="4">
                  <c:v>7.1204928795071204E-2</c:v>
                </c:pt>
              </c:numCache>
            </c:numRef>
          </c:val>
          <c:extLst>
            <c:ext xmlns:c16="http://schemas.microsoft.com/office/drawing/2014/chart" uri="{C3380CC4-5D6E-409C-BE32-E72D297353CC}">
              <c16:uniqueId val="{00000004-4FB4-47F4-976A-0B6BE0A42DAE}"/>
            </c:ext>
          </c:extLst>
        </c:ser>
        <c:dLbls>
          <c:showLegendKey val="0"/>
          <c:showVal val="0"/>
          <c:showCatName val="0"/>
          <c:showSerName val="0"/>
          <c:showPercent val="0"/>
          <c:showBubbleSize val="0"/>
        </c:dLbls>
        <c:gapWidth val="50"/>
        <c:overlap val="100"/>
        <c:axId val="1352827392"/>
        <c:axId val="1202621743"/>
      </c:barChart>
      <c:lineChart>
        <c:grouping val="percentStacked"/>
        <c:varyColors val="0"/>
        <c:ser>
          <c:idx val="0"/>
          <c:order val="0"/>
          <c:tx>
            <c:strRef>
              <c:f>Hoja2!$G$3</c:f>
              <c:strCache>
                <c:ptCount val="1"/>
                <c:pt idx="0">
                  <c:v>Total</c:v>
                </c:pt>
              </c:strCache>
            </c:strRef>
          </c:tx>
          <c:spPr>
            <a:ln w="25400" cap="rnd">
              <a:noFill/>
              <a:round/>
            </a:ln>
            <a:effectLst/>
          </c:spPr>
          <c:marker>
            <c:symbol val="circle"/>
            <c:size val="5"/>
            <c:spPr>
              <a:noFill/>
              <a:ln w="9525">
                <a:no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000" b="1" i="0" u="none" strike="noStrike" kern="1200" baseline="0">
                    <a:solidFill>
                      <a:srgbClr val="245C4F"/>
                    </a:solidFill>
                    <a:latin typeface="Geomanist Light" panose="02000503000000020004" pitchFamily="50" charset="0"/>
                    <a:ea typeface="+mn-ea"/>
                    <a:cs typeface="+mn-cs"/>
                  </a:defRPr>
                </a:pPr>
                <a:endParaRPr lang="es-MX"/>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Hoja2!$F$13:$F$17</c:f>
              <c:strCache>
                <c:ptCount val="5"/>
                <c:pt idx="0">
                  <c:v>Abandono o negligencia</c:v>
                </c:pt>
                <c:pt idx="1">
                  <c:v>Económica </c:v>
                </c:pt>
                <c:pt idx="2">
                  <c:v>Física</c:v>
                </c:pt>
                <c:pt idx="3">
                  <c:v>Psicológica</c:v>
                </c:pt>
                <c:pt idx="4">
                  <c:v>Sexual</c:v>
                </c:pt>
              </c:strCache>
            </c:strRef>
          </c:cat>
          <c:val>
            <c:numRef>
              <c:f>Hoja2!$G$13:$G$17</c:f>
              <c:numCache>
                <c:formatCode>#,###</c:formatCode>
                <c:ptCount val="5"/>
                <c:pt idx="0">
                  <c:v>1324</c:v>
                </c:pt>
                <c:pt idx="1">
                  <c:v>460</c:v>
                </c:pt>
                <c:pt idx="2">
                  <c:v>9506</c:v>
                </c:pt>
                <c:pt idx="3">
                  <c:v>9171</c:v>
                </c:pt>
                <c:pt idx="4">
                  <c:v>9901</c:v>
                </c:pt>
              </c:numCache>
            </c:numRef>
          </c:val>
          <c:smooth val="0"/>
          <c:extLst xmlns:c15="http://schemas.microsoft.com/office/drawing/2012/chart">
            <c:ext xmlns:c16="http://schemas.microsoft.com/office/drawing/2014/chart" uri="{C3380CC4-5D6E-409C-BE32-E72D297353CC}">
              <c16:uniqueId val="{00000005-4FB4-47F4-976A-0B6BE0A42DAE}"/>
            </c:ext>
          </c:extLst>
        </c:ser>
        <c:dLbls>
          <c:showLegendKey val="0"/>
          <c:showVal val="0"/>
          <c:showCatName val="0"/>
          <c:showSerName val="0"/>
          <c:showPercent val="0"/>
          <c:showBubbleSize val="0"/>
        </c:dLbls>
        <c:marker val="1"/>
        <c:smooth val="0"/>
        <c:axId val="1352827392"/>
        <c:axId val="1202621743"/>
      </c:lineChart>
      <c:catAx>
        <c:axId val="135282739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Geomanist Light" panose="02000503000000020004" pitchFamily="50" charset="0"/>
                <a:ea typeface="+mn-ea"/>
                <a:cs typeface="+mn-cs"/>
              </a:defRPr>
            </a:pPr>
            <a:endParaRPr lang="es-MX"/>
          </a:p>
        </c:txPr>
        <c:crossAx val="1202621743"/>
        <c:crosses val="autoZero"/>
        <c:auto val="1"/>
        <c:lblAlgn val="ctr"/>
        <c:lblOffset val="100"/>
        <c:noMultiLvlLbl val="0"/>
      </c:catAx>
      <c:valAx>
        <c:axId val="1202621743"/>
        <c:scaling>
          <c:orientation val="minMax"/>
        </c:scaling>
        <c:delete val="1"/>
        <c:axPos val="l"/>
        <c:numFmt formatCode="0%" sourceLinked="1"/>
        <c:majorTickMark val="out"/>
        <c:minorTickMark val="none"/>
        <c:tickLblPos val="nextTo"/>
        <c:crossAx val="13528273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697644534876137E-4"/>
          <c:y val="3.2580384323039287E-2"/>
          <c:w val="0.97355568350534805"/>
          <c:h val="0.78893177332665443"/>
        </c:manualLayout>
      </c:layout>
      <c:barChart>
        <c:barDir val="col"/>
        <c:grouping val="clustered"/>
        <c:varyColors val="0"/>
        <c:ser>
          <c:idx val="0"/>
          <c:order val="0"/>
          <c:tx>
            <c:strRef>
              <c:f>Hoja1!$B$26</c:f>
              <c:strCache>
                <c:ptCount val="1"/>
                <c:pt idx="0">
                  <c:v>2022</c:v>
                </c:pt>
              </c:strCache>
            </c:strRef>
          </c:tx>
          <c:spPr>
            <a:solidFill>
              <a:srgbClr val="6E152E"/>
            </a:solidFill>
            <a:ln>
              <a:noFill/>
            </a:ln>
            <a:effectLst/>
          </c:spPr>
          <c:invertIfNegative val="0"/>
          <c:dLbls>
            <c:spPr>
              <a:noFill/>
              <a:ln>
                <a:noFill/>
              </a:ln>
              <a:effectLst/>
            </c:spPr>
            <c:txPr>
              <a:bodyPr rot="-5400000" spcFirstLastPara="1" vertOverflow="ellipsis" wrap="square" anchor="ctr" anchorCtr="1"/>
              <a:lstStyle/>
              <a:p>
                <a:pPr>
                  <a:defRPr sz="1200" b="1" i="0" u="none" strike="noStrike" kern="1200" baseline="0">
                    <a:solidFill>
                      <a:schemeClr val="bg1"/>
                    </a:solidFill>
                    <a:latin typeface="Geomanist" panose="02000503000000020004" pitchFamily="50" charset="0"/>
                    <a:ea typeface="+mn-ea"/>
                    <a:cs typeface="+mn-cs"/>
                  </a:defRPr>
                </a:pPr>
                <a:endParaRPr lang="es-MX"/>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Hoja1!$C$24:$L$24</c:f>
              <c:strCache>
                <c:ptCount val="10"/>
                <c:pt idx="0">
                  <c:v>ENERO</c:v>
                </c:pt>
                <c:pt idx="1">
                  <c:v>FEBRERO</c:v>
                </c:pt>
                <c:pt idx="2">
                  <c:v>MARZO</c:v>
                </c:pt>
                <c:pt idx="3">
                  <c:v>ABRIL</c:v>
                </c:pt>
                <c:pt idx="4">
                  <c:v>MAYO</c:v>
                </c:pt>
                <c:pt idx="5">
                  <c:v>JUNIO</c:v>
                </c:pt>
                <c:pt idx="6">
                  <c:v>JULIO</c:v>
                </c:pt>
                <c:pt idx="7">
                  <c:v>AGOSTO</c:v>
                </c:pt>
                <c:pt idx="8">
                  <c:v>SEPTIEMBRE</c:v>
                </c:pt>
                <c:pt idx="9">
                  <c:v>OCTUBRE</c:v>
                </c:pt>
              </c:strCache>
            </c:strRef>
          </c:cat>
          <c:val>
            <c:numRef>
              <c:f>Hoja1!$C$26:$L$26</c:f>
              <c:numCache>
                <c:formatCode>General</c:formatCode>
                <c:ptCount val="10"/>
                <c:pt idx="7" formatCode="#,##0">
                  <c:v>445</c:v>
                </c:pt>
                <c:pt idx="8" formatCode="#,##0">
                  <c:v>2555</c:v>
                </c:pt>
                <c:pt idx="9" formatCode="#,##0">
                  <c:v>1343</c:v>
                </c:pt>
              </c:numCache>
            </c:numRef>
          </c:val>
          <c:extLst>
            <c:ext xmlns:c16="http://schemas.microsoft.com/office/drawing/2014/chart" uri="{C3380CC4-5D6E-409C-BE32-E72D297353CC}">
              <c16:uniqueId val="{00000000-2624-4303-9BEF-566F239FFD7D}"/>
            </c:ext>
          </c:extLst>
        </c:ser>
        <c:ser>
          <c:idx val="1"/>
          <c:order val="1"/>
          <c:tx>
            <c:strRef>
              <c:f>Hoja1!$B$27</c:f>
              <c:strCache>
                <c:ptCount val="1"/>
                <c:pt idx="0">
                  <c:v>2023</c:v>
                </c:pt>
              </c:strCache>
            </c:strRef>
          </c:tx>
          <c:spPr>
            <a:solidFill>
              <a:srgbClr val="BC945A"/>
            </a:solidFill>
            <a:ln>
              <a:noFill/>
            </a:ln>
            <a:effectLst/>
          </c:spPr>
          <c:invertIfNegative val="0"/>
          <c:dLbls>
            <c:spPr>
              <a:noFill/>
              <a:ln>
                <a:noFill/>
              </a:ln>
              <a:effectLst/>
            </c:spPr>
            <c:txPr>
              <a:bodyPr rot="-5400000" spcFirstLastPara="1" vertOverflow="ellipsis" wrap="square" anchor="ctr" anchorCtr="1"/>
              <a:lstStyle/>
              <a:p>
                <a:pPr>
                  <a:defRPr sz="1200" b="1" i="0" u="none" strike="noStrike" kern="1200" baseline="0">
                    <a:solidFill>
                      <a:schemeClr val="bg1"/>
                    </a:solidFill>
                    <a:latin typeface="Geomanist" panose="02000503000000020004" pitchFamily="50" charset="0"/>
                    <a:ea typeface="+mn-ea"/>
                    <a:cs typeface="+mn-cs"/>
                  </a:defRPr>
                </a:pPr>
                <a:endParaRPr lang="es-MX"/>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Hoja1!$C$24:$L$24</c:f>
              <c:strCache>
                <c:ptCount val="10"/>
                <c:pt idx="0">
                  <c:v>ENERO</c:v>
                </c:pt>
                <c:pt idx="1">
                  <c:v>FEBRERO</c:v>
                </c:pt>
                <c:pt idx="2">
                  <c:v>MARZO</c:v>
                </c:pt>
                <c:pt idx="3">
                  <c:v>ABRIL</c:v>
                </c:pt>
                <c:pt idx="4">
                  <c:v>MAYO</c:v>
                </c:pt>
                <c:pt idx="5">
                  <c:v>JUNIO</c:v>
                </c:pt>
                <c:pt idx="6">
                  <c:v>JULIO</c:v>
                </c:pt>
                <c:pt idx="7">
                  <c:v>AGOSTO</c:v>
                </c:pt>
                <c:pt idx="8">
                  <c:v>SEPTIEMBRE</c:v>
                </c:pt>
                <c:pt idx="9">
                  <c:v>OCTUBRE</c:v>
                </c:pt>
              </c:strCache>
            </c:strRef>
          </c:cat>
          <c:val>
            <c:numRef>
              <c:f>Hoja1!$C$27:$L$27</c:f>
              <c:numCache>
                <c:formatCode>#,##0</c:formatCode>
                <c:ptCount val="10"/>
                <c:pt idx="0">
                  <c:v>495</c:v>
                </c:pt>
                <c:pt idx="1">
                  <c:v>655</c:v>
                </c:pt>
                <c:pt idx="2">
                  <c:v>705</c:v>
                </c:pt>
                <c:pt idx="3">
                  <c:v>782</c:v>
                </c:pt>
                <c:pt idx="4">
                  <c:v>814</c:v>
                </c:pt>
                <c:pt idx="5">
                  <c:v>1237</c:v>
                </c:pt>
                <c:pt idx="6">
                  <c:v>1231</c:v>
                </c:pt>
                <c:pt idx="7">
                  <c:v>1700</c:v>
                </c:pt>
                <c:pt idx="8">
                  <c:v>1340</c:v>
                </c:pt>
                <c:pt idx="9">
                  <c:v>1388</c:v>
                </c:pt>
              </c:numCache>
            </c:numRef>
          </c:val>
          <c:extLst>
            <c:ext xmlns:c16="http://schemas.microsoft.com/office/drawing/2014/chart" uri="{C3380CC4-5D6E-409C-BE32-E72D297353CC}">
              <c16:uniqueId val="{00000009-2624-4303-9BEF-566F239FFD7D}"/>
            </c:ext>
          </c:extLst>
        </c:ser>
        <c:ser>
          <c:idx val="2"/>
          <c:order val="2"/>
          <c:tx>
            <c:strRef>
              <c:f>Hoja1!$B$28</c:f>
              <c:strCache>
                <c:ptCount val="1"/>
                <c:pt idx="0">
                  <c:v>2024</c:v>
                </c:pt>
              </c:strCache>
            </c:strRef>
          </c:tx>
          <c:spPr>
            <a:solidFill>
              <a:srgbClr val="245C4F"/>
            </a:solidFill>
            <a:ln>
              <a:noFill/>
            </a:ln>
            <a:effectLst/>
          </c:spPr>
          <c:invertIfNegative val="0"/>
          <c:dLbls>
            <c:spPr>
              <a:noFill/>
              <a:ln>
                <a:noFill/>
              </a:ln>
              <a:effectLst/>
            </c:spPr>
            <c:txPr>
              <a:bodyPr rot="-5400000" spcFirstLastPara="1" vertOverflow="ellipsis" wrap="square" anchor="ctr" anchorCtr="1"/>
              <a:lstStyle/>
              <a:p>
                <a:pPr>
                  <a:defRPr sz="1200" b="1" i="0" u="none" strike="noStrike" kern="1200" baseline="0">
                    <a:solidFill>
                      <a:schemeClr val="bg1"/>
                    </a:solidFill>
                    <a:latin typeface="Geomanist" panose="02000503000000020004" pitchFamily="50" charset="0"/>
                    <a:ea typeface="+mn-ea"/>
                    <a:cs typeface="+mn-cs"/>
                  </a:defRPr>
                </a:pPr>
                <a:endParaRPr lang="es-MX"/>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Hoja1!$C$24:$L$24</c:f>
              <c:strCache>
                <c:ptCount val="10"/>
                <c:pt idx="0">
                  <c:v>ENERO</c:v>
                </c:pt>
                <c:pt idx="1">
                  <c:v>FEBRERO</c:v>
                </c:pt>
                <c:pt idx="2">
                  <c:v>MARZO</c:v>
                </c:pt>
                <c:pt idx="3">
                  <c:v>ABRIL</c:v>
                </c:pt>
                <c:pt idx="4">
                  <c:v>MAYO</c:v>
                </c:pt>
                <c:pt idx="5">
                  <c:v>JUNIO</c:v>
                </c:pt>
                <c:pt idx="6">
                  <c:v>JULIO</c:v>
                </c:pt>
                <c:pt idx="7">
                  <c:v>AGOSTO</c:v>
                </c:pt>
                <c:pt idx="8">
                  <c:v>SEPTIEMBRE</c:v>
                </c:pt>
                <c:pt idx="9">
                  <c:v>OCTUBRE</c:v>
                </c:pt>
              </c:strCache>
            </c:strRef>
          </c:cat>
          <c:val>
            <c:numRef>
              <c:f>Hoja1!$C$28:$L$28</c:f>
              <c:numCache>
                <c:formatCode>#,##0</c:formatCode>
                <c:ptCount val="10"/>
                <c:pt idx="0">
                  <c:v>1094</c:v>
                </c:pt>
                <c:pt idx="1">
                  <c:v>1267</c:v>
                </c:pt>
                <c:pt idx="2">
                  <c:v>1272</c:v>
                </c:pt>
                <c:pt idx="3">
                  <c:v>1297</c:v>
                </c:pt>
                <c:pt idx="4">
                  <c:v>1410</c:v>
                </c:pt>
                <c:pt idx="5">
                  <c:v>1593</c:v>
                </c:pt>
                <c:pt idx="6">
                  <c:v>1885</c:v>
                </c:pt>
                <c:pt idx="7">
                  <c:v>1839</c:v>
                </c:pt>
                <c:pt idx="8">
                  <c:v>1752</c:v>
                </c:pt>
                <c:pt idx="9">
                  <c:v>1752</c:v>
                </c:pt>
              </c:numCache>
            </c:numRef>
          </c:val>
          <c:extLst>
            <c:ext xmlns:c16="http://schemas.microsoft.com/office/drawing/2014/chart" uri="{C3380CC4-5D6E-409C-BE32-E72D297353CC}">
              <c16:uniqueId val="{0000000A-2624-4303-9BEF-566F239FFD7D}"/>
            </c:ext>
          </c:extLst>
        </c:ser>
        <c:dLbls>
          <c:dLblPos val="outEnd"/>
          <c:showLegendKey val="0"/>
          <c:showVal val="1"/>
          <c:showCatName val="0"/>
          <c:showSerName val="0"/>
          <c:showPercent val="0"/>
          <c:showBubbleSize val="0"/>
        </c:dLbls>
        <c:gapWidth val="52"/>
        <c:axId val="811118560"/>
        <c:axId val="811119120"/>
      </c:barChart>
      <c:catAx>
        <c:axId val="811118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Geomanist" panose="02000503000000020004" pitchFamily="50" charset="0"/>
                <a:ea typeface="+mn-ea"/>
                <a:cs typeface="+mn-cs"/>
              </a:defRPr>
            </a:pPr>
            <a:endParaRPr lang="es-MX"/>
          </a:p>
        </c:txPr>
        <c:crossAx val="811119120"/>
        <c:crosses val="autoZero"/>
        <c:auto val="1"/>
        <c:lblAlgn val="ctr"/>
        <c:lblOffset val="100"/>
        <c:noMultiLvlLbl val="0"/>
      </c:catAx>
      <c:valAx>
        <c:axId val="811119120"/>
        <c:scaling>
          <c:orientation val="minMax"/>
          <c:max val="3000"/>
          <c:min val="0"/>
        </c:scaling>
        <c:delete val="1"/>
        <c:axPos val="l"/>
        <c:numFmt formatCode="General" sourceLinked="1"/>
        <c:majorTickMark val="none"/>
        <c:minorTickMark val="none"/>
        <c:tickLblPos val="nextTo"/>
        <c:crossAx val="811118560"/>
        <c:crosses val="autoZero"/>
        <c:crossBetween val="between"/>
      </c:valAx>
      <c:spPr>
        <a:noFill/>
        <a:ln>
          <a:noFill/>
        </a:ln>
        <a:effectLst/>
      </c:spPr>
    </c:plotArea>
    <c:legend>
      <c:legendPos val="b"/>
      <c:layout>
        <c:manualLayout>
          <c:xMode val="edge"/>
          <c:yMode val="edge"/>
          <c:x val="0.34757592640994817"/>
          <c:y val="0.93067516920398707"/>
          <c:w val="0.33534427828526803"/>
          <c:h val="5.2666204695625121E-2"/>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Geomanist" panose="02000503000000020004" pitchFamily="50" charset="0"/>
              <a:ea typeface="+mn-ea"/>
              <a:cs typeface="+mn-cs"/>
            </a:defRPr>
          </a:pPr>
          <a:endParaRPr lang="es-MX"/>
        </a:p>
      </c:txPr>
    </c:legend>
    <c:plotVisOnly val="1"/>
    <c:dispBlanksAs val="gap"/>
    <c:showDLblsOverMax val="0"/>
  </c:chart>
  <c:spPr>
    <a:noFill/>
    <a:ln>
      <a:noFill/>
    </a:ln>
    <a:effectLst/>
  </c:spPr>
  <c:txPr>
    <a:bodyPr/>
    <a:lstStyle/>
    <a:p>
      <a:pPr>
        <a:defRPr>
          <a:latin typeface="Montserrat" panose="00000500000000000000" pitchFamily="50" charset="0"/>
        </a:defRPr>
      </a:pPr>
      <a:endParaRPr lang="es-MX"/>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6.5350080380598868E-4"/>
          <c:y val="7.6853640018892666E-2"/>
          <c:w val="0.98257226734199232"/>
          <c:h val="0.69297745826854196"/>
        </c:manualLayout>
      </c:layout>
      <c:barChart>
        <c:barDir val="col"/>
        <c:grouping val="clustered"/>
        <c:varyColors val="0"/>
        <c:ser>
          <c:idx val="0"/>
          <c:order val="0"/>
          <c:tx>
            <c:strRef>
              <c:f>Sheet1!$B$1</c:f>
              <c:strCache>
                <c:ptCount val="1"/>
                <c:pt idx="0">
                  <c:v>2021</c:v>
                </c:pt>
              </c:strCache>
            </c:strRef>
          </c:tx>
          <c:spPr>
            <a:solidFill>
              <a:srgbClr val="691B31"/>
            </a:solidFill>
            <a:ln>
              <a:noFill/>
            </a:ln>
            <a:effectLst/>
          </c:spPr>
          <c:invertIfNegative val="0"/>
          <c:dLbls>
            <c:dLbl>
              <c:idx val="67"/>
              <c:spPr>
                <a:solidFill>
                  <a:schemeClr val="lt1"/>
                </a:solidFill>
                <a:ln w="12700" cap="flat" cmpd="sng" algn="ctr">
                  <a:noFill/>
                  <a:prstDash val="solid"/>
                  <a:miter lim="800000"/>
                </a:ln>
                <a:effectLst/>
              </c:spPr>
              <c:txPr>
                <a:bodyPr rot="0" spcFirstLastPara="1" vertOverflow="ellipsis" vert="horz" wrap="square" anchor="ctr" anchorCtr="1"/>
                <a:lstStyle/>
                <a:p>
                  <a:pPr algn="ctr">
                    <a:defRPr lang="es-MX" sz="1100" b="1" i="0" u="none" strike="noStrike" kern="1200" baseline="0">
                      <a:solidFill>
                        <a:srgbClr val="691B31"/>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extLst>
                <c:ext xmlns:c16="http://schemas.microsoft.com/office/drawing/2014/chart" uri="{C3380CC4-5D6E-409C-BE32-E72D297353CC}">
                  <c16:uniqueId val="{00000000-7ABD-4E67-B266-0AC311DDB776}"/>
                </c:ext>
              </c:extLst>
            </c:dLbl>
            <c:spPr>
              <a:noFill/>
              <a:ln>
                <a:noFill/>
              </a:ln>
              <a:effectLst/>
            </c:spPr>
            <c:txPr>
              <a:bodyPr rot="0" spcFirstLastPara="1" vertOverflow="ellipsis" vert="horz" wrap="square" anchor="ctr" anchorCtr="1"/>
              <a:lstStyle/>
              <a:p>
                <a:pPr algn="ctr">
                  <a:defRPr lang="es-MX" sz="1100" b="1" i="0" u="none" strike="noStrike" kern="1200" baseline="0">
                    <a:solidFill>
                      <a:srgbClr val="691B31"/>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Sheet1!$A$1:$A$7</c:f>
              <c:strCache>
                <c:ptCount val="6"/>
                <c:pt idx="0">
                  <c:v>0-14</c:v>
                </c:pt>
                <c:pt idx="1">
                  <c:v>15-29</c:v>
                </c:pt>
                <c:pt idx="2">
                  <c:v>30-44</c:v>
                </c:pt>
                <c:pt idx="3">
                  <c:v>45-59</c:v>
                </c:pt>
                <c:pt idx="4">
                  <c:v>60 y más</c:v>
                </c:pt>
                <c:pt idx="5">
                  <c:v>No especificado</c:v>
                </c:pt>
              </c:strCache>
            </c:strRef>
          </c:cat>
          <c:val>
            <c:numRef>
              <c:f>Sheet1!$B$1:$B$7</c:f>
              <c:numCache>
                <c:formatCode>0.0</c:formatCode>
                <c:ptCount val="6"/>
                <c:pt idx="0">
                  <c:v>3.8</c:v>
                </c:pt>
                <c:pt idx="1">
                  <c:v>26.1</c:v>
                </c:pt>
                <c:pt idx="2">
                  <c:v>30.1</c:v>
                </c:pt>
                <c:pt idx="3">
                  <c:v>11.4</c:v>
                </c:pt>
                <c:pt idx="4">
                  <c:v>2.8</c:v>
                </c:pt>
                <c:pt idx="5">
                  <c:v>25.9</c:v>
                </c:pt>
              </c:numCache>
            </c:numRef>
          </c:val>
          <c:extLst>
            <c:ext xmlns:c16="http://schemas.microsoft.com/office/drawing/2014/chart" uri="{C3380CC4-5D6E-409C-BE32-E72D297353CC}">
              <c16:uniqueId val="{00000001-7ABD-4E67-B266-0AC311DDB776}"/>
            </c:ext>
          </c:extLst>
        </c:ser>
        <c:ser>
          <c:idx val="1"/>
          <c:order val="1"/>
          <c:tx>
            <c:strRef>
              <c:f>Sheet1!$C$1</c:f>
              <c:strCache>
                <c:ptCount val="1"/>
                <c:pt idx="0">
                  <c:v>2022</c:v>
                </c:pt>
              </c:strCache>
            </c:strRef>
          </c:tx>
          <c:spPr>
            <a:solidFill>
              <a:srgbClr val="BC945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s-MX" sz="1100" b="1" i="0" u="none" strike="noStrike" kern="1200" baseline="0">
                    <a:solidFill>
                      <a:srgbClr val="BC945A"/>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Sheet1!$A$1:$A$7</c:f>
              <c:strCache>
                <c:ptCount val="6"/>
                <c:pt idx="0">
                  <c:v>0-14</c:v>
                </c:pt>
                <c:pt idx="1">
                  <c:v>15-29</c:v>
                </c:pt>
                <c:pt idx="2">
                  <c:v>30-44</c:v>
                </c:pt>
                <c:pt idx="3">
                  <c:v>45-59</c:v>
                </c:pt>
                <c:pt idx="4">
                  <c:v>60 y más</c:v>
                </c:pt>
                <c:pt idx="5">
                  <c:v>No especificado</c:v>
                </c:pt>
              </c:strCache>
            </c:strRef>
          </c:cat>
          <c:val>
            <c:numRef>
              <c:f>Sheet1!$C$1:$C$7</c:f>
              <c:numCache>
                <c:formatCode>0.0</c:formatCode>
                <c:ptCount val="6"/>
                <c:pt idx="0">
                  <c:v>4.0999999999999996</c:v>
                </c:pt>
                <c:pt idx="1">
                  <c:v>27.6</c:v>
                </c:pt>
                <c:pt idx="2">
                  <c:v>29.6</c:v>
                </c:pt>
                <c:pt idx="3">
                  <c:v>13.3</c:v>
                </c:pt>
                <c:pt idx="4">
                  <c:v>3.3</c:v>
                </c:pt>
                <c:pt idx="5">
                  <c:v>22.1</c:v>
                </c:pt>
              </c:numCache>
            </c:numRef>
          </c:val>
          <c:extLst>
            <c:ext xmlns:c16="http://schemas.microsoft.com/office/drawing/2014/chart" uri="{C3380CC4-5D6E-409C-BE32-E72D297353CC}">
              <c16:uniqueId val="{00000002-7ABD-4E67-B266-0AC311DDB776}"/>
            </c:ext>
          </c:extLst>
        </c:ser>
        <c:dLbls>
          <c:showLegendKey val="0"/>
          <c:showVal val="1"/>
          <c:showCatName val="0"/>
          <c:showSerName val="0"/>
          <c:showPercent val="0"/>
          <c:showBubbleSize val="0"/>
        </c:dLbls>
        <c:gapWidth val="75"/>
        <c:axId val="253742464"/>
        <c:axId val="253756544"/>
        <c:extLst/>
      </c:barChart>
      <c:catAx>
        <c:axId val="253742464"/>
        <c:scaling>
          <c:orientation val="minMax"/>
        </c:scaling>
        <c:delete val="0"/>
        <c:axPos val="b"/>
        <c:title>
          <c:tx>
            <c:rich>
              <a:bodyPr rot="0" spcFirstLastPara="1" vertOverflow="ellipsis" vert="horz" wrap="square" anchor="ctr" anchorCtr="1"/>
              <a:lstStyle/>
              <a:p>
                <a:pPr>
                  <a:defRPr lang="es-MX" sz="1000" b="0" i="0" u="none" strike="noStrike" kern="1200" baseline="0">
                    <a:solidFill>
                      <a:schemeClr val="tx1"/>
                    </a:solidFill>
                    <a:latin typeface="Montserrat" panose="00000500000000000000" pitchFamily="2" charset="0"/>
                    <a:ea typeface="+mn-ea"/>
                    <a:cs typeface="+mn-cs"/>
                  </a:defRPr>
                </a:pPr>
                <a:r>
                  <a:rPr lang="es-MX" dirty="0"/>
                  <a:t>Grupos de edad</a:t>
                </a:r>
              </a:p>
            </c:rich>
          </c:tx>
          <c:overlay val="0"/>
          <c:spPr>
            <a:noFill/>
            <a:ln>
              <a:noFill/>
            </a:ln>
            <a:effectLst/>
          </c:spPr>
          <c:txPr>
            <a:bodyPr rot="0" spcFirstLastPara="1" vertOverflow="ellipsis" vert="horz" wrap="square" anchor="ctr" anchorCtr="1"/>
            <a:lstStyle/>
            <a:p>
              <a:pPr>
                <a:defRPr lang="es-MX" sz="1000" b="0" i="0" u="none" strike="noStrike" kern="1200" baseline="0">
                  <a:solidFill>
                    <a:schemeClr val="tx1"/>
                  </a:solidFill>
                  <a:latin typeface="Montserrat" panose="00000500000000000000" pitchFamily="2" charset="0"/>
                  <a:ea typeface="+mn-ea"/>
                  <a:cs typeface="+mn-cs"/>
                </a:defRPr>
              </a:pPr>
              <a:endParaRPr lang="es-MX"/>
            </a:p>
          </c:txPr>
        </c:title>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0" spcFirstLastPara="1" vertOverflow="ellipsis" wrap="square" anchor="ctr" anchorCtr="1"/>
          <a:lstStyle/>
          <a:p>
            <a:pPr>
              <a:defRPr lang="es-MX" sz="1050" b="0" i="0" u="none" strike="noStrike" kern="1200" baseline="0">
                <a:solidFill>
                  <a:schemeClr val="tx1"/>
                </a:solidFill>
                <a:latin typeface="Geomanist Light" panose="02000503000000020004" pitchFamily="50" charset="0"/>
                <a:ea typeface="+mn-ea"/>
                <a:cs typeface="+mn-cs"/>
              </a:defRPr>
            </a:pPr>
            <a:endParaRPr lang="es-MX"/>
          </a:p>
        </c:txPr>
        <c:crossAx val="253756544"/>
        <c:crosses val="autoZero"/>
        <c:auto val="1"/>
        <c:lblAlgn val="ctr"/>
        <c:lblOffset val="100"/>
        <c:noMultiLvlLbl val="0"/>
      </c:catAx>
      <c:valAx>
        <c:axId val="253756544"/>
        <c:scaling>
          <c:orientation val="minMax"/>
          <c:max val="35"/>
          <c:min val="0"/>
        </c:scaling>
        <c:delete val="1"/>
        <c:axPos val="l"/>
        <c:numFmt formatCode="0.0" sourceLinked="1"/>
        <c:majorTickMark val="out"/>
        <c:minorTickMark val="none"/>
        <c:tickLblPos val="nextTo"/>
        <c:crossAx val="253742464"/>
        <c:crosses val="autoZero"/>
        <c:crossBetween val="between"/>
      </c:valAx>
      <c:spPr>
        <a:noFill/>
        <a:ln w="25400">
          <a:noFill/>
        </a:ln>
        <a:effectLst/>
      </c:spPr>
    </c:plotArea>
    <c:legend>
      <c:legendPos val="b"/>
      <c:layout>
        <c:manualLayout>
          <c:xMode val="edge"/>
          <c:yMode val="edge"/>
          <c:x val="0.12641491625338422"/>
          <c:y val="0.86875591433542565"/>
          <c:w val="0.73315019194520115"/>
          <c:h val="0.13124408566457424"/>
        </c:manualLayout>
      </c:layout>
      <c:overlay val="0"/>
      <c:spPr>
        <a:noFill/>
        <a:ln>
          <a:noFill/>
        </a:ln>
        <a:effectLst/>
      </c:spPr>
      <c:txPr>
        <a:bodyPr rot="0" spcFirstLastPara="1" vertOverflow="ellipsis" vert="horz" wrap="square" anchor="ctr" anchorCtr="1"/>
        <a:lstStyle/>
        <a:p>
          <a:pPr>
            <a:defRPr lang="es-MX" sz="1100" b="0" i="0" u="none" strike="noStrike" kern="1200" baseline="0">
              <a:solidFill>
                <a:schemeClr val="tx1"/>
              </a:solidFill>
              <a:latin typeface="Geomanist Light" panose="02000503000000020004" pitchFamily="50" charset="0"/>
              <a:ea typeface="+mn-ea"/>
              <a:cs typeface="+mn-cs"/>
            </a:defRPr>
          </a:pPr>
          <a:endParaRPr lang="es-MX"/>
        </a:p>
      </c:txPr>
    </c:legend>
    <c:plotVisOnly val="1"/>
    <c:dispBlanksAs val="gap"/>
    <c:showDLblsOverMax val="0"/>
  </c:chart>
  <c:spPr>
    <a:noFill/>
    <a:ln w="6350" cap="flat" cmpd="sng" algn="ctr">
      <a:noFill/>
      <a:prstDash val="solid"/>
      <a:miter lim="800000"/>
    </a:ln>
    <a:effectLst/>
  </c:spPr>
  <c:txPr>
    <a:bodyPr/>
    <a:lstStyle/>
    <a:p>
      <a:pPr>
        <a:defRPr lang="es-MX" b="0">
          <a:latin typeface="Montserrat" panose="00000500000000000000" pitchFamily="2" charset="0"/>
        </a:defRPr>
      </a:pPr>
      <a:endParaRPr lang="es-MX"/>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6.5350080380598868E-4"/>
          <c:y val="7.6853640018892666E-2"/>
          <c:w val="0.68956487856420745"/>
          <c:h val="0.85671362328020151"/>
        </c:manualLayout>
      </c:layout>
      <c:barChart>
        <c:barDir val="bar"/>
        <c:grouping val="clustered"/>
        <c:varyColors val="0"/>
        <c:ser>
          <c:idx val="0"/>
          <c:order val="0"/>
          <c:tx>
            <c:strRef>
              <c:f>Sheet1!$B$1</c:f>
              <c:strCache>
                <c:ptCount val="1"/>
                <c:pt idx="0">
                  <c:v>Mujeres atendidas</c:v>
                </c:pt>
              </c:strCache>
            </c:strRef>
          </c:tx>
          <c:spPr>
            <a:solidFill>
              <a:srgbClr val="245C4F"/>
            </a:solidFill>
            <a:ln>
              <a:noFill/>
            </a:ln>
            <a:effectLst/>
          </c:spPr>
          <c:invertIfNegative val="0"/>
          <c:dLbls>
            <c:dLbl>
              <c:idx val="68"/>
              <c:spPr>
                <a:solidFill>
                  <a:schemeClr val="lt1"/>
                </a:solidFill>
                <a:ln w="12700" cap="flat" cmpd="sng" algn="ctr">
                  <a:noFill/>
                  <a:prstDash val="solid"/>
                  <a:miter lim="800000"/>
                </a:ln>
                <a:effectLst/>
              </c:spPr>
              <c:txPr>
                <a:bodyPr rot="0" spcFirstLastPara="1" vertOverflow="ellipsis" vert="horz" wrap="square" anchor="ctr" anchorCtr="0"/>
                <a:lstStyle/>
                <a:p>
                  <a:pPr algn="ctr">
                    <a:defRPr lang="es-MX" sz="1200" b="1" i="0" u="none" strike="noStrike" kern="1200" baseline="0">
                      <a:solidFill>
                        <a:schemeClr val="bg1"/>
                      </a:solidFill>
                      <a:latin typeface="Geomanist Light" panose="02000503000000020004" pitchFamily="50" charset="0"/>
                      <a:ea typeface="+mn-ea"/>
                      <a:cs typeface="+mn-cs"/>
                    </a:defRPr>
                  </a:pPr>
                  <a:endParaRPr lang="es-MX"/>
                </a:p>
              </c:txPr>
              <c:dLblPos val="ctr"/>
              <c:showLegendKey val="0"/>
              <c:showVal val="1"/>
              <c:showCatName val="0"/>
              <c:showSerName val="0"/>
              <c:showPercent val="0"/>
              <c:showBubbleSize val="0"/>
              <c:extLst>
                <c:ext xmlns:c16="http://schemas.microsoft.com/office/drawing/2014/chart" uri="{C3380CC4-5D6E-409C-BE32-E72D297353CC}">
                  <c16:uniqueId val="{00000000-246D-4BF5-9989-2A38C3E3E809}"/>
                </c:ext>
              </c:extLst>
            </c:dLbl>
            <c:spPr>
              <a:noFill/>
              <a:ln>
                <a:noFill/>
              </a:ln>
              <a:effectLst/>
            </c:spPr>
            <c:txPr>
              <a:bodyPr rot="0" spcFirstLastPara="1" vertOverflow="ellipsis" vert="horz" wrap="square" anchor="ctr" anchorCtr="0"/>
              <a:lstStyle/>
              <a:p>
                <a:pPr algn="ctr">
                  <a:defRPr lang="es-MX" sz="1200" b="1" i="0" u="none" strike="noStrike" kern="1200" baseline="0">
                    <a:solidFill>
                      <a:schemeClr val="bg1"/>
                    </a:solidFill>
                    <a:latin typeface="Geomanist Light" panose="02000503000000020004" pitchFamily="50" charset="0"/>
                    <a:ea typeface="+mn-ea"/>
                    <a:cs typeface="+mn-cs"/>
                  </a:defRPr>
                </a:pPr>
                <a:endParaRPr lang="es-MX"/>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numRef>
              <c:f>Sheet1!$A$2:$A$5</c:f>
              <c:numCache>
                <c:formatCode>General</c:formatCode>
                <c:ptCount val="4"/>
                <c:pt idx="0">
                  <c:v>2019</c:v>
                </c:pt>
                <c:pt idx="1">
                  <c:v>2020</c:v>
                </c:pt>
                <c:pt idx="2">
                  <c:v>2021</c:v>
                </c:pt>
                <c:pt idx="3">
                  <c:v>2022</c:v>
                </c:pt>
              </c:numCache>
            </c:numRef>
          </c:cat>
          <c:val>
            <c:numRef>
              <c:f>Sheet1!$B$2:$B$5</c:f>
              <c:numCache>
                <c:formatCode>#,##0</c:formatCode>
                <c:ptCount val="4"/>
                <c:pt idx="0">
                  <c:v>370369</c:v>
                </c:pt>
                <c:pt idx="1">
                  <c:v>353527</c:v>
                </c:pt>
                <c:pt idx="2">
                  <c:v>441748</c:v>
                </c:pt>
                <c:pt idx="3">
                  <c:v>526172</c:v>
                </c:pt>
              </c:numCache>
            </c:numRef>
          </c:val>
          <c:extLst>
            <c:ext xmlns:c16="http://schemas.microsoft.com/office/drawing/2014/chart" uri="{C3380CC4-5D6E-409C-BE32-E72D297353CC}">
              <c16:uniqueId val="{00000001-246D-4BF5-9989-2A38C3E3E809}"/>
            </c:ext>
          </c:extLst>
        </c:ser>
        <c:dLbls>
          <c:showLegendKey val="0"/>
          <c:showVal val="1"/>
          <c:showCatName val="0"/>
          <c:showSerName val="0"/>
          <c:showPercent val="0"/>
          <c:showBubbleSize val="0"/>
        </c:dLbls>
        <c:gapWidth val="57"/>
        <c:axId val="253742464"/>
        <c:axId val="253756544"/>
        <c:extLst/>
      </c:barChart>
      <c:catAx>
        <c:axId val="253742464"/>
        <c:scaling>
          <c:orientation val="minMax"/>
        </c:scaling>
        <c:delete val="0"/>
        <c:axPos val="l"/>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0" spcFirstLastPara="1" vertOverflow="ellipsis" wrap="square" anchor="ctr" anchorCtr="1"/>
          <a:lstStyle/>
          <a:p>
            <a:pPr>
              <a:defRPr lang="es-MX" sz="1100" b="0" i="0" u="none" strike="noStrike" kern="1200" baseline="0">
                <a:solidFill>
                  <a:schemeClr val="tx1"/>
                </a:solidFill>
                <a:latin typeface="Geomanist Light" panose="02000503000000020004" pitchFamily="50" charset="0"/>
                <a:ea typeface="+mn-ea"/>
                <a:cs typeface="+mn-cs"/>
              </a:defRPr>
            </a:pPr>
            <a:endParaRPr lang="es-MX"/>
          </a:p>
        </c:txPr>
        <c:crossAx val="253756544"/>
        <c:crosses val="autoZero"/>
        <c:auto val="1"/>
        <c:lblAlgn val="ctr"/>
        <c:lblOffset val="100"/>
        <c:noMultiLvlLbl val="0"/>
      </c:catAx>
      <c:valAx>
        <c:axId val="253756544"/>
        <c:scaling>
          <c:orientation val="minMax"/>
          <c:max val="550000"/>
          <c:min val="0"/>
        </c:scaling>
        <c:delete val="1"/>
        <c:axPos val="b"/>
        <c:numFmt formatCode="#,##0" sourceLinked="1"/>
        <c:majorTickMark val="out"/>
        <c:minorTickMark val="none"/>
        <c:tickLblPos val="nextTo"/>
        <c:crossAx val="253742464"/>
        <c:crosses val="autoZero"/>
        <c:crossBetween val="between"/>
      </c:valAx>
      <c:spPr>
        <a:noFill/>
        <a:ln w="25400">
          <a:noFill/>
        </a:ln>
        <a:effectLst/>
      </c:spPr>
    </c:plotArea>
    <c:plotVisOnly val="1"/>
    <c:dispBlanksAs val="gap"/>
    <c:showDLblsOverMax val="0"/>
  </c:chart>
  <c:spPr>
    <a:noFill/>
    <a:ln w="6350" cap="flat" cmpd="sng" algn="ctr">
      <a:noFill/>
      <a:prstDash val="solid"/>
      <a:miter lim="800000"/>
    </a:ln>
    <a:effectLst/>
  </c:spPr>
  <c:txPr>
    <a:bodyPr/>
    <a:lstStyle/>
    <a:p>
      <a:pPr>
        <a:defRPr lang="es-MX" b="0">
          <a:latin typeface="Montserrat" panose="00000500000000000000" pitchFamily="2" charset="0"/>
        </a:defRPr>
      </a:pPr>
      <a:endParaRPr lang="es-MX"/>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03584493797275"/>
          <c:y val="2.0860986219557245E-3"/>
          <c:w val="0.69943693221940362"/>
          <c:h val="0.97304705180880546"/>
        </c:manualLayout>
      </c:layout>
      <c:barChart>
        <c:barDir val="bar"/>
        <c:grouping val="clustered"/>
        <c:varyColors val="0"/>
        <c:ser>
          <c:idx val="0"/>
          <c:order val="0"/>
          <c:tx>
            <c:strRef>
              <c:f>Hoja1!$B$1</c:f>
              <c:strCache>
                <c:ptCount val="1"/>
                <c:pt idx="0">
                  <c:v>2021</c:v>
                </c:pt>
              </c:strCache>
            </c:strRef>
          </c:tx>
          <c:spPr>
            <a:solidFill>
              <a:srgbClr val="BC955C"/>
            </a:solidFill>
          </c:spPr>
          <c:invertIfNegative val="0"/>
          <c:dLbls>
            <c:spPr>
              <a:noFill/>
              <a:ln>
                <a:noFill/>
              </a:ln>
              <a:effectLst/>
            </c:spPr>
            <c:txPr>
              <a:bodyPr wrap="square" lIns="38100" tIns="19050" rIns="38100" bIns="19050" anchor="ctr">
                <a:spAutoFit/>
              </a:bodyPr>
              <a:lstStyle/>
              <a:p>
                <a:pPr>
                  <a:defRPr sz="1100">
                    <a:solidFill>
                      <a:srgbClr val="BC945A"/>
                    </a:solidFill>
                    <a:latin typeface="Geomanist Light" panose="02000503000000020004" pitchFamily="50" charset="0"/>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Hoja1!$A$2:$A$12</c:f>
              <c:strCache>
                <c:ptCount val="11"/>
                <c:pt idx="0">
                  <c:v>Asesoría y/u orientación jurídica</c:v>
                </c:pt>
                <c:pt idx="1">
                  <c:v>Trabajo social</c:v>
                </c:pt>
                <c:pt idx="2">
                  <c:v>Psicológico</c:v>
                </c:pt>
                <c:pt idx="3">
                  <c:v>Seguimiento a servicios brindados o atención previa</c:v>
                </c:pt>
                <c:pt idx="4">
                  <c:v>Apertura de denuncias, querellas y carpetas de investigación por el Ministerio Público</c:v>
                </c:pt>
                <c:pt idx="5">
                  <c:v>Educacional y lúdica</c:v>
                </c:pt>
                <c:pt idx="6">
                  <c:v>Seguimiento a órdenes de protección</c:v>
                </c:pt>
                <c:pt idx="7">
                  <c:v>Médico</c:v>
                </c:pt>
                <c:pt idx="8">
                  <c:v>Representación legal</c:v>
                </c:pt>
                <c:pt idx="9">
                  <c:v>Atención a hijos e hijas de la usuaria</c:v>
                </c:pt>
                <c:pt idx="10">
                  <c:v>Otros</c:v>
                </c:pt>
              </c:strCache>
            </c:strRef>
          </c:cat>
          <c:val>
            <c:numRef>
              <c:f>Hoja1!$B$2:$B$12</c:f>
              <c:numCache>
                <c:formatCode>#,##0.0</c:formatCode>
                <c:ptCount val="11"/>
                <c:pt idx="0">
                  <c:v>23.8</c:v>
                </c:pt>
                <c:pt idx="1">
                  <c:v>17.8</c:v>
                </c:pt>
                <c:pt idx="2">
                  <c:v>17</c:v>
                </c:pt>
                <c:pt idx="3">
                  <c:v>8.8000000000000007</c:v>
                </c:pt>
                <c:pt idx="4">
                  <c:v>7</c:v>
                </c:pt>
                <c:pt idx="5">
                  <c:v>6.1</c:v>
                </c:pt>
                <c:pt idx="6">
                  <c:v>3.5</c:v>
                </c:pt>
                <c:pt idx="7">
                  <c:v>5.4</c:v>
                </c:pt>
                <c:pt idx="8">
                  <c:v>2.6</c:v>
                </c:pt>
                <c:pt idx="9">
                  <c:v>1.6</c:v>
                </c:pt>
                <c:pt idx="10">
                  <c:v>6.4000000000000057</c:v>
                </c:pt>
              </c:numCache>
            </c:numRef>
          </c:val>
          <c:extLst>
            <c:ext xmlns:c16="http://schemas.microsoft.com/office/drawing/2014/chart" uri="{C3380CC4-5D6E-409C-BE32-E72D297353CC}">
              <c16:uniqueId val="{00000000-76FF-46BB-B0D5-5A4CB3207AE1}"/>
            </c:ext>
          </c:extLst>
        </c:ser>
        <c:ser>
          <c:idx val="1"/>
          <c:order val="1"/>
          <c:tx>
            <c:strRef>
              <c:f>Hoja1!$C$1</c:f>
              <c:strCache>
                <c:ptCount val="1"/>
                <c:pt idx="0">
                  <c:v>2022</c:v>
                </c:pt>
              </c:strCache>
            </c:strRef>
          </c:tx>
          <c:spPr>
            <a:solidFill>
              <a:srgbClr val="245C4F"/>
            </a:solidFill>
            <a:ln w="19050" cap="rnd" cmpd="sng" algn="ctr">
              <a:solidFill>
                <a:srgbClr val="1F5B4E"/>
              </a:solidFill>
              <a:prstDash val="solid"/>
              <a:round/>
            </a:ln>
          </c:spPr>
          <c:invertIfNegative val="0"/>
          <c:dLbls>
            <c:spPr>
              <a:noFill/>
              <a:ln>
                <a:noFill/>
              </a:ln>
              <a:effectLst/>
            </c:spPr>
            <c:txPr>
              <a:bodyPr wrap="square" lIns="38100" tIns="19050" rIns="38100" bIns="19050" anchor="ctr">
                <a:spAutoFit/>
              </a:bodyPr>
              <a:lstStyle/>
              <a:p>
                <a:pPr>
                  <a:defRPr sz="1100">
                    <a:solidFill>
                      <a:srgbClr val="245C4F"/>
                    </a:solidFill>
                    <a:latin typeface="Geomanist Light" panose="02000503000000020004" pitchFamily="50" charset="0"/>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Hoja1!$A$2:$A$12</c:f>
              <c:strCache>
                <c:ptCount val="11"/>
                <c:pt idx="0">
                  <c:v>Asesoría y/u orientación jurídica</c:v>
                </c:pt>
                <c:pt idx="1">
                  <c:v>Trabajo social</c:v>
                </c:pt>
                <c:pt idx="2">
                  <c:v>Psicológico</c:v>
                </c:pt>
                <c:pt idx="3">
                  <c:v>Seguimiento a servicios brindados o atención previa</c:v>
                </c:pt>
                <c:pt idx="4">
                  <c:v>Apertura de denuncias, querellas y carpetas de investigación por el Ministerio Público</c:v>
                </c:pt>
                <c:pt idx="5">
                  <c:v>Educacional y lúdica</c:v>
                </c:pt>
                <c:pt idx="6">
                  <c:v>Seguimiento a órdenes de protección</c:v>
                </c:pt>
                <c:pt idx="7">
                  <c:v>Médico</c:v>
                </c:pt>
                <c:pt idx="8">
                  <c:v>Representación legal</c:v>
                </c:pt>
                <c:pt idx="9">
                  <c:v>Atención a hijos e hijas de la usuaria</c:v>
                </c:pt>
                <c:pt idx="10">
                  <c:v>Otros</c:v>
                </c:pt>
              </c:strCache>
            </c:strRef>
          </c:cat>
          <c:val>
            <c:numRef>
              <c:f>Hoja1!$C$2:$C$12</c:f>
              <c:numCache>
                <c:formatCode>#,##0.0</c:formatCode>
                <c:ptCount val="11"/>
                <c:pt idx="0">
                  <c:v>22.2</c:v>
                </c:pt>
                <c:pt idx="1">
                  <c:v>17.600000000000001</c:v>
                </c:pt>
                <c:pt idx="2">
                  <c:v>15.9</c:v>
                </c:pt>
                <c:pt idx="3">
                  <c:v>9.4</c:v>
                </c:pt>
                <c:pt idx="4">
                  <c:v>7.2</c:v>
                </c:pt>
                <c:pt idx="5">
                  <c:v>6.1</c:v>
                </c:pt>
                <c:pt idx="6">
                  <c:v>4.5999999999999996</c:v>
                </c:pt>
                <c:pt idx="7">
                  <c:v>4.4000000000000004</c:v>
                </c:pt>
                <c:pt idx="8">
                  <c:v>2.7</c:v>
                </c:pt>
                <c:pt idx="9">
                  <c:v>1.5</c:v>
                </c:pt>
                <c:pt idx="10">
                  <c:v>8.4000000000000057</c:v>
                </c:pt>
              </c:numCache>
            </c:numRef>
          </c:val>
          <c:extLst>
            <c:ext xmlns:c16="http://schemas.microsoft.com/office/drawing/2014/chart" uri="{C3380CC4-5D6E-409C-BE32-E72D297353CC}">
              <c16:uniqueId val="{00000001-76FF-46BB-B0D5-5A4CB3207AE1}"/>
            </c:ext>
          </c:extLst>
        </c:ser>
        <c:dLbls>
          <c:showLegendKey val="0"/>
          <c:showVal val="1"/>
          <c:showCatName val="0"/>
          <c:showSerName val="0"/>
          <c:showPercent val="0"/>
          <c:showBubbleSize val="0"/>
        </c:dLbls>
        <c:gapWidth val="30"/>
        <c:axId val="269321168"/>
        <c:axId val="269320608"/>
      </c:barChart>
      <c:catAx>
        <c:axId val="269321168"/>
        <c:scaling>
          <c:orientation val="maxMin"/>
        </c:scaling>
        <c:delete val="0"/>
        <c:axPos val="l"/>
        <c:numFmt formatCode="General" sourceLinked="0"/>
        <c:majorTickMark val="out"/>
        <c:minorTickMark val="none"/>
        <c:tickLblPos val="nextTo"/>
        <c:txPr>
          <a:bodyPr rot="0" spcFirstLastPara="0" vertOverflow="ellipsis" vert="horz" wrap="square" anchor="ctr" anchorCtr="1"/>
          <a:lstStyle/>
          <a:p>
            <a:pPr>
              <a:defRPr lang="es-MX" sz="1000" b="0" i="0" u="none" strike="noStrike" kern="1200" baseline="0">
                <a:solidFill>
                  <a:schemeClr val="tx1"/>
                </a:solidFill>
                <a:latin typeface="Geomanist Light" panose="02000503000000020004" pitchFamily="50" charset="0"/>
                <a:ea typeface="+mn-ea"/>
                <a:cs typeface="+mn-cs"/>
              </a:defRPr>
            </a:pPr>
            <a:endParaRPr lang="es-MX"/>
          </a:p>
        </c:txPr>
        <c:crossAx val="269320608"/>
        <c:crosses val="autoZero"/>
        <c:auto val="1"/>
        <c:lblAlgn val="ctr"/>
        <c:lblOffset val="100"/>
        <c:noMultiLvlLbl val="0"/>
      </c:catAx>
      <c:valAx>
        <c:axId val="269320608"/>
        <c:scaling>
          <c:orientation val="minMax"/>
          <c:max val="40"/>
          <c:min val="0"/>
        </c:scaling>
        <c:delete val="1"/>
        <c:axPos val="t"/>
        <c:numFmt formatCode="#,##0.0" sourceLinked="1"/>
        <c:majorTickMark val="out"/>
        <c:minorTickMark val="none"/>
        <c:tickLblPos val="nextTo"/>
        <c:crossAx val="269321168"/>
        <c:crosses val="autoZero"/>
        <c:crossBetween val="between"/>
      </c:valAx>
    </c:plotArea>
    <c:legend>
      <c:legendPos val="r"/>
      <c:legendEntry>
        <c:idx val="0"/>
        <c:txPr>
          <a:bodyPr rot="0" spcFirstLastPara="0" vertOverflow="ellipsis" vert="horz" wrap="square" anchor="ctr" anchorCtr="1"/>
          <a:lstStyle/>
          <a:p>
            <a:pPr>
              <a:defRPr lang="es-MX" sz="1200" b="0" i="0" u="none" strike="noStrike" kern="1200" baseline="0">
                <a:solidFill>
                  <a:schemeClr val="tx1"/>
                </a:solidFill>
                <a:latin typeface="Geomanist Light" panose="02000503000000020004" pitchFamily="50" charset="0"/>
                <a:ea typeface="+mn-ea"/>
                <a:cs typeface="+mn-cs"/>
              </a:defRPr>
            </a:pPr>
            <a:endParaRPr lang="es-MX"/>
          </a:p>
        </c:txPr>
      </c:legendEntry>
      <c:legendEntry>
        <c:idx val="1"/>
        <c:txPr>
          <a:bodyPr rot="0" spcFirstLastPara="0" vertOverflow="ellipsis" vert="horz" wrap="square" anchor="ctr" anchorCtr="1"/>
          <a:lstStyle/>
          <a:p>
            <a:pPr>
              <a:defRPr lang="es-MX" sz="1200" b="0" i="0" u="none" strike="noStrike" kern="1200" baseline="0">
                <a:solidFill>
                  <a:schemeClr val="tx1"/>
                </a:solidFill>
                <a:latin typeface="Geomanist Light" panose="02000503000000020004" pitchFamily="50" charset="0"/>
                <a:ea typeface="+mn-ea"/>
                <a:cs typeface="+mn-cs"/>
              </a:defRPr>
            </a:pPr>
            <a:endParaRPr lang="es-MX"/>
          </a:p>
        </c:txPr>
      </c:legendEntry>
      <c:layout>
        <c:manualLayout>
          <c:xMode val="edge"/>
          <c:yMode val="edge"/>
          <c:x val="0.73466927914335689"/>
          <c:y val="0.30415470853577725"/>
          <c:w val="0.222938335313831"/>
          <c:h val="0.49268064811039597"/>
        </c:manualLayout>
      </c:layout>
      <c:overlay val="0"/>
      <c:txPr>
        <a:bodyPr rot="0" spcFirstLastPara="0" vertOverflow="ellipsis" vert="horz" wrap="square" anchor="ctr" anchorCtr="1"/>
        <a:lstStyle/>
        <a:p>
          <a:pPr>
            <a:defRPr lang="es-MX" sz="1200" b="0" i="0" u="none" strike="noStrike" kern="1200" baseline="0">
              <a:solidFill>
                <a:schemeClr val="tx1"/>
              </a:solidFill>
              <a:latin typeface="Geomanist Light" panose="02000503000000020004" pitchFamily="50" charset="0"/>
              <a:ea typeface="+mn-ea"/>
              <a:cs typeface="+mn-cs"/>
            </a:defRPr>
          </a:pPr>
          <a:endParaRPr lang="es-MX"/>
        </a:p>
      </c:txPr>
    </c:legend>
    <c:plotVisOnly val="1"/>
    <c:dispBlanksAs val="gap"/>
    <c:showDLblsOverMax val="0"/>
  </c:chart>
  <c:txPr>
    <a:bodyPr/>
    <a:lstStyle/>
    <a:p>
      <a:pPr>
        <a:defRPr lang="es-MX" sz="1800"/>
      </a:pPr>
      <a:endParaRPr lang="es-MX"/>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02385410630552E-2"/>
          <c:y val="3.4767122496742291E-2"/>
          <c:w val="0.94868738616090953"/>
          <c:h val="0.66911629291387809"/>
        </c:manualLayout>
      </c:layout>
      <c:barChart>
        <c:barDir val="col"/>
        <c:grouping val="clustered"/>
        <c:varyColors val="0"/>
        <c:ser>
          <c:idx val="0"/>
          <c:order val="0"/>
          <c:tx>
            <c:strRef>
              <c:f>Hoja1!$B$1</c:f>
              <c:strCache>
                <c:ptCount val="1"/>
                <c:pt idx="0">
                  <c:v>Muertes violentas</c:v>
                </c:pt>
              </c:strCache>
            </c:strRef>
          </c:tx>
          <c:spPr>
            <a:solidFill>
              <a:srgbClr val="BC945A"/>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rgbClr val="BC945A"/>
                    </a:solidFill>
                    <a:latin typeface="Montserrat" panose="00000500000000000000" pitchFamily="2"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Hoja1!$A$2:$A$33</c:f>
              <c:strCache>
                <c:ptCount val="32"/>
                <c:pt idx="0">
                  <c:v>Guanajuato</c:v>
                </c:pt>
                <c:pt idx="1">
                  <c:v>Baja California</c:v>
                </c:pt>
                <c:pt idx="2">
                  <c:v>México</c:v>
                </c:pt>
                <c:pt idx="3">
                  <c:v>Chihuahua</c:v>
                </c:pt>
                <c:pt idx="4">
                  <c:v>Guerrero</c:v>
                </c:pt>
                <c:pt idx="5">
                  <c:v>Nuevo León</c:v>
                </c:pt>
                <c:pt idx="6">
                  <c:v>Jalisco</c:v>
                </c:pt>
                <c:pt idx="7">
                  <c:v>Michoacán de Ocampo</c:v>
                </c:pt>
                <c:pt idx="8">
                  <c:v>Puebla</c:v>
                </c:pt>
                <c:pt idx="9">
                  <c:v>Veracruz de Ignacio de la Llave</c:v>
                </c:pt>
                <c:pt idx="10">
                  <c:v>Ciudad de México</c:v>
                </c:pt>
                <c:pt idx="11">
                  <c:v>Morelos</c:v>
                </c:pt>
                <c:pt idx="12">
                  <c:v>Colima</c:v>
                </c:pt>
                <c:pt idx="13">
                  <c:v>Sonora</c:v>
                </c:pt>
                <c:pt idx="14">
                  <c:v>Oaxaca</c:v>
                </c:pt>
                <c:pt idx="15">
                  <c:v>Tabasco</c:v>
                </c:pt>
                <c:pt idx="16">
                  <c:v>Chiapas</c:v>
                </c:pt>
                <c:pt idx="17">
                  <c:v>Quintana Roo</c:v>
                </c:pt>
                <c:pt idx="18">
                  <c:v>Zacatecas</c:v>
                </c:pt>
                <c:pt idx="19">
                  <c:v>San Luis Potosí</c:v>
                </c:pt>
                <c:pt idx="20">
                  <c:v>Sinaloa</c:v>
                </c:pt>
                <c:pt idx="21">
                  <c:v>Hidalgo</c:v>
                </c:pt>
                <c:pt idx="22">
                  <c:v>Tamaulipas</c:v>
                </c:pt>
                <c:pt idx="23">
                  <c:v>Querétaro</c:v>
                </c:pt>
                <c:pt idx="24">
                  <c:v>Coahuila de Zaragoza</c:v>
                </c:pt>
                <c:pt idx="25">
                  <c:v>Tlaxcala</c:v>
                </c:pt>
                <c:pt idx="26">
                  <c:v>Nayarit</c:v>
                </c:pt>
                <c:pt idx="27">
                  <c:v>Durango</c:v>
                </c:pt>
                <c:pt idx="28">
                  <c:v>Baja California Sur</c:v>
                </c:pt>
                <c:pt idx="29">
                  <c:v>Aguascalientes</c:v>
                </c:pt>
                <c:pt idx="30">
                  <c:v>Yucatán</c:v>
                </c:pt>
                <c:pt idx="31">
                  <c:v>Campeche</c:v>
                </c:pt>
              </c:strCache>
            </c:strRef>
          </c:cat>
          <c:val>
            <c:numRef>
              <c:f>Hoja1!$B$2:$B$33</c:f>
              <c:numCache>
                <c:formatCode>General</c:formatCode>
                <c:ptCount val="32"/>
                <c:pt idx="0">
                  <c:v>347</c:v>
                </c:pt>
                <c:pt idx="1">
                  <c:v>264</c:v>
                </c:pt>
                <c:pt idx="2">
                  <c:v>253</c:v>
                </c:pt>
                <c:pt idx="3">
                  <c:v>198</c:v>
                </c:pt>
                <c:pt idx="4">
                  <c:v>196</c:v>
                </c:pt>
                <c:pt idx="5">
                  <c:v>165</c:v>
                </c:pt>
                <c:pt idx="6">
                  <c:v>161</c:v>
                </c:pt>
                <c:pt idx="7">
                  <c:v>149</c:v>
                </c:pt>
                <c:pt idx="8">
                  <c:v>130</c:v>
                </c:pt>
                <c:pt idx="9">
                  <c:v>128</c:v>
                </c:pt>
                <c:pt idx="10">
                  <c:v>126</c:v>
                </c:pt>
                <c:pt idx="11">
                  <c:v>126</c:v>
                </c:pt>
                <c:pt idx="12">
                  <c:v>116</c:v>
                </c:pt>
                <c:pt idx="13">
                  <c:v>115</c:v>
                </c:pt>
                <c:pt idx="14">
                  <c:v>101</c:v>
                </c:pt>
                <c:pt idx="15">
                  <c:v>92</c:v>
                </c:pt>
                <c:pt idx="16">
                  <c:v>84</c:v>
                </c:pt>
                <c:pt idx="17">
                  <c:v>61</c:v>
                </c:pt>
                <c:pt idx="18">
                  <c:v>44</c:v>
                </c:pt>
                <c:pt idx="19">
                  <c:v>43</c:v>
                </c:pt>
                <c:pt idx="20">
                  <c:v>43</c:v>
                </c:pt>
                <c:pt idx="21">
                  <c:v>41</c:v>
                </c:pt>
                <c:pt idx="22">
                  <c:v>34</c:v>
                </c:pt>
                <c:pt idx="23">
                  <c:v>28</c:v>
                </c:pt>
                <c:pt idx="24">
                  <c:v>26</c:v>
                </c:pt>
                <c:pt idx="25">
                  <c:v>22</c:v>
                </c:pt>
                <c:pt idx="26">
                  <c:v>21</c:v>
                </c:pt>
                <c:pt idx="27">
                  <c:v>18</c:v>
                </c:pt>
                <c:pt idx="28">
                  <c:v>12</c:v>
                </c:pt>
                <c:pt idx="29">
                  <c:v>11</c:v>
                </c:pt>
                <c:pt idx="30">
                  <c:v>10</c:v>
                </c:pt>
                <c:pt idx="31">
                  <c:v>6</c:v>
                </c:pt>
              </c:numCache>
            </c:numRef>
          </c:val>
          <c:extLst>
            <c:ext xmlns:c16="http://schemas.microsoft.com/office/drawing/2014/chart" uri="{C3380CC4-5D6E-409C-BE32-E72D297353CC}">
              <c16:uniqueId val="{00000000-2ECB-4A2A-AC66-8F98ADB0B784}"/>
            </c:ext>
          </c:extLst>
        </c:ser>
        <c:dLbls>
          <c:showLegendKey val="0"/>
          <c:showVal val="0"/>
          <c:showCatName val="0"/>
          <c:showSerName val="0"/>
          <c:showPercent val="0"/>
          <c:showBubbleSize val="0"/>
        </c:dLbls>
        <c:gapWidth val="30"/>
        <c:axId val="2137017295"/>
        <c:axId val="2137025615"/>
      </c:barChart>
      <c:catAx>
        <c:axId val="21370172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700" b="0" i="0" u="none" strike="noStrike" kern="1200" baseline="0">
                <a:solidFill>
                  <a:schemeClr val="tx1">
                    <a:lumMod val="65000"/>
                    <a:lumOff val="35000"/>
                  </a:schemeClr>
                </a:solidFill>
                <a:latin typeface="Montserrat" panose="00000500000000000000" pitchFamily="2" charset="0"/>
                <a:ea typeface="+mn-ea"/>
                <a:cs typeface="+mn-cs"/>
              </a:defRPr>
            </a:pPr>
            <a:endParaRPr lang="es-MX"/>
          </a:p>
        </c:txPr>
        <c:crossAx val="2137025615"/>
        <c:crosses val="autoZero"/>
        <c:auto val="1"/>
        <c:lblAlgn val="ctr"/>
        <c:lblOffset val="100"/>
        <c:noMultiLvlLbl val="0"/>
      </c:catAx>
      <c:valAx>
        <c:axId val="2137025615"/>
        <c:scaling>
          <c:orientation val="minMax"/>
        </c:scaling>
        <c:delete val="1"/>
        <c:axPos val="l"/>
        <c:numFmt formatCode="General" sourceLinked="1"/>
        <c:majorTickMark val="none"/>
        <c:minorTickMark val="none"/>
        <c:tickLblPos val="nextTo"/>
        <c:crossAx val="2137017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userShapes r:id="rId4"/>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
          <c:y val="2.7615374016830593E-3"/>
          <c:w val="0.99683659020028093"/>
          <c:h val="0.71550724474849614"/>
        </c:manualLayout>
      </c:layout>
      <c:barChart>
        <c:barDir val="col"/>
        <c:grouping val="clustered"/>
        <c:varyColors val="0"/>
        <c:ser>
          <c:idx val="0"/>
          <c:order val="0"/>
          <c:tx>
            <c:strRef>
              <c:f>Sheet1!$B$1</c:f>
              <c:strCache>
                <c:ptCount val="1"/>
                <c:pt idx="0">
                  <c:v>Asesorías y orientaciones jurídicas</c:v>
                </c:pt>
              </c:strCache>
            </c:strRef>
          </c:tx>
          <c:spPr>
            <a:solidFill>
              <a:schemeClr val="accent6">
                <a:lumMod val="50000"/>
              </a:schemeClr>
            </a:solidFill>
            <a:ln>
              <a:noFill/>
            </a:ln>
            <a:effectLst/>
          </c:spPr>
          <c:invertIfNegative val="0"/>
          <c:dLbls>
            <c:dLbl>
              <c:idx val="68"/>
              <c:spPr>
                <a:solidFill>
                  <a:schemeClr val="lt1"/>
                </a:solidFill>
                <a:ln w="12700" cap="flat" cmpd="sng" algn="ctr">
                  <a:noFill/>
                  <a:prstDash val="solid"/>
                  <a:miter lim="800000"/>
                </a:ln>
                <a:effectLst/>
              </c:spPr>
              <c:txPr>
                <a:bodyPr rot="0" spcFirstLastPara="1" vertOverflow="ellipsis" vert="horz" wrap="square" anchor="ctr" anchorCtr="1"/>
                <a:lstStyle/>
                <a:p>
                  <a:pPr algn="ctr">
                    <a:defRPr lang="es-MX" sz="1200" b="0" i="0" u="none" strike="noStrike" kern="1200" baseline="0">
                      <a:solidFill>
                        <a:srgbClr val="245C4F"/>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extLst>
                <c:ext xmlns:c16="http://schemas.microsoft.com/office/drawing/2014/chart" uri="{C3380CC4-5D6E-409C-BE32-E72D297353CC}">
                  <c16:uniqueId val="{00000000-8048-46E5-9119-06ED51D23E97}"/>
                </c:ext>
              </c:extLst>
            </c:dLbl>
            <c:spPr>
              <a:noFill/>
              <a:ln>
                <a:noFill/>
              </a:ln>
              <a:effectLst/>
            </c:spPr>
            <c:txPr>
              <a:bodyPr rot="0" spcFirstLastPara="1" vertOverflow="ellipsis" vert="horz" wrap="square" anchor="ctr" anchorCtr="1"/>
              <a:lstStyle/>
              <a:p>
                <a:pPr algn="ctr">
                  <a:defRPr lang="es-MX" sz="1200" b="0" i="0" u="none" strike="noStrike" kern="1200" baseline="0">
                    <a:solidFill>
                      <a:srgbClr val="245C4F"/>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numRef>
              <c:f>Sheet1!$A$2:$A$3</c:f>
              <c:numCache>
                <c:formatCode>General</c:formatCode>
                <c:ptCount val="2"/>
                <c:pt idx="0">
                  <c:v>2021</c:v>
                </c:pt>
                <c:pt idx="1">
                  <c:v>2022</c:v>
                </c:pt>
              </c:numCache>
            </c:numRef>
          </c:cat>
          <c:val>
            <c:numRef>
              <c:f>Sheet1!$B$2:$B$3</c:f>
              <c:numCache>
                <c:formatCode>0.0</c:formatCode>
                <c:ptCount val="2"/>
                <c:pt idx="0">
                  <c:v>71</c:v>
                </c:pt>
                <c:pt idx="1">
                  <c:v>75.3</c:v>
                </c:pt>
              </c:numCache>
            </c:numRef>
          </c:val>
          <c:extLst>
            <c:ext xmlns:c16="http://schemas.microsoft.com/office/drawing/2014/chart" uri="{C3380CC4-5D6E-409C-BE32-E72D297353CC}">
              <c16:uniqueId val="{00000001-8048-46E5-9119-06ED51D23E97}"/>
            </c:ext>
          </c:extLst>
        </c:ser>
        <c:ser>
          <c:idx val="1"/>
          <c:order val="1"/>
          <c:tx>
            <c:strRef>
              <c:f>Sheet1!$C$1</c:f>
              <c:strCache>
                <c:ptCount val="1"/>
                <c:pt idx="0">
                  <c:v>Representación legal</c:v>
                </c:pt>
              </c:strCache>
            </c:strRef>
          </c:tx>
          <c:spPr>
            <a:solidFill>
              <a:srgbClr val="A7802D"/>
            </a:solidFill>
            <a:ln>
              <a:noFill/>
            </a:ln>
            <a:effectLst/>
          </c:spPr>
          <c:invertIfNegative val="0"/>
          <c:dLbls>
            <c:spPr>
              <a:noFill/>
              <a:ln>
                <a:noFill/>
              </a:ln>
              <a:effectLst/>
            </c:spPr>
            <c:txPr>
              <a:bodyPr rot="0" spcFirstLastPara="1" vertOverflow="ellipsis" vert="horz" wrap="square" anchor="ctr" anchorCtr="1"/>
              <a:lstStyle/>
              <a:p>
                <a:pPr algn="ctr">
                  <a:defRPr lang="es-MX" sz="900" b="0" i="0" u="none" strike="noStrike" kern="1200" baseline="0">
                    <a:solidFill>
                      <a:srgbClr val="A7802D"/>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c:f>
              <c:numCache>
                <c:formatCode>General</c:formatCode>
                <c:ptCount val="2"/>
                <c:pt idx="0">
                  <c:v>2021</c:v>
                </c:pt>
                <c:pt idx="1">
                  <c:v>2022</c:v>
                </c:pt>
              </c:numCache>
            </c:numRef>
          </c:cat>
          <c:val>
            <c:numRef>
              <c:f>Sheet1!$C$2:$C$3</c:f>
              <c:numCache>
                <c:formatCode>0.0</c:formatCode>
                <c:ptCount val="2"/>
                <c:pt idx="0">
                  <c:v>12.5</c:v>
                </c:pt>
                <c:pt idx="1">
                  <c:v>13.9</c:v>
                </c:pt>
              </c:numCache>
            </c:numRef>
          </c:val>
          <c:extLst>
            <c:ext xmlns:c16="http://schemas.microsoft.com/office/drawing/2014/chart" uri="{C3380CC4-5D6E-409C-BE32-E72D297353CC}">
              <c16:uniqueId val="{00000002-8048-46E5-9119-06ED51D23E97}"/>
            </c:ext>
          </c:extLst>
        </c:ser>
        <c:ser>
          <c:idx val="2"/>
          <c:order val="2"/>
          <c:tx>
            <c:strRef>
              <c:f>Sheet1!$D$1</c:f>
              <c:strCache>
                <c:ptCount val="1"/>
                <c:pt idx="0">
                  <c:v>No especificado</c:v>
                </c:pt>
              </c:strCache>
            </c:strRef>
          </c:tx>
          <c:spPr>
            <a:solidFill>
              <a:srgbClr val="6E152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s-MX" sz="900" b="0" i="0" u="none" strike="noStrike" kern="1200" baseline="0">
                    <a:solidFill>
                      <a:srgbClr val="6E152E"/>
                    </a:solidFill>
                    <a:latin typeface="Montserrat" panose="00000500000000000000" pitchFamily="2"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Sheet1!$A$2:$A$3</c:f>
              <c:numCache>
                <c:formatCode>General</c:formatCode>
                <c:ptCount val="2"/>
                <c:pt idx="0">
                  <c:v>2021</c:v>
                </c:pt>
                <c:pt idx="1">
                  <c:v>2022</c:v>
                </c:pt>
              </c:numCache>
            </c:numRef>
          </c:cat>
          <c:val>
            <c:numRef>
              <c:f>Sheet1!$D$2:$D$3</c:f>
              <c:numCache>
                <c:formatCode>0.0</c:formatCode>
                <c:ptCount val="2"/>
                <c:pt idx="0">
                  <c:v>16.399999999999999</c:v>
                </c:pt>
                <c:pt idx="1">
                  <c:v>10.8</c:v>
                </c:pt>
              </c:numCache>
            </c:numRef>
          </c:val>
          <c:extLst>
            <c:ext xmlns:c16="http://schemas.microsoft.com/office/drawing/2014/chart" uri="{C3380CC4-5D6E-409C-BE32-E72D297353CC}">
              <c16:uniqueId val="{00000003-8048-46E5-9119-06ED51D23E97}"/>
            </c:ext>
          </c:extLst>
        </c:ser>
        <c:dLbls>
          <c:showLegendKey val="0"/>
          <c:showVal val="1"/>
          <c:showCatName val="0"/>
          <c:showSerName val="0"/>
          <c:showPercent val="0"/>
          <c:showBubbleSize val="0"/>
        </c:dLbls>
        <c:gapWidth val="150"/>
        <c:axId val="253742464"/>
        <c:axId val="253756544"/>
        <c:extLst/>
      </c:barChart>
      <c:catAx>
        <c:axId val="2537424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0" spcFirstLastPara="1" vertOverflow="ellipsis" wrap="square" anchor="ctr" anchorCtr="1"/>
          <a:lstStyle/>
          <a:p>
            <a:pPr>
              <a:defRPr lang="es-MX" sz="1050" b="0" i="0" u="none" strike="noStrike" kern="1200" baseline="0">
                <a:solidFill>
                  <a:schemeClr val="tx1"/>
                </a:solidFill>
                <a:latin typeface="Montserrat" panose="00000500000000000000" pitchFamily="2" charset="0"/>
                <a:ea typeface="+mn-ea"/>
                <a:cs typeface="+mn-cs"/>
              </a:defRPr>
            </a:pPr>
            <a:endParaRPr lang="es-MX"/>
          </a:p>
        </c:txPr>
        <c:crossAx val="253756544"/>
        <c:crosses val="autoZero"/>
        <c:auto val="1"/>
        <c:lblAlgn val="ctr"/>
        <c:lblOffset val="100"/>
        <c:noMultiLvlLbl val="0"/>
      </c:catAx>
      <c:valAx>
        <c:axId val="253756544"/>
        <c:scaling>
          <c:orientation val="minMax"/>
          <c:max val="90"/>
          <c:min val="0"/>
        </c:scaling>
        <c:delete val="1"/>
        <c:axPos val="l"/>
        <c:numFmt formatCode="0.0" sourceLinked="1"/>
        <c:majorTickMark val="out"/>
        <c:minorTickMark val="none"/>
        <c:tickLblPos val="nextTo"/>
        <c:crossAx val="25374246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lang="es-MX" sz="1000" b="0" i="0" u="none" strike="noStrike" kern="1200" baseline="0">
              <a:solidFill>
                <a:schemeClr val="tx1"/>
              </a:solidFill>
              <a:latin typeface="Geomanist Light" panose="02000503000000020004" pitchFamily="50" charset="0"/>
              <a:ea typeface="+mn-ea"/>
              <a:cs typeface="+mn-cs"/>
            </a:defRPr>
          </a:pPr>
          <a:endParaRPr lang="es-MX"/>
        </a:p>
      </c:txPr>
    </c:legend>
    <c:plotVisOnly val="1"/>
    <c:dispBlanksAs val="gap"/>
    <c:showDLblsOverMax val="0"/>
  </c:chart>
  <c:spPr>
    <a:noFill/>
    <a:ln w="6350" cap="flat" cmpd="sng" algn="ctr">
      <a:noFill/>
      <a:prstDash val="solid"/>
      <a:miter lim="800000"/>
    </a:ln>
    <a:effectLst/>
  </c:spPr>
  <c:txPr>
    <a:bodyPr/>
    <a:lstStyle/>
    <a:p>
      <a:pPr>
        <a:defRPr lang="es-MX" b="0">
          <a:latin typeface="Montserrat" panose="00000500000000000000" pitchFamily="2" charset="0"/>
        </a:defRPr>
      </a:pPr>
      <a:endParaRPr lang="es-MX"/>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02385410630552E-2"/>
          <c:y val="3.4767122496742291E-2"/>
          <c:w val="0.94868738616090953"/>
          <c:h val="0.66911629291387809"/>
        </c:manualLayout>
      </c:layout>
      <c:barChart>
        <c:barDir val="col"/>
        <c:grouping val="clustered"/>
        <c:varyColors val="0"/>
        <c:ser>
          <c:idx val="0"/>
          <c:order val="0"/>
          <c:tx>
            <c:strRef>
              <c:f>Hoja1!$B$1</c:f>
              <c:strCache>
                <c:ptCount val="1"/>
                <c:pt idx="0">
                  <c:v>Tasa</c:v>
                </c:pt>
              </c:strCache>
            </c:strRef>
          </c:tx>
          <c:spPr>
            <a:solidFill>
              <a:srgbClr val="245C4F"/>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rgbClr val="245C4F"/>
                    </a:solidFill>
                    <a:latin typeface="Montserrat" panose="00000500000000000000" pitchFamily="2"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Hoja1!$A$2:$A$33</c:f>
              <c:strCache>
                <c:ptCount val="32"/>
                <c:pt idx="0">
                  <c:v>Colima</c:v>
                </c:pt>
                <c:pt idx="1">
                  <c:v>Baja California</c:v>
                </c:pt>
                <c:pt idx="2">
                  <c:v>Morelos</c:v>
                </c:pt>
                <c:pt idx="3">
                  <c:v>Guerrero</c:v>
                </c:pt>
                <c:pt idx="4">
                  <c:v>Guanajuato</c:v>
                </c:pt>
                <c:pt idx="5">
                  <c:v>Chihuahua</c:v>
                </c:pt>
                <c:pt idx="6">
                  <c:v>Sonora</c:v>
                </c:pt>
                <c:pt idx="7">
                  <c:v>Tabasco</c:v>
                </c:pt>
                <c:pt idx="8">
                  <c:v>Quintana Roo</c:v>
                </c:pt>
                <c:pt idx="9">
                  <c:v>Michoacán de Ocampo</c:v>
                </c:pt>
                <c:pt idx="10">
                  <c:v>Nuevo León</c:v>
                </c:pt>
                <c:pt idx="11">
                  <c:v>Zacatecas</c:v>
                </c:pt>
                <c:pt idx="12">
                  <c:v>Oaxaca</c:v>
                </c:pt>
                <c:pt idx="13">
                  <c:v>Jalisco</c:v>
                </c:pt>
                <c:pt idx="14">
                  <c:v>Puebla</c:v>
                </c:pt>
                <c:pt idx="15">
                  <c:v>Nayarit</c:v>
                </c:pt>
                <c:pt idx="16">
                  <c:v>Veracruz de Ignacio de la Llave</c:v>
                </c:pt>
                <c:pt idx="17">
                  <c:v>Tlaxcala</c:v>
                </c:pt>
                <c:pt idx="18">
                  <c:v>San Luis Potosí</c:v>
                </c:pt>
                <c:pt idx="19">
                  <c:v>México</c:v>
                </c:pt>
                <c:pt idx="20">
                  <c:v>Baja California Sur</c:v>
                </c:pt>
                <c:pt idx="21">
                  <c:v>Chiapas</c:v>
                </c:pt>
                <c:pt idx="22">
                  <c:v>Sinaloa</c:v>
                </c:pt>
                <c:pt idx="23">
                  <c:v>Ciudad de México</c:v>
                </c:pt>
                <c:pt idx="24">
                  <c:v>Hidalgo</c:v>
                </c:pt>
                <c:pt idx="25">
                  <c:v>Querétaro</c:v>
                </c:pt>
                <c:pt idx="26">
                  <c:v>Durango</c:v>
                </c:pt>
                <c:pt idx="27">
                  <c:v>Tamaulipas</c:v>
                </c:pt>
                <c:pt idx="28">
                  <c:v>Coahuila de Zaragoza</c:v>
                </c:pt>
                <c:pt idx="29">
                  <c:v>Aguascalientes</c:v>
                </c:pt>
                <c:pt idx="30">
                  <c:v>Campeche</c:v>
                </c:pt>
                <c:pt idx="31">
                  <c:v>Yucatán</c:v>
                </c:pt>
              </c:strCache>
            </c:strRef>
          </c:cat>
          <c:val>
            <c:numRef>
              <c:f>Hoja1!$B$2:$B$33</c:f>
              <c:numCache>
                <c:formatCode>0.0</c:formatCode>
                <c:ptCount val="32"/>
                <c:pt idx="0">
                  <c:v>30.135975600251477</c:v>
                </c:pt>
                <c:pt idx="1">
                  <c:v>13.164357502063163</c:v>
                </c:pt>
                <c:pt idx="2">
                  <c:v>11.931151573917745</c:v>
                </c:pt>
                <c:pt idx="3">
                  <c:v>10.479652631595831</c:v>
                </c:pt>
                <c:pt idx="4">
                  <c:v>10.415319103466141</c:v>
                </c:pt>
                <c:pt idx="5">
                  <c:v>9.8935642364641794</c:v>
                </c:pt>
                <c:pt idx="6">
                  <c:v>7.4393547039039793</c:v>
                </c:pt>
                <c:pt idx="7">
                  <c:v>7.3023465138042134</c:v>
                </c:pt>
                <c:pt idx="8">
                  <c:v>5.9615606388447473</c:v>
                </c:pt>
                <c:pt idx="9">
                  <c:v>5.8201965507718398</c:v>
                </c:pt>
                <c:pt idx="10">
                  <c:v>5.252829842695256</c:v>
                </c:pt>
                <c:pt idx="11">
                  <c:v>5.0705614724910522</c:v>
                </c:pt>
                <c:pt idx="12">
                  <c:v>4.4971076028724495</c:v>
                </c:pt>
                <c:pt idx="13">
                  <c:v>3.6040698679164356</c:v>
                </c:pt>
                <c:pt idx="14">
                  <c:v>3.5891078858221954</c:v>
                </c:pt>
                <c:pt idx="15">
                  <c:v>3.1809602864681947</c:v>
                </c:pt>
                <c:pt idx="16">
                  <c:v>3.0310974017101544</c:v>
                </c:pt>
                <c:pt idx="17">
                  <c:v>2.9815833020492963</c:v>
                </c:pt>
                <c:pt idx="18">
                  <c:v>2.8330440992962189</c:v>
                </c:pt>
                <c:pt idx="19">
                  <c:v>2.7915470190856859</c:v>
                </c:pt>
                <c:pt idx="20">
                  <c:v>2.7649068802403627</c:v>
                </c:pt>
                <c:pt idx="21">
                  <c:v>2.7238413946067941</c:v>
                </c:pt>
                <c:pt idx="22">
                  <c:v>2.69038207179441</c:v>
                </c:pt>
                <c:pt idx="23">
                  <c:v>2.6313508749763752</c:v>
                </c:pt>
                <c:pt idx="24">
                  <c:v>2.413411504320595</c:v>
                </c:pt>
                <c:pt idx="25">
                  <c:v>2.1070581179305377</c:v>
                </c:pt>
                <c:pt idx="26">
                  <c:v>1.8644850810118769</c:v>
                </c:pt>
                <c:pt idx="27">
                  <c:v>1.8107895361928896</c:v>
                </c:pt>
                <c:pt idx="28">
                  <c:v>1.5453810047710668</c:v>
                </c:pt>
                <c:pt idx="29">
                  <c:v>1.4099509208902175</c:v>
                </c:pt>
                <c:pt idx="30">
                  <c:v>1.2350634513848149</c:v>
                </c:pt>
                <c:pt idx="31">
                  <c:v>0.79320320041627301</c:v>
                </c:pt>
              </c:numCache>
            </c:numRef>
          </c:val>
          <c:extLst>
            <c:ext xmlns:c16="http://schemas.microsoft.com/office/drawing/2014/chart" uri="{C3380CC4-5D6E-409C-BE32-E72D297353CC}">
              <c16:uniqueId val="{00000000-D66E-483D-813A-1AE69FE26C09}"/>
            </c:ext>
          </c:extLst>
        </c:ser>
        <c:dLbls>
          <c:showLegendKey val="0"/>
          <c:showVal val="0"/>
          <c:showCatName val="0"/>
          <c:showSerName val="0"/>
          <c:showPercent val="0"/>
          <c:showBubbleSize val="0"/>
        </c:dLbls>
        <c:gapWidth val="30"/>
        <c:axId val="2137017295"/>
        <c:axId val="2137025615"/>
      </c:barChart>
      <c:catAx>
        <c:axId val="21370172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700" b="0" i="0" u="none" strike="noStrike" kern="1200" baseline="0">
                <a:solidFill>
                  <a:schemeClr val="tx1">
                    <a:lumMod val="65000"/>
                    <a:lumOff val="35000"/>
                  </a:schemeClr>
                </a:solidFill>
                <a:latin typeface="Montserrat" panose="00000500000000000000" pitchFamily="2" charset="0"/>
                <a:ea typeface="+mn-ea"/>
                <a:cs typeface="+mn-cs"/>
              </a:defRPr>
            </a:pPr>
            <a:endParaRPr lang="es-MX"/>
          </a:p>
        </c:txPr>
        <c:crossAx val="2137025615"/>
        <c:crosses val="autoZero"/>
        <c:auto val="1"/>
        <c:lblAlgn val="ctr"/>
        <c:lblOffset val="100"/>
        <c:noMultiLvlLbl val="0"/>
      </c:catAx>
      <c:valAx>
        <c:axId val="2137025615"/>
        <c:scaling>
          <c:orientation val="minMax"/>
        </c:scaling>
        <c:delete val="1"/>
        <c:axPos val="l"/>
        <c:numFmt formatCode="0.0" sourceLinked="1"/>
        <c:majorTickMark val="none"/>
        <c:minorTickMark val="none"/>
        <c:tickLblPos val="nextTo"/>
        <c:crossAx val="2137017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771083166494245E-3"/>
          <c:y val="0"/>
          <c:w val="0.98368189388153182"/>
          <c:h val="0.7178423732634297"/>
        </c:manualLayout>
      </c:layout>
      <c:barChart>
        <c:barDir val="col"/>
        <c:grouping val="clustered"/>
        <c:varyColors val="0"/>
        <c:ser>
          <c:idx val="0"/>
          <c:order val="0"/>
          <c:tx>
            <c:strRef>
              <c:f>Hoja1!$A$2</c:f>
              <c:strCache>
                <c:ptCount val="1"/>
                <c:pt idx="0">
                  <c:v>0 - 17 años</c:v>
                </c:pt>
              </c:strCache>
            </c:strRef>
          </c:tx>
          <c:spPr>
            <a:solidFill>
              <a:srgbClr val="691B31"/>
            </a:solidFill>
          </c:spPr>
          <c:invertIfNegative val="0"/>
          <c:dLbls>
            <c:dLbl>
              <c:idx val="5"/>
              <c:spPr>
                <a:noFill/>
                <a:ln>
                  <a:noFill/>
                </a:ln>
                <a:effectLst/>
              </c:spPr>
              <c:txPr>
                <a:bodyPr wrap="square" lIns="38100" tIns="19050" rIns="38100" bIns="19050" anchor="ctr" anchorCtr="0">
                  <a:spAutoFit/>
                </a:bodyPr>
                <a:lstStyle/>
                <a:p>
                  <a:pPr algn="ctr" rtl="0">
                    <a:defRPr lang="en-US" sz="1050" b="1" i="0" u="none" strike="noStrike" kern="1200" baseline="0">
                      <a:solidFill>
                        <a:srgbClr val="691B31"/>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extLst>
                <c:ext xmlns:c16="http://schemas.microsoft.com/office/drawing/2014/chart" uri="{C3380CC4-5D6E-409C-BE32-E72D297353CC}">
                  <c16:uniqueId val="{00000000-6B3D-440B-B788-AEB9B45BDEAA}"/>
                </c:ext>
              </c:extLst>
            </c:dLbl>
            <c:dLbl>
              <c:idx val="6"/>
              <c:spPr>
                <a:noFill/>
                <a:ln>
                  <a:noFill/>
                </a:ln>
                <a:effectLst/>
              </c:spPr>
              <c:txPr>
                <a:bodyPr wrap="square" lIns="38100" tIns="19050" rIns="38100" bIns="19050" anchor="ctr" anchorCtr="0">
                  <a:spAutoFit/>
                </a:bodyPr>
                <a:lstStyle/>
                <a:p>
                  <a:pPr algn="ctr" rtl="0">
                    <a:defRPr lang="en-US" sz="1050" b="1" i="0" u="none" strike="noStrike" kern="1200" baseline="0">
                      <a:solidFill>
                        <a:srgbClr val="691B31"/>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extLst>
                <c:ext xmlns:c16="http://schemas.microsoft.com/office/drawing/2014/chart" uri="{C3380CC4-5D6E-409C-BE32-E72D297353CC}">
                  <c16:uniqueId val="{00000001-6B3D-440B-B788-AEB9B45BDEAA}"/>
                </c:ext>
              </c:extLst>
            </c:dLbl>
            <c:spPr>
              <a:noFill/>
              <a:ln>
                <a:noFill/>
              </a:ln>
              <a:effectLst/>
            </c:spPr>
            <c:txPr>
              <a:bodyPr wrap="square" lIns="38100" tIns="19050" rIns="38100" bIns="19050" anchor="ctr" anchorCtr="0">
                <a:spAutoFit/>
              </a:bodyPr>
              <a:lstStyle/>
              <a:p>
                <a:pPr algn="ctr">
                  <a:defRPr lang="en-US" sz="1050" b="1" i="0" u="none" strike="noStrike" kern="1200" baseline="0">
                    <a:solidFill>
                      <a:srgbClr val="691B31"/>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Hoja1!$B$1:$K$1</c:f>
              <c:strCache>
                <c:ptCount val="10"/>
                <c:pt idx="0">
                  <c:v>2015</c:v>
                </c:pt>
                <c:pt idx="1">
                  <c:v>2016</c:v>
                </c:pt>
                <c:pt idx="2">
                  <c:v>2017</c:v>
                </c:pt>
                <c:pt idx="3">
                  <c:v>2018</c:v>
                </c:pt>
                <c:pt idx="4">
                  <c:v>2019</c:v>
                </c:pt>
                <c:pt idx="5">
                  <c:v>2020</c:v>
                </c:pt>
                <c:pt idx="6">
                  <c:v>2021</c:v>
                </c:pt>
                <c:pt idx="7">
                  <c:v>2022</c:v>
                </c:pt>
                <c:pt idx="8">
                  <c:v>2023</c:v>
                </c:pt>
                <c:pt idx="9">
                  <c:v>2024</c:v>
                </c:pt>
              </c:strCache>
            </c:strRef>
          </c:cat>
          <c:val>
            <c:numRef>
              <c:f>Hoja1!$B$2:$K$2</c:f>
              <c:numCache>
                <c:formatCode>#,##0</c:formatCode>
                <c:ptCount val="10"/>
                <c:pt idx="0">
                  <c:v>243</c:v>
                </c:pt>
                <c:pt idx="1">
                  <c:v>213</c:v>
                </c:pt>
                <c:pt idx="2">
                  <c:v>284</c:v>
                </c:pt>
                <c:pt idx="3">
                  <c:v>294</c:v>
                </c:pt>
                <c:pt idx="4">
                  <c:v>286</c:v>
                </c:pt>
                <c:pt idx="5">
                  <c:v>291</c:v>
                </c:pt>
                <c:pt idx="6">
                  <c:v>278</c:v>
                </c:pt>
                <c:pt idx="7">
                  <c:v>275</c:v>
                </c:pt>
                <c:pt idx="8">
                  <c:v>217</c:v>
                </c:pt>
                <c:pt idx="9">
                  <c:v>185</c:v>
                </c:pt>
              </c:numCache>
            </c:numRef>
          </c:val>
          <c:extLst>
            <c:ext xmlns:c16="http://schemas.microsoft.com/office/drawing/2014/chart" uri="{C3380CC4-5D6E-409C-BE32-E72D297353CC}">
              <c16:uniqueId val="{00000002-6B3D-440B-B788-AEB9B45BDEAA}"/>
            </c:ext>
          </c:extLst>
        </c:ser>
        <c:ser>
          <c:idx val="1"/>
          <c:order val="1"/>
          <c:tx>
            <c:strRef>
              <c:f>Hoja1!$A$3</c:f>
              <c:strCache>
                <c:ptCount val="1"/>
                <c:pt idx="0">
                  <c:v>18 años y más</c:v>
                </c:pt>
              </c:strCache>
            </c:strRef>
          </c:tx>
          <c:spPr>
            <a:solidFill>
              <a:srgbClr val="BC945A"/>
            </a:solidFill>
          </c:spPr>
          <c:invertIfNegative val="0"/>
          <c:dLbls>
            <c:dLbl>
              <c:idx val="0"/>
              <c:layout>
                <c:manualLayout>
                  <c:x val="-2.5889575650109046E-3"/>
                  <c:y val="-2.228280823457810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B3D-440B-B788-AEB9B45BDEAA}"/>
                </c:ext>
              </c:extLst>
            </c:dLbl>
            <c:dLbl>
              <c:idx val="5"/>
              <c:spPr>
                <a:noFill/>
                <a:ln>
                  <a:noFill/>
                </a:ln>
                <a:effectLst/>
              </c:spPr>
              <c:txPr>
                <a:bodyPr wrap="square" lIns="38100" tIns="19050" rIns="38100" bIns="19050" anchor="ctr" anchorCtr="0">
                  <a:spAutoFit/>
                </a:bodyPr>
                <a:lstStyle/>
                <a:p>
                  <a:pPr algn="ctr" rtl="0">
                    <a:defRPr lang="en-US" sz="1000" b="1" i="0" u="none" strike="noStrike" kern="1200" baseline="0">
                      <a:solidFill>
                        <a:srgbClr val="BC945A"/>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extLst>
                <c:ext xmlns:c16="http://schemas.microsoft.com/office/drawing/2014/chart" uri="{C3380CC4-5D6E-409C-BE32-E72D297353CC}">
                  <c16:uniqueId val="{00000004-6B3D-440B-B788-AEB9B45BDEAA}"/>
                </c:ext>
              </c:extLst>
            </c:dLbl>
            <c:spPr>
              <a:noFill/>
              <a:ln>
                <a:noFill/>
              </a:ln>
              <a:effectLst/>
            </c:spPr>
            <c:txPr>
              <a:bodyPr wrap="square" lIns="38100" tIns="19050" rIns="38100" bIns="19050" anchor="ctr" anchorCtr="0">
                <a:spAutoFit/>
              </a:bodyPr>
              <a:lstStyle/>
              <a:p>
                <a:pPr algn="ctr">
                  <a:defRPr lang="en-US" sz="1000" b="1" i="0" u="none" strike="noStrike" kern="1200" baseline="0">
                    <a:solidFill>
                      <a:srgbClr val="BC945A"/>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Hoja1!$B$1:$K$1</c:f>
              <c:strCache>
                <c:ptCount val="10"/>
                <c:pt idx="0">
                  <c:v>2015</c:v>
                </c:pt>
                <c:pt idx="1">
                  <c:v>2016</c:v>
                </c:pt>
                <c:pt idx="2">
                  <c:v>2017</c:v>
                </c:pt>
                <c:pt idx="3">
                  <c:v>2018</c:v>
                </c:pt>
                <c:pt idx="4">
                  <c:v>2019</c:v>
                </c:pt>
                <c:pt idx="5">
                  <c:v>2020</c:v>
                </c:pt>
                <c:pt idx="6">
                  <c:v>2021</c:v>
                </c:pt>
                <c:pt idx="7">
                  <c:v>2022</c:v>
                </c:pt>
                <c:pt idx="8">
                  <c:v>2023</c:v>
                </c:pt>
                <c:pt idx="9">
                  <c:v>2024</c:v>
                </c:pt>
              </c:strCache>
            </c:strRef>
          </c:cat>
          <c:val>
            <c:numRef>
              <c:f>Hoja1!$B$3:$K$3</c:f>
              <c:numCache>
                <c:formatCode>#,##0</c:formatCode>
                <c:ptCount val="10"/>
                <c:pt idx="0">
                  <c:v>1673</c:v>
                </c:pt>
                <c:pt idx="1">
                  <c:v>2206</c:v>
                </c:pt>
                <c:pt idx="2">
                  <c:v>2528</c:v>
                </c:pt>
                <c:pt idx="3">
                  <c:v>2830</c:v>
                </c:pt>
                <c:pt idx="4">
                  <c:v>2913</c:v>
                </c:pt>
                <c:pt idx="5">
                  <c:v>2976</c:v>
                </c:pt>
                <c:pt idx="6">
                  <c:v>3104</c:v>
                </c:pt>
                <c:pt idx="7">
                  <c:v>3030</c:v>
                </c:pt>
                <c:pt idx="8">
                  <c:v>2756</c:v>
                </c:pt>
                <c:pt idx="9">
                  <c:v>2560</c:v>
                </c:pt>
              </c:numCache>
            </c:numRef>
          </c:val>
          <c:extLst>
            <c:ext xmlns:c16="http://schemas.microsoft.com/office/drawing/2014/chart" uri="{C3380CC4-5D6E-409C-BE32-E72D297353CC}">
              <c16:uniqueId val="{00000005-6B3D-440B-B788-AEB9B45BDEAA}"/>
            </c:ext>
          </c:extLst>
        </c:ser>
        <c:ser>
          <c:idx val="2"/>
          <c:order val="2"/>
          <c:tx>
            <c:strRef>
              <c:f>Hoja1!$A$4</c:f>
              <c:strCache>
                <c:ptCount val="1"/>
                <c:pt idx="0">
                  <c:v>No especificado</c:v>
                </c:pt>
              </c:strCache>
            </c:strRef>
          </c:tx>
          <c:spPr>
            <a:solidFill>
              <a:schemeClr val="bg1">
                <a:lumMod val="50000"/>
              </a:schemeClr>
            </a:solidFill>
          </c:spPr>
          <c:invertIfNegative val="0"/>
          <c:dLbls>
            <c:dLbl>
              <c:idx val="5"/>
              <c:spPr>
                <a:noFill/>
                <a:ln>
                  <a:noFill/>
                </a:ln>
                <a:effectLst/>
              </c:spPr>
              <c:txPr>
                <a:bodyPr wrap="square" lIns="38100" tIns="19050" rIns="38100" bIns="19050" anchor="ctr" anchorCtr="0">
                  <a:spAutoFit/>
                </a:bodyPr>
                <a:lstStyle/>
                <a:p>
                  <a:pPr algn="ctr" rtl="0">
                    <a:defRPr lang="en-US" sz="1050" b="1" i="0" u="none" strike="noStrike" kern="1200" baseline="0">
                      <a:solidFill>
                        <a:schemeClr val="bg1">
                          <a:lumMod val="50000"/>
                        </a:schemeClr>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extLst>
                <c:ext xmlns:c16="http://schemas.microsoft.com/office/drawing/2014/chart" uri="{C3380CC4-5D6E-409C-BE32-E72D297353CC}">
                  <c16:uniqueId val="{00000006-6B3D-440B-B788-AEB9B45BDEAA}"/>
                </c:ext>
              </c:extLst>
            </c:dLbl>
            <c:spPr>
              <a:noFill/>
              <a:ln>
                <a:noFill/>
              </a:ln>
              <a:effectLst/>
            </c:spPr>
            <c:txPr>
              <a:bodyPr wrap="square" lIns="38100" tIns="19050" rIns="38100" bIns="19050" anchor="ctr" anchorCtr="0">
                <a:spAutoFit/>
              </a:bodyPr>
              <a:lstStyle/>
              <a:p>
                <a:pPr algn="ctr">
                  <a:defRPr lang="en-US" sz="1050" b="1" i="0" u="none" strike="noStrike" kern="1200" baseline="0">
                    <a:solidFill>
                      <a:schemeClr val="bg1">
                        <a:lumMod val="50000"/>
                      </a:schemeClr>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Hoja1!$B$1:$K$1</c:f>
              <c:strCache>
                <c:ptCount val="10"/>
                <c:pt idx="0">
                  <c:v>2015</c:v>
                </c:pt>
                <c:pt idx="1">
                  <c:v>2016</c:v>
                </c:pt>
                <c:pt idx="2">
                  <c:v>2017</c:v>
                </c:pt>
                <c:pt idx="3">
                  <c:v>2018</c:v>
                </c:pt>
                <c:pt idx="4">
                  <c:v>2019</c:v>
                </c:pt>
                <c:pt idx="5">
                  <c:v>2020</c:v>
                </c:pt>
                <c:pt idx="6">
                  <c:v>2021</c:v>
                </c:pt>
                <c:pt idx="7">
                  <c:v>2022</c:v>
                </c:pt>
                <c:pt idx="8">
                  <c:v>2023</c:v>
                </c:pt>
                <c:pt idx="9">
                  <c:v>2024</c:v>
                </c:pt>
              </c:strCache>
            </c:strRef>
          </c:cat>
          <c:val>
            <c:numRef>
              <c:f>Hoja1!$B$4:$K$4</c:f>
              <c:numCache>
                <c:formatCode>#,##0</c:formatCode>
                <c:ptCount val="10"/>
                <c:pt idx="0">
                  <c:v>245</c:v>
                </c:pt>
                <c:pt idx="1">
                  <c:v>415</c:v>
                </c:pt>
                <c:pt idx="2">
                  <c:v>489</c:v>
                </c:pt>
                <c:pt idx="3">
                  <c:v>558</c:v>
                </c:pt>
                <c:pt idx="4">
                  <c:v>646</c:v>
                </c:pt>
                <c:pt idx="5">
                  <c:v>510</c:v>
                </c:pt>
                <c:pt idx="6">
                  <c:v>387</c:v>
                </c:pt>
                <c:pt idx="7">
                  <c:v>481</c:v>
                </c:pt>
                <c:pt idx="8">
                  <c:v>460</c:v>
                </c:pt>
                <c:pt idx="9">
                  <c:v>426</c:v>
                </c:pt>
              </c:numCache>
            </c:numRef>
          </c:val>
          <c:extLst>
            <c:ext xmlns:c16="http://schemas.microsoft.com/office/drawing/2014/chart" uri="{C3380CC4-5D6E-409C-BE32-E72D297353CC}">
              <c16:uniqueId val="{00000007-6B3D-440B-B788-AEB9B45BDEAA}"/>
            </c:ext>
          </c:extLst>
        </c:ser>
        <c:dLbls>
          <c:showLegendKey val="0"/>
          <c:showVal val="1"/>
          <c:showCatName val="0"/>
          <c:showSerName val="0"/>
          <c:showPercent val="0"/>
          <c:showBubbleSize val="0"/>
        </c:dLbls>
        <c:gapWidth val="29"/>
        <c:overlap val="-7"/>
        <c:axId val="241646592"/>
        <c:axId val="241681152"/>
      </c:barChart>
      <c:catAx>
        <c:axId val="241646592"/>
        <c:scaling>
          <c:orientation val="minMax"/>
        </c:scaling>
        <c:delete val="0"/>
        <c:axPos val="b"/>
        <c:numFmt formatCode="General" sourceLinked="0"/>
        <c:majorTickMark val="none"/>
        <c:minorTickMark val="none"/>
        <c:tickLblPos val="nextTo"/>
        <c:txPr>
          <a:bodyPr rot="0" vert="horz"/>
          <a:lstStyle/>
          <a:p>
            <a:pPr>
              <a:defRPr sz="1200" b="1">
                <a:latin typeface="Geomanist Light" panose="02000503000000020004" pitchFamily="50" charset="0"/>
              </a:defRPr>
            </a:pPr>
            <a:endParaRPr lang="es-MX"/>
          </a:p>
        </c:txPr>
        <c:crossAx val="241681152"/>
        <c:crosses val="autoZero"/>
        <c:auto val="1"/>
        <c:lblAlgn val="ctr"/>
        <c:lblOffset val="100"/>
        <c:noMultiLvlLbl val="0"/>
      </c:catAx>
      <c:valAx>
        <c:axId val="241681152"/>
        <c:scaling>
          <c:orientation val="minMax"/>
          <c:min val="0"/>
        </c:scaling>
        <c:delete val="1"/>
        <c:axPos val="l"/>
        <c:numFmt formatCode="#,##0" sourceLinked="1"/>
        <c:majorTickMark val="out"/>
        <c:minorTickMark val="none"/>
        <c:tickLblPos val="nextTo"/>
        <c:crossAx val="241646592"/>
        <c:crosses val="autoZero"/>
        <c:crossBetween val="between"/>
        <c:majorUnit val="500"/>
        <c:minorUnit val="50"/>
      </c:valAx>
    </c:plotArea>
    <c:legend>
      <c:legendPos val="b"/>
      <c:legendEntry>
        <c:idx val="0"/>
        <c:txPr>
          <a:bodyPr/>
          <a:lstStyle/>
          <a:p>
            <a:pPr algn="ctr">
              <a:defRPr lang="en-US" sz="1100" b="0" i="0" u="none" strike="noStrike" kern="1200" baseline="0">
                <a:solidFill>
                  <a:schemeClr val="tx1"/>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legendEntry>
      <c:legendEntry>
        <c:idx val="1"/>
        <c:txPr>
          <a:bodyPr/>
          <a:lstStyle/>
          <a:p>
            <a:pPr algn="ctr">
              <a:defRPr lang="en-US" sz="1100" b="0" i="0" u="none" strike="noStrike" kern="1200" baseline="0">
                <a:solidFill>
                  <a:schemeClr val="tx1"/>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legendEntry>
      <c:legendEntry>
        <c:idx val="2"/>
        <c:txPr>
          <a:bodyPr/>
          <a:lstStyle/>
          <a:p>
            <a:pPr algn="ctr">
              <a:defRPr lang="en-US" sz="1100" b="0" i="0" u="none" strike="noStrike" kern="1200" baseline="0">
                <a:solidFill>
                  <a:schemeClr val="tx1"/>
                </a:solidFill>
                <a:latin typeface="Geomanist Light" panose="02000503000000020004" pitchFamily="50" charset="0"/>
                <a:ea typeface="Montserrat" panose="00000500000000000000" pitchFamily="2" charset="0"/>
                <a:cs typeface="Montserrat" panose="00000500000000000000" pitchFamily="2" charset="0"/>
              </a:defRPr>
            </a:pPr>
            <a:endParaRPr lang="es-MX"/>
          </a:p>
        </c:txPr>
      </c:legendEntry>
      <c:layout>
        <c:manualLayout>
          <c:xMode val="edge"/>
          <c:yMode val="edge"/>
          <c:x val="0.10730736741065604"/>
          <c:y val="0.87590158470106305"/>
          <c:w val="0.80592644918970902"/>
          <c:h val="7.1188337701339213E-2"/>
        </c:manualLayout>
      </c:layout>
      <c:overlay val="0"/>
      <c:txPr>
        <a:bodyPr/>
        <a:lstStyle/>
        <a:p>
          <a:pPr algn="ctr">
            <a:defRPr lang="en-US" sz="1100" b="0" i="0" u="none" strike="noStrike" kern="1200" baseline="0">
              <a:solidFill>
                <a:schemeClr val="tx1"/>
              </a:solidFill>
              <a:latin typeface="Geomanist Light" panose="02000503000000020004" pitchFamily="50" charset="0"/>
              <a:ea typeface="+mn-ea"/>
              <a:cs typeface="+mn-cs"/>
            </a:defRPr>
          </a:pPr>
          <a:endParaRPr lang="es-MX"/>
        </a:p>
      </c:txPr>
    </c:legend>
    <c:plotVisOnly val="1"/>
    <c:dispBlanksAs val="gap"/>
    <c:showDLblsOverMax val="0"/>
  </c:chart>
  <c:txPr>
    <a:bodyPr/>
    <a:lstStyle/>
    <a:p>
      <a:pPr>
        <a:defRPr sz="800">
          <a:latin typeface="Montserrat" pitchFamily="2" charset="0"/>
        </a:defRPr>
      </a:pPr>
      <a:endParaRPr lang="es-MX"/>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555555555555555E-2"/>
          <c:y val="0.1388888888888889"/>
          <c:w val="0.95203722277760339"/>
          <c:h val="0.67280014835439794"/>
        </c:manualLayout>
      </c:layout>
      <c:barChart>
        <c:barDir val="col"/>
        <c:grouping val="percentStacked"/>
        <c:varyColors val="0"/>
        <c:ser>
          <c:idx val="0"/>
          <c:order val="0"/>
          <c:tx>
            <c:strRef>
              <c:f>Hoja1!$A$15</c:f>
              <c:strCache>
                <c:ptCount val="1"/>
                <c:pt idx="0">
                  <c:v>Menores de edad (0-17)</c:v>
                </c:pt>
              </c:strCache>
            </c:strRef>
          </c:tx>
          <c:spPr>
            <a:solidFill>
              <a:srgbClr val="245C4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Hoja1!$B$14:$K$14</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Hoja1!$B$15:$K$15</c:f>
              <c:numCache>
                <c:formatCode>0.0</c:formatCode>
                <c:ptCount val="10"/>
                <c:pt idx="0">
                  <c:v>11.136757068667052</c:v>
                </c:pt>
                <c:pt idx="1">
                  <c:v>7.270233196159122</c:v>
                </c:pt>
                <c:pt idx="2">
                  <c:v>8.606395578365575</c:v>
                </c:pt>
                <c:pt idx="3">
                  <c:v>7.6393917451122384</c:v>
                </c:pt>
                <c:pt idx="4">
                  <c:v>6.6434782608695651</c:v>
                </c:pt>
                <c:pt idx="5">
                  <c:v>6.2834701892181366</c:v>
                </c:pt>
                <c:pt idx="6">
                  <c:v>6.0727272727272723</c:v>
                </c:pt>
                <c:pt idx="7">
                  <c:v>6.4171122994652414</c:v>
                </c:pt>
                <c:pt idx="8">
                  <c:v>5.5038759689922481</c:v>
                </c:pt>
                <c:pt idx="9">
                  <c:v>4.6492320464923207</c:v>
                </c:pt>
              </c:numCache>
            </c:numRef>
          </c:val>
          <c:extLst>
            <c:ext xmlns:c16="http://schemas.microsoft.com/office/drawing/2014/chart" uri="{C3380CC4-5D6E-409C-BE32-E72D297353CC}">
              <c16:uniqueId val="{00000000-B317-4684-AB59-12F899B9C4DB}"/>
            </c:ext>
          </c:extLst>
        </c:ser>
        <c:ser>
          <c:idx val="1"/>
          <c:order val="1"/>
          <c:tx>
            <c:strRef>
              <c:f>Hoja1!$A$16</c:f>
              <c:strCache>
                <c:ptCount val="1"/>
                <c:pt idx="0">
                  <c:v>Adultos (18 y más)</c:v>
                </c:pt>
              </c:strCache>
            </c:strRef>
          </c:tx>
          <c:spPr>
            <a:solidFill>
              <a:srgbClr val="BC945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Hoja1!$B$14:$K$14</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Hoja1!$B$16:$K$16</c:f>
              <c:numCache>
                <c:formatCode>0.0</c:formatCode>
                <c:ptCount val="10"/>
                <c:pt idx="0">
                  <c:v>77.322562031159833</c:v>
                </c:pt>
                <c:pt idx="1">
                  <c:v>78.006401463191594</c:v>
                </c:pt>
                <c:pt idx="2">
                  <c:v>75.87840505329649</c:v>
                </c:pt>
                <c:pt idx="3">
                  <c:v>76.068066618392464</c:v>
                </c:pt>
                <c:pt idx="4">
                  <c:v>74.504347826086956</c:v>
                </c:pt>
                <c:pt idx="5">
                  <c:v>78.650481970724741</c:v>
                </c:pt>
                <c:pt idx="6">
                  <c:v>82.945454545454538</c:v>
                </c:pt>
                <c:pt idx="7">
                  <c:v>79.251336898395721</c:v>
                </c:pt>
                <c:pt idx="8">
                  <c:v>79.069767441860463</c:v>
                </c:pt>
                <c:pt idx="9">
                  <c:v>79.867164798671652</c:v>
                </c:pt>
              </c:numCache>
            </c:numRef>
          </c:val>
          <c:extLst>
            <c:ext xmlns:c16="http://schemas.microsoft.com/office/drawing/2014/chart" uri="{C3380CC4-5D6E-409C-BE32-E72D297353CC}">
              <c16:uniqueId val="{00000001-B317-4684-AB59-12F899B9C4DB}"/>
            </c:ext>
          </c:extLst>
        </c:ser>
        <c:ser>
          <c:idx val="2"/>
          <c:order val="2"/>
          <c:tx>
            <c:strRef>
              <c:f>Hoja1!$A$17</c:f>
              <c:strCache>
                <c:ptCount val="1"/>
                <c:pt idx="0">
                  <c:v>No especificado</c:v>
                </c:pt>
              </c:strCache>
            </c:strRef>
          </c:tx>
          <c:spPr>
            <a:solidFill>
              <a:schemeClr val="accent3"/>
            </a:solidFill>
            <a:ln w="2540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Hoja1!$B$14:$K$14</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Hoja1!$B$17:$K$17</c:f>
              <c:numCache>
                <c:formatCode>0.0</c:formatCode>
                <c:ptCount val="10"/>
                <c:pt idx="0">
                  <c:v>11.540680900173109</c:v>
                </c:pt>
                <c:pt idx="1">
                  <c:v>14.723365340649291</c:v>
                </c:pt>
                <c:pt idx="2">
                  <c:v>15.515199368337939</c:v>
                </c:pt>
                <c:pt idx="3">
                  <c:v>16.292541636495294</c:v>
                </c:pt>
                <c:pt idx="4">
                  <c:v>18.85217391304348</c:v>
                </c:pt>
                <c:pt idx="5">
                  <c:v>15.066047840057124</c:v>
                </c:pt>
                <c:pt idx="6">
                  <c:v>10.981818181818181</c:v>
                </c:pt>
                <c:pt idx="7">
                  <c:v>14.331550802139038</c:v>
                </c:pt>
                <c:pt idx="8">
                  <c:v>15.426356589147286</c:v>
                </c:pt>
                <c:pt idx="9">
                  <c:v>15.483603154836031</c:v>
                </c:pt>
              </c:numCache>
            </c:numRef>
          </c:val>
          <c:extLst>
            <c:ext xmlns:c16="http://schemas.microsoft.com/office/drawing/2014/chart" uri="{C3380CC4-5D6E-409C-BE32-E72D297353CC}">
              <c16:uniqueId val="{00000002-B317-4684-AB59-12F899B9C4DB}"/>
            </c:ext>
          </c:extLst>
        </c:ser>
        <c:dLbls>
          <c:showLegendKey val="0"/>
          <c:showVal val="0"/>
          <c:showCatName val="0"/>
          <c:showSerName val="0"/>
          <c:showPercent val="0"/>
          <c:showBubbleSize val="0"/>
        </c:dLbls>
        <c:gapWidth val="30"/>
        <c:overlap val="100"/>
        <c:axId val="1973122767"/>
        <c:axId val="1973133167"/>
      </c:barChart>
      <c:lineChart>
        <c:grouping val="percentStacked"/>
        <c:varyColors val="0"/>
        <c:ser>
          <c:idx val="3"/>
          <c:order val="3"/>
          <c:tx>
            <c:strRef>
              <c:f>Hoja1!$A$18</c:f>
              <c:strCache>
                <c:ptCount val="1"/>
                <c:pt idx="0">
                  <c:v>Total</c:v>
                </c:pt>
              </c:strCache>
            </c:strRef>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691B31"/>
                    </a:solidFill>
                    <a:latin typeface="Geomanist Light" panose="02000503000000020004" pitchFamily="50" charset="0"/>
                    <a:ea typeface="+mn-ea"/>
                    <a:cs typeface="+mn-cs"/>
                  </a:defRPr>
                </a:pPr>
                <a:endParaRPr lang="es-MX"/>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Hoja1!$B$14:$K$14</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Hoja1!$B$18:$K$18</c:f>
              <c:numCache>
                <c:formatCode>General</c:formatCode>
                <c:ptCount val="10"/>
                <c:pt idx="0">
                  <c:v>1733</c:v>
                </c:pt>
                <c:pt idx="1">
                  <c:v>2187</c:v>
                </c:pt>
                <c:pt idx="2">
                  <c:v>2533</c:v>
                </c:pt>
                <c:pt idx="3">
                  <c:v>2762</c:v>
                </c:pt>
                <c:pt idx="4">
                  <c:v>2875</c:v>
                </c:pt>
                <c:pt idx="5">
                  <c:v>2801</c:v>
                </c:pt>
                <c:pt idx="6">
                  <c:v>2750</c:v>
                </c:pt>
                <c:pt idx="7">
                  <c:v>2805</c:v>
                </c:pt>
                <c:pt idx="8">
                  <c:v>2580</c:v>
                </c:pt>
                <c:pt idx="9">
                  <c:v>2409</c:v>
                </c:pt>
              </c:numCache>
            </c:numRef>
          </c:val>
          <c:smooth val="0"/>
          <c:extLst>
            <c:ext xmlns:c16="http://schemas.microsoft.com/office/drawing/2014/chart" uri="{C3380CC4-5D6E-409C-BE32-E72D297353CC}">
              <c16:uniqueId val="{00000003-B317-4684-AB59-12F899B9C4DB}"/>
            </c:ext>
          </c:extLst>
        </c:ser>
        <c:dLbls>
          <c:showLegendKey val="0"/>
          <c:showVal val="0"/>
          <c:showCatName val="0"/>
          <c:showSerName val="0"/>
          <c:showPercent val="0"/>
          <c:showBubbleSize val="0"/>
        </c:dLbls>
        <c:marker val="1"/>
        <c:smooth val="0"/>
        <c:axId val="268817727"/>
        <c:axId val="268812735"/>
      </c:lineChart>
      <c:catAx>
        <c:axId val="1973122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s-MX" sz="1050" b="1" i="0" u="none" strike="noStrike" kern="1200" baseline="0" noProof="0">
                <a:solidFill>
                  <a:schemeClr val="tx1">
                    <a:lumMod val="65000"/>
                    <a:lumOff val="35000"/>
                  </a:schemeClr>
                </a:solidFill>
                <a:latin typeface="Geomanist Light" panose="02000503000000020004" pitchFamily="50" charset="0"/>
                <a:ea typeface="+mn-ea"/>
                <a:cs typeface="+mn-cs"/>
              </a:defRPr>
            </a:pPr>
            <a:endParaRPr lang="es-MX"/>
          </a:p>
        </c:txPr>
        <c:crossAx val="1973133167"/>
        <c:crosses val="autoZero"/>
        <c:auto val="1"/>
        <c:lblAlgn val="ctr"/>
        <c:lblOffset val="100"/>
        <c:noMultiLvlLbl val="0"/>
      </c:catAx>
      <c:valAx>
        <c:axId val="1973133167"/>
        <c:scaling>
          <c:orientation val="minMax"/>
          <c:max val="1"/>
        </c:scaling>
        <c:delete val="1"/>
        <c:axPos val="l"/>
        <c:numFmt formatCode="0%" sourceLinked="1"/>
        <c:majorTickMark val="out"/>
        <c:minorTickMark val="none"/>
        <c:tickLblPos val="nextTo"/>
        <c:crossAx val="1973122767"/>
        <c:crosses val="autoZero"/>
        <c:crossBetween val="between"/>
      </c:valAx>
      <c:valAx>
        <c:axId val="268812735"/>
        <c:scaling>
          <c:orientation val="minMax"/>
        </c:scaling>
        <c:delete val="1"/>
        <c:axPos val="r"/>
        <c:numFmt formatCode="0%" sourceLinked="1"/>
        <c:majorTickMark val="out"/>
        <c:minorTickMark val="none"/>
        <c:tickLblPos val="nextTo"/>
        <c:crossAx val="268817727"/>
        <c:crosses val="max"/>
        <c:crossBetween val="between"/>
      </c:valAx>
      <c:catAx>
        <c:axId val="268817727"/>
        <c:scaling>
          <c:orientation val="minMax"/>
        </c:scaling>
        <c:delete val="1"/>
        <c:axPos val="b"/>
        <c:numFmt formatCode="General" sourceLinked="1"/>
        <c:majorTickMark val="out"/>
        <c:minorTickMark val="none"/>
        <c:tickLblPos val="nextTo"/>
        <c:crossAx val="268812735"/>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555555555555555E-2"/>
          <c:y val="7.407407407407407E-2"/>
          <c:w val="0.93888888888888888"/>
          <c:h val="0.72900809273840783"/>
        </c:manualLayout>
      </c:layout>
      <c:barChart>
        <c:barDir val="col"/>
        <c:grouping val="percentStacked"/>
        <c:varyColors val="0"/>
        <c:ser>
          <c:idx val="0"/>
          <c:order val="0"/>
          <c:tx>
            <c:strRef>
              <c:f>Hoja1!$A$16</c:f>
              <c:strCache>
                <c:ptCount val="1"/>
                <c:pt idx="0">
                  <c:v>Menores de edad (0-17)</c:v>
                </c:pt>
              </c:strCache>
            </c:strRef>
          </c:tx>
          <c:spPr>
            <a:solidFill>
              <a:srgbClr val="245C4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Hoja1!$B$15:$K$15</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Hoja1!$B$16:$K$16</c:f>
              <c:numCache>
                <c:formatCode>0.0</c:formatCode>
                <c:ptCount val="10"/>
                <c:pt idx="0">
                  <c:v>11.682242990654206</c:v>
                </c:pt>
                <c:pt idx="1">
                  <c:v>8.346213292117465</c:v>
                </c:pt>
                <c:pt idx="2">
                  <c:v>8.59375</c:v>
                </c:pt>
                <c:pt idx="3">
                  <c:v>9.0217391304347831</c:v>
                </c:pt>
                <c:pt idx="4">
                  <c:v>9.7938144329896915</c:v>
                </c:pt>
                <c:pt idx="5">
                  <c:v>11.782786885245903</c:v>
                </c:pt>
                <c:pt idx="6">
                  <c:v>10.893032384690873</c:v>
                </c:pt>
                <c:pt idx="7">
                  <c:v>9.6839959225280321</c:v>
                </c:pt>
                <c:pt idx="8">
                  <c:v>8.7924970691676432</c:v>
                </c:pt>
                <c:pt idx="9">
                  <c:v>9.5800524934383215</c:v>
                </c:pt>
              </c:numCache>
            </c:numRef>
          </c:val>
          <c:extLst>
            <c:ext xmlns:c16="http://schemas.microsoft.com/office/drawing/2014/chart" uri="{C3380CC4-5D6E-409C-BE32-E72D297353CC}">
              <c16:uniqueId val="{00000000-2DD1-44BA-A3F2-9199311BAB3E}"/>
            </c:ext>
          </c:extLst>
        </c:ser>
        <c:ser>
          <c:idx val="1"/>
          <c:order val="1"/>
          <c:tx>
            <c:strRef>
              <c:f>Hoja1!$A$17</c:f>
              <c:strCache>
                <c:ptCount val="1"/>
                <c:pt idx="0">
                  <c:v>Adultos (18 y más)</c:v>
                </c:pt>
              </c:strCache>
            </c:strRef>
          </c:tx>
          <c:spPr>
            <a:solidFill>
              <a:srgbClr val="BC945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Hoja1!$B$15:$K$15</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Hoja1!$B$17:$K$17</c:f>
              <c:numCache>
                <c:formatCode>0.0</c:formatCode>
                <c:ptCount val="10"/>
                <c:pt idx="0">
                  <c:v>77.803738317757009</c:v>
                </c:pt>
                <c:pt idx="1">
                  <c:v>77.279752704791349</c:v>
                </c:pt>
                <c:pt idx="2">
                  <c:v>78.90625</c:v>
                </c:pt>
                <c:pt idx="3">
                  <c:v>79.239130434782609</c:v>
                </c:pt>
                <c:pt idx="4">
                  <c:v>79.484536082474222</c:v>
                </c:pt>
                <c:pt idx="5">
                  <c:v>79.200819672131146</c:v>
                </c:pt>
                <c:pt idx="6">
                  <c:v>80.765456329735031</c:v>
                </c:pt>
                <c:pt idx="7">
                  <c:v>82.262996941896034</c:v>
                </c:pt>
                <c:pt idx="8">
                  <c:v>83.939038686987104</c:v>
                </c:pt>
                <c:pt idx="9">
                  <c:v>83.464566929133852</c:v>
                </c:pt>
              </c:numCache>
            </c:numRef>
          </c:val>
          <c:extLst>
            <c:ext xmlns:c16="http://schemas.microsoft.com/office/drawing/2014/chart" uri="{C3380CC4-5D6E-409C-BE32-E72D297353CC}">
              <c16:uniqueId val="{00000001-2DD1-44BA-A3F2-9199311BAB3E}"/>
            </c:ext>
          </c:extLst>
        </c:ser>
        <c:ser>
          <c:idx val="2"/>
          <c:order val="2"/>
          <c:tx>
            <c:strRef>
              <c:f>Hoja1!$A$18</c:f>
              <c:strCache>
                <c:ptCount val="1"/>
                <c:pt idx="0">
                  <c:v>No especificado</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Geomanist Light" panose="02000503000000020004" pitchFamily="50" charset="0"/>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Hoja1!$B$15:$K$15</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Hoja1!$B$18:$K$18</c:f>
              <c:numCache>
                <c:formatCode>0.0</c:formatCode>
                <c:ptCount val="10"/>
                <c:pt idx="0">
                  <c:v>10.514018691588785</c:v>
                </c:pt>
                <c:pt idx="1">
                  <c:v>14.374034003091191</c:v>
                </c:pt>
                <c:pt idx="2">
                  <c:v>12.5</c:v>
                </c:pt>
                <c:pt idx="3">
                  <c:v>11.739130434782609</c:v>
                </c:pt>
                <c:pt idx="4">
                  <c:v>10.721649484536082</c:v>
                </c:pt>
                <c:pt idx="5">
                  <c:v>9.0163934426229506</c:v>
                </c:pt>
                <c:pt idx="6">
                  <c:v>8.3415112855740929</c:v>
                </c:pt>
                <c:pt idx="7">
                  <c:v>8.0530071355759425</c:v>
                </c:pt>
                <c:pt idx="8">
                  <c:v>7.2684642438452514</c:v>
                </c:pt>
                <c:pt idx="9">
                  <c:v>6.9553805774278219</c:v>
                </c:pt>
              </c:numCache>
            </c:numRef>
          </c:val>
          <c:extLst>
            <c:ext xmlns:c16="http://schemas.microsoft.com/office/drawing/2014/chart" uri="{C3380CC4-5D6E-409C-BE32-E72D297353CC}">
              <c16:uniqueId val="{00000002-2DD1-44BA-A3F2-9199311BAB3E}"/>
            </c:ext>
          </c:extLst>
        </c:ser>
        <c:dLbls>
          <c:showLegendKey val="0"/>
          <c:showVal val="0"/>
          <c:showCatName val="0"/>
          <c:showSerName val="0"/>
          <c:showPercent val="0"/>
          <c:showBubbleSize val="0"/>
        </c:dLbls>
        <c:gapWidth val="30"/>
        <c:overlap val="100"/>
        <c:axId val="1973122767"/>
        <c:axId val="1973133167"/>
      </c:barChart>
      <c:lineChart>
        <c:grouping val="percentStacked"/>
        <c:varyColors val="0"/>
        <c:ser>
          <c:idx val="3"/>
          <c:order val="3"/>
          <c:tx>
            <c:strRef>
              <c:f>Hoja1!$A$19</c:f>
              <c:strCache>
                <c:ptCount val="1"/>
                <c:pt idx="0">
                  <c:v>Total</c:v>
                </c:pt>
              </c:strCache>
            </c:strRef>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6E152E"/>
                    </a:solidFill>
                    <a:latin typeface="Geomanist Light" panose="02000503000000020004" pitchFamily="50" charset="0"/>
                    <a:ea typeface="+mn-ea"/>
                    <a:cs typeface="+mn-cs"/>
                  </a:defRPr>
                </a:pPr>
                <a:endParaRPr lang="es-MX"/>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Hoja1!$B$15:$K$15</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Hoja1!$B$19:$K$19</c:f>
              <c:numCache>
                <c:formatCode>General</c:formatCode>
                <c:ptCount val="10"/>
                <c:pt idx="0">
                  <c:v>428</c:v>
                </c:pt>
                <c:pt idx="1">
                  <c:v>647</c:v>
                </c:pt>
                <c:pt idx="2">
                  <c:v>768</c:v>
                </c:pt>
                <c:pt idx="3">
                  <c:v>920</c:v>
                </c:pt>
                <c:pt idx="4">
                  <c:v>970</c:v>
                </c:pt>
                <c:pt idx="5">
                  <c:v>976</c:v>
                </c:pt>
                <c:pt idx="6">
                  <c:v>1019</c:v>
                </c:pt>
                <c:pt idx="7">
                  <c:v>981</c:v>
                </c:pt>
                <c:pt idx="8">
                  <c:v>853</c:v>
                </c:pt>
                <c:pt idx="9">
                  <c:v>762</c:v>
                </c:pt>
              </c:numCache>
            </c:numRef>
          </c:val>
          <c:smooth val="0"/>
          <c:extLst>
            <c:ext xmlns:c16="http://schemas.microsoft.com/office/drawing/2014/chart" uri="{C3380CC4-5D6E-409C-BE32-E72D297353CC}">
              <c16:uniqueId val="{00000003-2DD1-44BA-A3F2-9199311BAB3E}"/>
            </c:ext>
          </c:extLst>
        </c:ser>
        <c:dLbls>
          <c:showLegendKey val="0"/>
          <c:showVal val="0"/>
          <c:showCatName val="0"/>
          <c:showSerName val="0"/>
          <c:showPercent val="0"/>
          <c:showBubbleSize val="0"/>
        </c:dLbls>
        <c:marker val="1"/>
        <c:smooth val="0"/>
        <c:axId val="268817727"/>
        <c:axId val="268812735"/>
      </c:lineChart>
      <c:catAx>
        <c:axId val="1973122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s-MX" sz="1050" b="1" i="0" u="none" strike="noStrike" kern="1200" baseline="0" noProof="0">
                <a:solidFill>
                  <a:schemeClr val="tx1">
                    <a:lumMod val="65000"/>
                    <a:lumOff val="35000"/>
                  </a:schemeClr>
                </a:solidFill>
                <a:latin typeface="Geomanist Light" panose="02000503000000020004" pitchFamily="50" charset="0"/>
                <a:ea typeface="+mn-ea"/>
                <a:cs typeface="+mn-cs"/>
              </a:defRPr>
            </a:pPr>
            <a:endParaRPr lang="es-MX"/>
          </a:p>
        </c:txPr>
        <c:crossAx val="1973133167"/>
        <c:crosses val="autoZero"/>
        <c:auto val="1"/>
        <c:lblAlgn val="ctr"/>
        <c:lblOffset val="100"/>
        <c:noMultiLvlLbl val="0"/>
      </c:catAx>
      <c:valAx>
        <c:axId val="1973133167"/>
        <c:scaling>
          <c:orientation val="minMax"/>
          <c:max val="1"/>
        </c:scaling>
        <c:delete val="1"/>
        <c:axPos val="l"/>
        <c:numFmt formatCode="0%" sourceLinked="1"/>
        <c:majorTickMark val="out"/>
        <c:minorTickMark val="none"/>
        <c:tickLblPos val="nextTo"/>
        <c:crossAx val="1973122767"/>
        <c:crosses val="autoZero"/>
        <c:crossBetween val="between"/>
      </c:valAx>
      <c:valAx>
        <c:axId val="268812735"/>
        <c:scaling>
          <c:orientation val="minMax"/>
        </c:scaling>
        <c:delete val="1"/>
        <c:axPos val="r"/>
        <c:numFmt formatCode="0%" sourceLinked="1"/>
        <c:majorTickMark val="out"/>
        <c:minorTickMark val="none"/>
        <c:tickLblPos val="nextTo"/>
        <c:crossAx val="268817727"/>
        <c:crosses val="max"/>
        <c:crossBetween val="between"/>
      </c:valAx>
      <c:catAx>
        <c:axId val="268817727"/>
        <c:scaling>
          <c:orientation val="minMax"/>
        </c:scaling>
        <c:delete val="1"/>
        <c:axPos val="b"/>
        <c:numFmt formatCode="General" sourceLinked="1"/>
        <c:majorTickMark val="out"/>
        <c:minorTickMark val="none"/>
        <c:tickLblPos val="nextTo"/>
        <c:crossAx val="268812735"/>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withinLinearReversed" id="26">
  <a:schemeClr val="accent6"/>
</cs:colorStyle>
</file>

<file path=ppt/charts/colors21.xml><?xml version="1.0" encoding="utf-8"?>
<cs:colorStyle xmlns:cs="http://schemas.microsoft.com/office/drawing/2012/chartStyle" xmlns:a="http://schemas.openxmlformats.org/drawingml/2006/main" meth="withinLinearReversed" id="26">
  <a:schemeClr val="accent6"/>
</cs:colorStyle>
</file>

<file path=ppt/charts/colors22.xml><?xml version="1.0" encoding="utf-8"?>
<cs:colorStyle xmlns:cs="http://schemas.microsoft.com/office/drawing/2012/chartStyle" xmlns:a="http://schemas.openxmlformats.org/drawingml/2006/main" meth="withinLinearReversed" id="26">
  <a:schemeClr val="accent6"/>
</cs:colorStyle>
</file>

<file path=ppt/charts/colors23.xml><?xml version="1.0" encoding="utf-8"?>
<cs:colorStyle xmlns:cs="http://schemas.microsoft.com/office/drawing/2012/chartStyle" xmlns:a="http://schemas.openxmlformats.org/drawingml/2006/main" meth="withinLinearReversed" id="26">
  <a:schemeClr val="accent6"/>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withinLinearReversed" id="22">
  <a:schemeClr val="accent2"/>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withinLinearReversed" id="22">
  <a:schemeClr val="accent2"/>
</cs:colorStyle>
</file>

<file path=ppt/charts/colors31.xml><?xml version="1.0" encoding="utf-8"?>
<cs:colorStyle xmlns:cs="http://schemas.microsoft.com/office/drawing/2012/chartStyle" xmlns:a="http://schemas.openxmlformats.org/drawingml/2006/main" meth="withinLinear" id="17">
  <a:schemeClr val="accent4"/>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Reversed" id="22">
  <a:schemeClr val="accent2"/>
</cs:colorStyle>
</file>

<file path=ppt/charts/colors8.xml><?xml version="1.0" encoding="utf-8"?>
<cs:colorStyle xmlns:cs="http://schemas.microsoft.com/office/drawing/2012/chartStyle" xmlns:a="http://schemas.openxmlformats.org/drawingml/2006/main" meth="withinLinearReversed" id="22">
  <a:schemeClr val="accent2"/>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6F9D94-1E74-457C-A737-E6AD70DEF112}" type="doc">
      <dgm:prSet loTypeId="urn:microsoft.com/office/officeart/2005/8/layout/venn2" loCatId="relationship" qsTypeId="urn:microsoft.com/office/officeart/2005/8/quickstyle/simple3" qsCatId="simple" csTypeId="urn:microsoft.com/office/officeart/2005/8/colors/accent2_4" csCatId="accent2" phldr="1"/>
      <dgm:spPr/>
      <dgm:t>
        <a:bodyPr/>
        <a:lstStyle/>
        <a:p>
          <a:endParaRPr lang="es-MX"/>
        </a:p>
      </dgm:t>
    </dgm:pt>
    <dgm:pt modelId="{7D85DEB1-FA9B-4CEE-9566-E250F7D59337}">
      <dgm:prSet phldrT="[Texto]" custT="1"/>
      <dgm:spPr/>
      <dgm:t>
        <a:bodyPr/>
        <a:lstStyle/>
        <a:p>
          <a:r>
            <a:rPr lang="es-MX" sz="1050" dirty="0">
              <a:latin typeface="Geomanist Light" panose="02000503000000020004" pitchFamily="50" charset="0"/>
            </a:rPr>
            <a:t>Casos de violencia contra las mujeres</a:t>
          </a:r>
        </a:p>
      </dgm:t>
    </dgm:pt>
    <dgm:pt modelId="{B8649203-508A-4788-B80B-001704814920}" type="parTrans" cxnId="{FC8C5BEA-846F-4E31-9CD8-F75AD68CBFB2}">
      <dgm:prSet/>
      <dgm:spPr/>
      <dgm:t>
        <a:bodyPr/>
        <a:lstStyle/>
        <a:p>
          <a:endParaRPr lang="es-MX" sz="900">
            <a:latin typeface="Montserrat" panose="00000500000000000000" pitchFamily="2" charset="0"/>
          </a:endParaRPr>
        </a:p>
      </dgm:t>
    </dgm:pt>
    <dgm:pt modelId="{B838291E-ACAA-41AC-B950-A61943DBE776}" type="sibTrans" cxnId="{FC8C5BEA-846F-4E31-9CD8-F75AD68CBFB2}">
      <dgm:prSet/>
      <dgm:spPr/>
      <dgm:t>
        <a:bodyPr/>
        <a:lstStyle/>
        <a:p>
          <a:endParaRPr lang="es-MX" sz="900">
            <a:latin typeface="Montserrat" panose="00000500000000000000" pitchFamily="2" charset="0"/>
          </a:endParaRPr>
        </a:p>
      </dgm:t>
    </dgm:pt>
    <dgm:pt modelId="{97B34DFE-35F4-407B-881E-AFCB4D15AECF}">
      <dgm:prSet phldrT="[Texto]" custT="1"/>
      <dgm:spPr/>
      <dgm:t>
        <a:bodyPr/>
        <a:lstStyle/>
        <a:p>
          <a:endParaRPr lang="es-MX" sz="1000" dirty="0">
            <a:latin typeface="Montserrat" panose="00000500000000000000" pitchFamily="2" charset="0"/>
          </a:endParaRPr>
        </a:p>
        <a:p>
          <a:r>
            <a:rPr lang="es-MX" sz="1000" dirty="0">
              <a:latin typeface="Geomanist Light" panose="02000503000000020004" pitchFamily="50" charset="0"/>
            </a:rPr>
            <a:t>Mujeres presuntas víctimas de violencia que acuden a una institución*</a:t>
          </a:r>
        </a:p>
      </dgm:t>
    </dgm:pt>
    <dgm:pt modelId="{4F8FB108-65AF-4106-8CF6-929204ACFD7C}" type="parTrans" cxnId="{8E29E8A0-6649-44B2-B31F-C724B2CFC7A5}">
      <dgm:prSet/>
      <dgm:spPr/>
      <dgm:t>
        <a:bodyPr/>
        <a:lstStyle/>
        <a:p>
          <a:endParaRPr lang="es-MX" sz="900">
            <a:latin typeface="Montserrat" panose="00000500000000000000" pitchFamily="2" charset="0"/>
          </a:endParaRPr>
        </a:p>
      </dgm:t>
    </dgm:pt>
    <dgm:pt modelId="{1869AA25-1643-4B4A-A1F9-E6D67D4962BF}" type="sibTrans" cxnId="{8E29E8A0-6649-44B2-B31F-C724B2CFC7A5}">
      <dgm:prSet/>
      <dgm:spPr/>
      <dgm:t>
        <a:bodyPr/>
        <a:lstStyle/>
        <a:p>
          <a:endParaRPr lang="es-MX" sz="900">
            <a:latin typeface="Montserrat" panose="00000500000000000000" pitchFamily="2" charset="0"/>
          </a:endParaRPr>
        </a:p>
      </dgm:t>
    </dgm:pt>
    <dgm:pt modelId="{358EC674-C21A-4AD2-9B81-5D6DE53473E2}">
      <dgm:prSet phldrT="[Texto]" custT="1"/>
      <dgm:spPr/>
      <dgm:t>
        <a:bodyPr/>
        <a:lstStyle/>
        <a:p>
          <a:endParaRPr lang="es-MX" sz="1050" dirty="0">
            <a:latin typeface="Montserrat" panose="00000500000000000000" pitchFamily="2" charset="0"/>
          </a:endParaRPr>
        </a:p>
        <a:p>
          <a:endParaRPr lang="es-MX" sz="1050" dirty="0">
            <a:latin typeface="Montserrat" panose="00000500000000000000" pitchFamily="2" charset="0"/>
          </a:endParaRPr>
        </a:p>
        <a:p>
          <a:r>
            <a:rPr lang="es-MX" sz="1050" dirty="0">
              <a:latin typeface="Geomanist Light" panose="02000503000000020004" pitchFamily="50" charset="0"/>
            </a:rPr>
            <a:t>Mujeres que denuncian en la Procuraduría o Fiscalía</a:t>
          </a:r>
          <a:endParaRPr lang="es-MX" sz="1050" dirty="0">
            <a:highlight>
              <a:srgbClr val="FFFF00"/>
            </a:highlight>
            <a:latin typeface="Geomanist Light" panose="02000503000000020004" pitchFamily="50" charset="0"/>
          </a:endParaRPr>
        </a:p>
      </dgm:t>
    </dgm:pt>
    <dgm:pt modelId="{A79DE4ED-1FD6-4A6B-BB0A-B568F89220DC}" type="parTrans" cxnId="{4C5A8B04-EFB9-4E01-BDDD-36E01D204A88}">
      <dgm:prSet/>
      <dgm:spPr/>
      <dgm:t>
        <a:bodyPr/>
        <a:lstStyle/>
        <a:p>
          <a:endParaRPr lang="es-MX" sz="900">
            <a:latin typeface="Montserrat" panose="00000500000000000000" pitchFamily="2" charset="0"/>
          </a:endParaRPr>
        </a:p>
      </dgm:t>
    </dgm:pt>
    <dgm:pt modelId="{55B4CB83-0A2A-46AD-BE4D-38AADEBF7159}" type="sibTrans" cxnId="{4C5A8B04-EFB9-4E01-BDDD-36E01D204A88}">
      <dgm:prSet/>
      <dgm:spPr/>
      <dgm:t>
        <a:bodyPr/>
        <a:lstStyle/>
        <a:p>
          <a:endParaRPr lang="es-MX" sz="900">
            <a:latin typeface="Montserrat" panose="00000500000000000000" pitchFamily="2" charset="0"/>
          </a:endParaRPr>
        </a:p>
      </dgm:t>
    </dgm:pt>
    <dgm:pt modelId="{CBF1C51C-15FA-4695-AA5F-ACD4FD040EA0}">
      <dgm:prSet phldrT="[Texto]" custT="1"/>
      <dgm:spPr/>
      <dgm:t>
        <a:bodyPr/>
        <a:lstStyle/>
        <a:p>
          <a:r>
            <a:rPr lang="es-MX" sz="900" dirty="0">
              <a:latin typeface="Geomanist Light" panose="02000503000000020004" pitchFamily="50" charset="0"/>
            </a:rPr>
            <a:t>La Fiscalía o Procuraduría inicia la investigación**</a:t>
          </a:r>
        </a:p>
      </dgm:t>
    </dgm:pt>
    <dgm:pt modelId="{46DBF0C4-A85B-4BB2-93B5-00AD1B8B4CC9}" type="parTrans" cxnId="{D09D61EE-0F85-4612-8264-93605802AF3E}">
      <dgm:prSet/>
      <dgm:spPr/>
      <dgm:t>
        <a:bodyPr/>
        <a:lstStyle/>
        <a:p>
          <a:endParaRPr lang="es-MX" sz="900">
            <a:latin typeface="Montserrat" panose="00000500000000000000" pitchFamily="2" charset="0"/>
          </a:endParaRPr>
        </a:p>
      </dgm:t>
    </dgm:pt>
    <dgm:pt modelId="{F179E60B-A815-446A-8930-A308697F838D}" type="sibTrans" cxnId="{D09D61EE-0F85-4612-8264-93605802AF3E}">
      <dgm:prSet/>
      <dgm:spPr/>
      <dgm:t>
        <a:bodyPr/>
        <a:lstStyle/>
        <a:p>
          <a:endParaRPr lang="es-MX" sz="900">
            <a:latin typeface="Montserrat" panose="00000500000000000000" pitchFamily="2" charset="0"/>
          </a:endParaRPr>
        </a:p>
      </dgm:t>
    </dgm:pt>
    <dgm:pt modelId="{386301E5-4F9B-4494-A8EE-8EEBB8DF0198}" type="pres">
      <dgm:prSet presAssocID="{2A6F9D94-1E74-457C-A737-E6AD70DEF112}" presName="Name0" presStyleCnt="0">
        <dgm:presLayoutVars>
          <dgm:chMax val="7"/>
          <dgm:resizeHandles val="exact"/>
        </dgm:presLayoutVars>
      </dgm:prSet>
      <dgm:spPr/>
    </dgm:pt>
    <dgm:pt modelId="{98482B07-C8CB-453C-9475-66D6659313E4}" type="pres">
      <dgm:prSet presAssocID="{2A6F9D94-1E74-457C-A737-E6AD70DEF112}" presName="comp1" presStyleCnt="0"/>
      <dgm:spPr/>
    </dgm:pt>
    <dgm:pt modelId="{3E16E634-6271-4F05-A309-49A85858E435}" type="pres">
      <dgm:prSet presAssocID="{2A6F9D94-1E74-457C-A737-E6AD70DEF112}" presName="circle1" presStyleLbl="node1" presStyleIdx="0" presStyleCnt="4" custLinFactNeighborY="-258"/>
      <dgm:spPr/>
    </dgm:pt>
    <dgm:pt modelId="{623C2568-26AD-4DDB-A59C-05DDADE7F238}" type="pres">
      <dgm:prSet presAssocID="{2A6F9D94-1E74-457C-A737-E6AD70DEF112}" presName="c1text" presStyleLbl="node1" presStyleIdx="0" presStyleCnt="4">
        <dgm:presLayoutVars>
          <dgm:bulletEnabled val="1"/>
        </dgm:presLayoutVars>
      </dgm:prSet>
      <dgm:spPr/>
    </dgm:pt>
    <dgm:pt modelId="{BA805FDF-94D5-44C9-B3DF-7DCEC3D988C6}" type="pres">
      <dgm:prSet presAssocID="{2A6F9D94-1E74-457C-A737-E6AD70DEF112}" presName="comp2" presStyleCnt="0"/>
      <dgm:spPr/>
    </dgm:pt>
    <dgm:pt modelId="{CF5C18FC-CE24-430E-8256-F2EAF4326AE8}" type="pres">
      <dgm:prSet presAssocID="{2A6F9D94-1E74-457C-A737-E6AD70DEF112}" presName="circle2" presStyleLbl="node1" presStyleIdx="1" presStyleCnt="4" custScaleX="109960" custScaleY="92828" custLinFactNeighborX="-344" custLinFactNeighborY="5475"/>
      <dgm:spPr/>
    </dgm:pt>
    <dgm:pt modelId="{035D7004-47C7-473B-9990-73707EBB73DF}" type="pres">
      <dgm:prSet presAssocID="{2A6F9D94-1E74-457C-A737-E6AD70DEF112}" presName="c2text" presStyleLbl="node1" presStyleIdx="1" presStyleCnt="4">
        <dgm:presLayoutVars>
          <dgm:bulletEnabled val="1"/>
        </dgm:presLayoutVars>
      </dgm:prSet>
      <dgm:spPr/>
    </dgm:pt>
    <dgm:pt modelId="{75A1C42E-03E7-46FB-9987-88AD74CC04A4}" type="pres">
      <dgm:prSet presAssocID="{2A6F9D94-1E74-457C-A737-E6AD70DEF112}" presName="comp3" presStyleCnt="0"/>
      <dgm:spPr/>
    </dgm:pt>
    <dgm:pt modelId="{01EEBE57-19CE-45EE-86AF-609337BDA775}" type="pres">
      <dgm:prSet presAssocID="{2A6F9D94-1E74-457C-A737-E6AD70DEF112}" presName="circle3" presStyleLbl="node1" presStyleIdx="2" presStyleCnt="4" custAng="0" custScaleX="117635" custScaleY="77818" custLinFactNeighborX="430" custLinFactNeighborY="11299"/>
      <dgm:spPr/>
    </dgm:pt>
    <dgm:pt modelId="{0524C506-3C90-42E0-9259-39FF5764AB9C}" type="pres">
      <dgm:prSet presAssocID="{2A6F9D94-1E74-457C-A737-E6AD70DEF112}" presName="c3text" presStyleLbl="node1" presStyleIdx="2" presStyleCnt="4">
        <dgm:presLayoutVars>
          <dgm:bulletEnabled val="1"/>
        </dgm:presLayoutVars>
      </dgm:prSet>
      <dgm:spPr/>
    </dgm:pt>
    <dgm:pt modelId="{7E4B9419-44A0-4A8E-B22B-4A84F418B0EF}" type="pres">
      <dgm:prSet presAssocID="{2A6F9D94-1E74-457C-A737-E6AD70DEF112}" presName="comp4" presStyleCnt="0"/>
      <dgm:spPr/>
    </dgm:pt>
    <dgm:pt modelId="{5F1FEB4A-590C-43DC-A963-0C90AEE4B741}" type="pres">
      <dgm:prSet presAssocID="{2A6F9D94-1E74-457C-A737-E6AD70DEF112}" presName="circle4" presStyleLbl="node1" presStyleIdx="3" presStyleCnt="4" custScaleX="114669" custScaleY="52054" custLinFactNeighborX="690" custLinFactNeighborY="23973"/>
      <dgm:spPr/>
    </dgm:pt>
    <dgm:pt modelId="{BCB4CA40-89F7-4997-B03D-BA39EB8B4CAD}" type="pres">
      <dgm:prSet presAssocID="{2A6F9D94-1E74-457C-A737-E6AD70DEF112}" presName="c4text" presStyleLbl="node1" presStyleIdx="3" presStyleCnt="4">
        <dgm:presLayoutVars>
          <dgm:bulletEnabled val="1"/>
        </dgm:presLayoutVars>
      </dgm:prSet>
      <dgm:spPr/>
    </dgm:pt>
  </dgm:ptLst>
  <dgm:cxnLst>
    <dgm:cxn modelId="{4C5A8B04-EFB9-4E01-BDDD-36E01D204A88}" srcId="{2A6F9D94-1E74-457C-A737-E6AD70DEF112}" destId="{358EC674-C21A-4AD2-9B81-5D6DE53473E2}" srcOrd="2" destOrd="0" parTransId="{A79DE4ED-1FD6-4A6B-BB0A-B568F89220DC}" sibTransId="{55B4CB83-0A2A-46AD-BE4D-38AADEBF7159}"/>
    <dgm:cxn modelId="{2AC0FE0B-D217-4975-9222-042B7C980D10}" type="presOf" srcId="{358EC674-C21A-4AD2-9B81-5D6DE53473E2}" destId="{0524C506-3C90-42E0-9259-39FF5764AB9C}" srcOrd="1" destOrd="0" presId="urn:microsoft.com/office/officeart/2005/8/layout/venn2"/>
    <dgm:cxn modelId="{09F58F14-66C0-419D-9129-395C5473A35E}" type="presOf" srcId="{7D85DEB1-FA9B-4CEE-9566-E250F7D59337}" destId="{623C2568-26AD-4DDB-A59C-05DDADE7F238}" srcOrd="1" destOrd="0" presId="urn:microsoft.com/office/officeart/2005/8/layout/venn2"/>
    <dgm:cxn modelId="{6778B066-FA79-4F22-859A-668A8901DD66}" type="presOf" srcId="{CBF1C51C-15FA-4695-AA5F-ACD4FD040EA0}" destId="{5F1FEB4A-590C-43DC-A963-0C90AEE4B741}" srcOrd="0" destOrd="0" presId="urn:microsoft.com/office/officeart/2005/8/layout/venn2"/>
    <dgm:cxn modelId="{731F4D6B-A4A1-41B7-9676-971AF9A4FAF8}" type="presOf" srcId="{97B34DFE-35F4-407B-881E-AFCB4D15AECF}" destId="{CF5C18FC-CE24-430E-8256-F2EAF4326AE8}" srcOrd="0" destOrd="0" presId="urn:microsoft.com/office/officeart/2005/8/layout/venn2"/>
    <dgm:cxn modelId="{32B8D454-0CD6-4773-904A-65A9511CFBCD}" type="presOf" srcId="{97B34DFE-35F4-407B-881E-AFCB4D15AECF}" destId="{035D7004-47C7-473B-9990-73707EBB73DF}" srcOrd="1" destOrd="0" presId="urn:microsoft.com/office/officeart/2005/8/layout/venn2"/>
    <dgm:cxn modelId="{FDB26996-6AE9-4233-B5BD-2C27AA48E925}" type="presOf" srcId="{CBF1C51C-15FA-4695-AA5F-ACD4FD040EA0}" destId="{BCB4CA40-89F7-4997-B03D-BA39EB8B4CAD}" srcOrd="1" destOrd="0" presId="urn:microsoft.com/office/officeart/2005/8/layout/venn2"/>
    <dgm:cxn modelId="{8E29E8A0-6649-44B2-B31F-C724B2CFC7A5}" srcId="{2A6F9D94-1E74-457C-A737-E6AD70DEF112}" destId="{97B34DFE-35F4-407B-881E-AFCB4D15AECF}" srcOrd="1" destOrd="0" parTransId="{4F8FB108-65AF-4106-8CF6-929204ACFD7C}" sibTransId="{1869AA25-1643-4B4A-A1F9-E6D67D4962BF}"/>
    <dgm:cxn modelId="{B86A42B0-4496-44EC-84D1-FE52348B82D8}" type="presOf" srcId="{2A6F9D94-1E74-457C-A737-E6AD70DEF112}" destId="{386301E5-4F9B-4494-A8EE-8EEBB8DF0198}" srcOrd="0" destOrd="0" presId="urn:microsoft.com/office/officeart/2005/8/layout/venn2"/>
    <dgm:cxn modelId="{36D4D1D3-2233-4767-A871-5A200BDBB1EC}" type="presOf" srcId="{358EC674-C21A-4AD2-9B81-5D6DE53473E2}" destId="{01EEBE57-19CE-45EE-86AF-609337BDA775}" srcOrd="0" destOrd="0" presId="urn:microsoft.com/office/officeart/2005/8/layout/venn2"/>
    <dgm:cxn modelId="{C55D93E2-93D2-4998-B054-BC1F159C8E43}" type="presOf" srcId="{7D85DEB1-FA9B-4CEE-9566-E250F7D59337}" destId="{3E16E634-6271-4F05-A309-49A85858E435}" srcOrd="0" destOrd="0" presId="urn:microsoft.com/office/officeart/2005/8/layout/venn2"/>
    <dgm:cxn modelId="{FC8C5BEA-846F-4E31-9CD8-F75AD68CBFB2}" srcId="{2A6F9D94-1E74-457C-A737-E6AD70DEF112}" destId="{7D85DEB1-FA9B-4CEE-9566-E250F7D59337}" srcOrd="0" destOrd="0" parTransId="{B8649203-508A-4788-B80B-001704814920}" sibTransId="{B838291E-ACAA-41AC-B950-A61943DBE776}"/>
    <dgm:cxn modelId="{D09D61EE-0F85-4612-8264-93605802AF3E}" srcId="{2A6F9D94-1E74-457C-A737-E6AD70DEF112}" destId="{CBF1C51C-15FA-4695-AA5F-ACD4FD040EA0}" srcOrd="3" destOrd="0" parTransId="{46DBF0C4-A85B-4BB2-93B5-00AD1B8B4CC9}" sibTransId="{F179E60B-A815-446A-8930-A308697F838D}"/>
    <dgm:cxn modelId="{F16860E1-F402-4278-9C9D-80CCEA3F6842}" type="presParOf" srcId="{386301E5-4F9B-4494-A8EE-8EEBB8DF0198}" destId="{98482B07-C8CB-453C-9475-66D6659313E4}" srcOrd="0" destOrd="0" presId="urn:microsoft.com/office/officeart/2005/8/layout/venn2"/>
    <dgm:cxn modelId="{9A951760-378B-4B8C-BB88-F61DFE8B1034}" type="presParOf" srcId="{98482B07-C8CB-453C-9475-66D6659313E4}" destId="{3E16E634-6271-4F05-A309-49A85858E435}" srcOrd="0" destOrd="0" presId="urn:microsoft.com/office/officeart/2005/8/layout/venn2"/>
    <dgm:cxn modelId="{82C5233E-A376-479F-8B8F-E3ED752581A0}" type="presParOf" srcId="{98482B07-C8CB-453C-9475-66D6659313E4}" destId="{623C2568-26AD-4DDB-A59C-05DDADE7F238}" srcOrd="1" destOrd="0" presId="urn:microsoft.com/office/officeart/2005/8/layout/venn2"/>
    <dgm:cxn modelId="{D2B0DF5F-6C77-4277-98A7-227D7B4EE8B1}" type="presParOf" srcId="{386301E5-4F9B-4494-A8EE-8EEBB8DF0198}" destId="{BA805FDF-94D5-44C9-B3DF-7DCEC3D988C6}" srcOrd="1" destOrd="0" presId="urn:microsoft.com/office/officeart/2005/8/layout/venn2"/>
    <dgm:cxn modelId="{A95C57E8-06BB-4A59-8894-13A5F7A9887F}" type="presParOf" srcId="{BA805FDF-94D5-44C9-B3DF-7DCEC3D988C6}" destId="{CF5C18FC-CE24-430E-8256-F2EAF4326AE8}" srcOrd="0" destOrd="0" presId="urn:microsoft.com/office/officeart/2005/8/layout/venn2"/>
    <dgm:cxn modelId="{CF4BC8A4-5E25-48B6-8A89-894216E1D6F4}" type="presParOf" srcId="{BA805FDF-94D5-44C9-B3DF-7DCEC3D988C6}" destId="{035D7004-47C7-473B-9990-73707EBB73DF}" srcOrd="1" destOrd="0" presId="urn:microsoft.com/office/officeart/2005/8/layout/venn2"/>
    <dgm:cxn modelId="{AA39BB07-8FFD-40EA-B36F-91E511FB8DC5}" type="presParOf" srcId="{386301E5-4F9B-4494-A8EE-8EEBB8DF0198}" destId="{75A1C42E-03E7-46FB-9987-88AD74CC04A4}" srcOrd="2" destOrd="0" presId="urn:microsoft.com/office/officeart/2005/8/layout/venn2"/>
    <dgm:cxn modelId="{D228A31A-2DC7-4523-BA2B-E15106D1BE53}" type="presParOf" srcId="{75A1C42E-03E7-46FB-9987-88AD74CC04A4}" destId="{01EEBE57-19CE-45EE-86AF-609337BDA775}" srcOrd="0" destOrd="0" presId="urn:microsoft.com/office/officeart/2005/8/layout/venn2"/>
    <dgm:cxn modelId="{B16683A8-688D-49DA-9EEC-3EA3D1E05C61}" type="presParOf" srcId="{75A1C42E-03E7-46FB-9987-88AD74CC04A4}" destId="{0524C506-3C90-42E0-9259-39FF5764AB9C}" srcOrd="1" destOrd="0" presId="urn:microsoft.com/office/officeart/2005/8/layout/venn2"/>
    <dgm:cxn modelId="{82200024-3317-4166-880A-5C841B6CAE84}" type="presParOf" srcId="{386301E5-4F9B-4494-A8EE-8EEBB8DF0198}" destId="{7E4B9419-44A0-4A8E-B22B-4A84F418B0EF}" srcOrd="3" destOrd="0" presId="urn:microsoft.com/office/officeart/2005/8/layout/venn2"/>
    <dgm:cxn modelId="{E90EA0BC-E5E4-4C1F-8B44-2E3690618CFB}" type="presParOf" srcId="{7E4B9419-44A0-4A8E-B22B-4A84F418B0EF}" destId="{5F1FEB4A-590C-43DC-A963-0C90AEE4B741}" srcOrd="0" destOrd="0" presId="urn:microsoft.com/office/officeart/2005/8/layout/venn2"/>
    <dgm:cxn modelId="{EA8E4146-0067-4581-A3E5-B0CB9AF1D45E}" type="presParOf" srcId="{7E4B9419-44A0-4A8E-B22B-4A84F418B0EF}" destId="{BCB4CA40-89F7-4997-B03D-BA39EB8B4CAD}"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BB2129-155E-46E5-A1C0-ABCE5B736FA5}" type="doc">
      <dgm:prSet loTypeId="urn:microsoft.com/office/officeart/2005/8/layout/equation1" loCatId="process" qsTypeId="urn:microsoft.com/office/officeart/2005/8/quickstyle/simple1" qsCatId="simple" csTypeId="urn:microsoft.com/office/officeart/2005/8/colors/accent3_1" csCatId="accent3" phldr="1"/>
      <dgm:spPr/>
    </dgm:pt>
    <dgm:pt modelId="{0438A006-DEB0-41A9-A6E7-60FB69223639}">
      <dgm:prSet phldrT="[Texto]" custT="1"/>
      <dgm:spPr/>
      <dgm:t>
        <a:bodyPr/>
        <a:lstStyle/>
        <a:p>
          <a:pPr>
            <a:lnSpc>
              <a:spcPct val="100000"/>
            </a:lnSpc>
            <a:spcBef>
              <a:spcPts val="600"/>
            </a:spcBef>
            <a:spcAft>
              <a:spcPts val="600"/>
            </a:spcAft>
          </a:pPr>
          <a:r>
            <a:rPr lang="es-MX" sz="1400" b="1" dirty="0">
              <a:solidFill>
                <a:srgbClr val="6E152E"/>
              </a:solidFill>
              <a:latin typeface="Geomanist Light" panose="02000503000000020004" pitchFamily="50" charset="0"/>
            </a:rPr>
            <a:t>Homicidio doloso</a:t>
          </a:r>
        </a:p>
        <a:p>
          <a:pPr>
            <a:lnSpc>
              <a:spcPct val="100000"/>
            </a:lnSpc>
            <a:spcBef>
              <a:spcPts val="600"/>
            </a:spcBef>
            <a:spcAft>
              <a:spcPts val="600"/>
            </a:spcAft>
          </a:pPr>
          <a:r>
            <a:rPr lang="es-MX" sz="1100" dirty="0">
              <a:latin typeface="Geomanist Light" panose="02000503000000020004" pitchFamily="50" charset="0"/>
            </a:rPr>
            <a:t>Conducta delictiva que comete una persona cuando, con voluntad consciente, </a:t>
          </a:r>
          <a:r>
            <a:rPr lang="es-MX" sz="1100" b="1" u="sng" dirty="0">
              <a:latin typeface="Geomanist Light" panose="02000503000000020004" pitchFamily="50" charset="0"/>
            </a:rPr>
            <a:t>“priva de la vida a otra”. </a:t>
          </a:r>
          <a:endParaRPr lang="es-MX" sz="1100" dirty="0">
            <a:latin typeface="Geomanist Light" panose="02000503000000020004" pitchFamily="50" charset="0"/>
          </a:endParaRPr>
        </a:p>
      </dgm:t>
    </dgm:pt>
    <dgm:pt modelId="{81658D0F-5B7B-43D7-B283-F927C90C1982}" type="parTrans" cxnId="{E368A26B-656B-4407-A775-1532A488B4D8}">
      <dgm:prSet/>
      <dgm:spPr/>
      <dgm:t>
        <a:bodyPr/>
        <a:lstStyle/>
        <a:p>
          <a:endParaRPr lang="es-MX">
            <a:latin typeface="Geomanist Light" panose="02000503000000020004" pitchFamily="50" charset="0"/>
          </a:endParaRPr>
        </a:p>
      </dgm:t>
    </dgm:pt>
    <dgm:pt modelId="{D06C3608-D782-4B4C-A4AE-AEBED12415ED}" type="sibTrans" cxnId="{E368A26B-656B-4407-A775-1532A488B4D8}">
      <dgm:prSet/>
      <dgm:spPr/>
      <dgm:t>
        <a:bodyPr/>
        <a:lstStyle/>
        <a:p>
          <a:endParaRPr lang="es-MX" dirty="0">
            <a:latin typeface="Geomanist Light" panose="02000503000000020004" pitchFamily="50" charset="0"/>
          </a:endParaRPr>
        </a:p>
      </dgm:t>
    </dgm:pt>
    <dgm:pt modelId="{C433CAD2-205D-4D95-BDE9-6B0355CE612A}">
      <dgm:prSet phldrT="[Texto]" custT="1"/>
      <dgm:spPr/>
      <dgm:t>
        <a:bodyPr/>
        <a:lstStyle/>
        <a:p>
          <a:pPr>
            <a:lnSpc>
              <a:spcPct val="100000"/>
            </a:lnSpc>
            <a:spcBef>
              <a:spcPts val="1200"/>
            </a:spcBef>
            <a:spcAft>
              <a:spcPts val="1200"/>
            </a:spcAft>
          </a:pPr>
          <a:r>
            <a:rPr lang="es-MX" sz="1400" b="1" kern="1200" dirty="0">
              <a:solidFill>
                <a:srgbClr val="6E152E"/>
              </a:solidFill>
              <a:latin typeface="Geomanist Light" panose="02000503000000020004" pitchFamily="50" charset="0"/>
              <a:ea typeface="+mn-ea"/>
              <a:cs typeface="+mn-cs"/>
            </a:rPr>
            <a:t>Feminicidio</a:t>
          </a:r>
        </a:p>
        <a:p>
          <a:pPr>
            <a:lnSpc>
              <a:spcPct val="100000"/>
            </a:lnSpc>
            <a:spcBef>
              <a:spcPts val="1200"/>
            </a:spcBef>
            <a:spcAft>
              <a:spcPts val="1200"/>
            </a:spcAft>
          </a:pPr>
          <a:r>
            <a:rPr lang="es-MX" sz="1100" kern="1200" dirty="0">
              <a:solidFill>
                <a:prstClr val="black">
                  <a:hueOff val="0"/>
                  <a:satOff val="0"/>
                  <a:lumOff val="0"/>
                  <a:alphaOff val="0"/>
                </a:prstClr>
              </a:solidFill>
              <a:latin typeface="Geomanist Light" panose="02000503000000020004" pitchFamily="50" charset="0"/>
              <a:ea typeface="+mn-ea"/>
              <a:cs typeface="+mn-cs"/>
            </a:rPr>
            <a:t>Conducta delictiva que comete una persona cuando </a:t>
          </a:r>
          <a:r>
            <a:rPr lang="es-MX" sz="1100" b="1" kern="1200" dirty="0">
              <a:solidFill>
                <a:prstClr val="black">
                  <a:hueOff val="0"/>
                  <a:satOff val="0"/>
                  <a:lumOff val="0"/>
                  <a:alphaOff val="0"/>
                </a:prstClr>
              </a:solidFill>
              <a:latin typeface="Geomanist Light" panose="02000503000000020004" pitchFamily="50" charset="0"/>
              <a:ea typeface="+mn-ea"/>
              <a:cs typeface="+mn-cs"/>
            </a:rPr>
            <a:t>“priva de la vida a una mujer, por razones de género”. </a:t>
          </a:r>
        </a:p>
      </dgm:t>
    </dgm:pt>
    <dgm:pt modelId="{70FA4EFD-C232-4FCB-9291-77D8EA8887B1}" type="parTrans" cxnId="{D08A194B-C194-4445-8DFD-F7C1CE790E1B}">
      <dgm:prSet/>
      <dgm:spPr/>
      <dgm:t>
        <a:bodyPr/>
        <a:lstStyle/>
        <a:p>
          <a:endParaRPr lang="es-MX">
            <a:latin typeface="Geomanist Light" panose="02000503000000020004" pitchFamily="50" charset="0"/>
          </a:endParaRPr>
        </a:p>
      </dgm:t>
    </dgm:pt>
    <dgm:pt modelId="{C0272641-5DBC-46A0-BF7A-E262F22A3DF4}" type="sibTrans" cxnId="{D08A194B-C194-4445-8DFD-F7C1CE790E1B}">
      <dgm:prSet/>
      <dgm:spPr/>
      <dgm:t>
        <a:bodyPr/>
        <a:lstStyle/>
        <a:p>
          <a:endParaRPr lang="es-MX" dirty="0">
            <a:latin typeface="Geomanist Light" panose="02000503000000020004" pitchFamily="50" charset="0"/>
          </a:endParaRPr>
        </a:p>
      </dgm:t>
    </dgm:pt>
    <dgm:pt modelId="{C1D25E74-C5C6-4ADB-8CA7-EB4BA12FE804}">
      <dgm:prSet phldrT="[Texto]" custT="1"/>
      <dgm:spPr/>
      <dgm:t>
        <a:bodyPr/>
        <a:lstStyle/>
        <a:p>
          <a:pPr marL="0" lvl="0" indent="0" algn="ctr" defTabSz="622300">
            <a:lnSpc>
              <a:spcPct val="100000"/>
            </a:lnSpc>
            <a:spcBef>
              <a:spcPct val="0"/>
            </a:spcBef>
            <a:spcAft>
              <a:spcPts val="600"/>
            </a:spcAft>
            <a:buNone/>
          </a:pPr>
          <a:r>
            <a:rPr lang="es-MX" sz="1400" b="1" kern="1200" dirty="0">
              <a:solidFill>
                <a:srgbClr val="6E152E"/>
              </a:solidFill>
              <a:latin typeface="Geomanist Light" panose="02000503000000020004" pitchFamily="50" charset="0"/>
              <a:ea typeface="+mn-ea"/>
              <a:cs typeface="+mn-cs"/>
            </a:rPr>
            <a:t>Muerte violenta de mujeres</a:t>
          </a:r>
        </a:p>
        <a:p>
          <a:pPr marL="0" lvl="0" indent="0" algn="ctr" defTabSz="622300">
            <a:lnSpc>
              <a:spcPct val="100000"/>
            </a:lnSpc>
            <a:spcBef>
              <a:spcPct val="0"/>
            </a:spcBef>
            <a:spcAft>
              <a:spcPts val="600"/>
            </a:spcAft>
            <a:buNone/>
          </a:pPr>
          <a:r>
            <a:rPr lang="es-MX" sz="1100" b="1" kern="1200" spc="0" dirty="0">
              <a:solidFill>
                <a:schemeClr val="tx1">
                  <a:lumMod val="95000"/>
                  <a:lumOff val="5000"/>
                </a:schemeClr>
              </a:solidFill>
              <a:latin typeface="Geomanist Light" panose="02000503000000020004" pitchFamily="50" charset="0"/>
              <a:cs typeface="Montserrat" panose="00000500000000000000" pitchFamily="2" charset="0"/>
            </a:rPr>
            <a:t>“Toda muerte violenta de mujer debe ser investigada como feminicidio”</a:t>
          </a:r>
          <a:endParaRPr lang="es-MX" sz="1100" kern="1200" dirty="0">
            <a:solidFill>
              <a:prstClr val="black">
                <a:hueOff val="0"/>
                <a:satOff val="0"/>
                <a:lumOff val="0"/>
                <a:alphaOff val="0"/>
              </a:prstClr>
            </a:solidFill>
            <a:latin typeface="Geomanist Light" panose="02000503000000020004" pitchFamily="50" charset="0"/>
            <a:ea typeface="+mn-ea"/>
            <a:cs typeface="+mn-cs"/>
          </a:endParaRPr>
        </a:p>
        <a:p>
          <a:pPr marL="0" lvl="0" indent="0" algn="ctr" defTabSz="622300">
            <a:lnSpc>
              <a:spcPct val="100000"/>
            </a:lnSpc>
            <a:spcBef>
              <a:spcPct val="0"/>
            </a:spcBef>
            <a:spcAft>
              <a:spcPts val="600"/>
            </a:spcAft>
            <a:buNone/>
          </a:pPr>
          <a:endParaRPr lang="es-MX" sz="1100" b="0" kern="1200" dirty="0">
            <a:latin typeface="Geomanist Light" panose="02000503000000020004" pitchFamily="50" charset="0"/>
          </a:endParaRPr>
        </a:p>
      </dgm:t>
    </dgm:pt>
    <dgm:pt modelId="{8547BF13-0E08-4EDA-961E-AE8E9F3DCAB5}" type="parTrans" cxnId="{5D8B3A48-E358-447B-8BA0-994334523FDB}">
      <dgm:prSet/>
      <dgm:spPr/>
      <dgm:t>
        <a:bodyPr/>
        <a:lstStyle/>
        <a:p>
          <a:endParaRPr lang="es-MX">
            <a:latin typeface="Geomanist Light" panose="02000503000000020004" pitchFamily="50" charset="0"/>
          </a:endParaRPr>
        </a:p>
      </dgm:t>
    </dgm:pt>
    <dgm:pt modelId="{575FE32A-2528-440F-A894-C31835AE16C1}" type="sibTrans" cxnId="{5D8B3A48-E358-447B-8BA0-994334523FDB}">
      <dgm:prSet/>
      <dgm:spPr/>
      <dgm:t>
        <a:bodyPr/>
        <a:lstStyle/>
        <a:p>
          <a:endParaRPr lang="es-MX">
            <a:latin typeface="Geomanist Light" panose="02000503000000020004" pitchFamily="50" charset="0"/>
          </a:endParaRPr>
        </a:p>
      </dgm:t>
    </dgm:pt>
    <dgm:pt modelId="{41E549D0-9860-46D9-A90E-99B334D48DA3}" type="pres">
      <dgm:prSet presAssocID="{0EBB2129-155E-46E5-A1C0-ABCE5B736FA5}" presName="linearFlow" presStyleCnt="0">
        <dgm:presLayoutVars>
          <dgm:dir/>
          <dgm:resizeHandles val="exact"/>
        </dgm:presLayoutVars>
      </dgm:prSet>
      <dgm:spPr/>
    </dgm:pt>
    <dgm:pt modelId="{B0C9C634-3CEA-47D6-900D-8B779291F000}" type="pres">
      <dgm:prSet presAssocID="{0438A006-DEB0-41A9-A6E7-60FB69223639}" presName="node" presStyleLbl="node1" presStyleIdx="0" presStyleCnt="3" custLinFactX="157875" custLinFactNeighborX="200000" custLinFactNeighborY="766">
        <dgm:presLayoutVars>
          <dgm:bulletEnabled val="1"/>
        </dgm:presLayoutVars>
      </dgm:prSet>
      <dgm:spPr/>
    </dgm:pt>
    <dgm:pt modelId="{CF703A99-ED50-40B4-A074-DCE257F4D0B2}" type="pres">
      <dgm:prSet presAssocID="{D06C3608-D782-4B4C-A4AE-AEBED12415ED}" presName="spacerL" presStyleCnt="0"/>
      <dgm:spPr/>
    </dgm:pt>
    <dgm:pt modelId="{2CD979E5-2577-4234-87A6-52F0D2CE9517}" type="pres">
      <dgm:prSet presAssocID="{D06C3608-D782-4B4C-A4AE-AEBED12415ED}" presName="sibTrans" presStyleLbl="sibTrans2D1" presStyleIdx="0" presStyleCnt="2"/>
      <dgm:spPr/>
    </dgm:pt>
    <dgm:pt modelId="{9F0EFDDA-E446-4491-A13B-07587E04914A}" type="pres">
      <dgm:prSet presAssocID="{D06C3608-D782-4B4C-A4AE-AEBED12415ED}" presName="spacerR" presStyleCnt="0"/>
      <dgm:spPr/>
    </dgm:pt>
    <dgm:pt modelId="{EE26DD19-5475-47E9-B894-D6D00742C31F}" type="pres">
      <dgm:prSet presAssocID="{C433CAD2-205D-4D95-BDE9-6B0355CE612A}" presName="node" presStyleLbl="node1" presStyleIdx="1" presStyleCnt="3" custLinFactX="-160033" custLinFactNeighborX="-200000" custLinFactNeighborY="766">
        <dgm:presLayoutVars>
          <dgm:bulletEnabled val="1"/>
        </dgm:presLayoutVars>
      </dgm:prSet>
      <dgm:spPr/>
    </dgm:pt>
    <dgm:pt modelId="{3747D3A1-3775-45E8-8165-DEB2AB6AE1E2}" type="pres">
      <dgm:prSet presAssocID="{C0272641-5DBC-46A0-BF7A-E262F22A3DF4}" presName="spacerL" presStyleCnt="0"/>
      <dgm:spPr/>
    </dgm:pt>
    <dgm:pt modelId="{8694BBA7-B6DB-4BD5-8549-DD6891C3FA3B}" type="pres">
      <dgm:prSet presAssocID="{C0272641-5DBC-46A0-BF7A-E262F22A3DF4}" presName="sibTrans" presStyleLbl="sibTrans2D1" presStyleIdx="1" presStyleCnt="2"/>
      <dgm:spPr/>
    </dgm:pt>
    <dgm:pt modelId="{5E990F26-66ED-4329-9245-F17ED5E69EC4}" type="pres">
      <dgm:prSet presAssocID="{C0272641-5DBC-46A0-BF7A-E262F22A3DF4}" presName="spacerR" presStyleCnt="0"/>
      <dgm:spPr/>
    </dgm:pt>
    <dgm:pt modelId="{F3F1ADAC-FF0B-4A6A-BB38-EA7384D8ABAA}" type="pres">
      <dgm:prSet presAssocID="{C1D25E74-C5C6-4ADB-8CA7-EB4BA12FE804}" presName="node" presStyleLbl="node1" presStyleIdx="2" presStyleCnt="3" custScaleY="100021">
        <dgm:presLayoutVars>
          <dgm:bulletEnabled val="1"/>
        </dgm:presLayoutVars>
      </dgm:prSet>
      <dgm:spPr/>
    </dgm:pt>
  </dgm:ptLst>
  <dgm:cxnLst>
    <dgm:cxn modelId="{35ED2B0B-FD51-46FB-A13B-5223CA8AE589}" type="presOf" srcId="{D06C3608-D782-4B4C-A4AE-AEBED12415ED}" destId="{2CD979E5-2577-4234-87A6-52F0D2CE9517}" srcOrd="0" destOrd="0" presId="urn:microsoft.com/office/officeart/2005/8/layout/equation1"/>
    <dgm:cxn modelId="{BC902C11-F1AC-4174-B8F4-3B962C7DB628}" type="presOf" srcId="{0EBB2129-155E-46E5-A1C0-ABCE5B736FA5}" destId="{41E549D0-9860-46D9-A90E-99B334D48DA3}" srcOrd="0" destOrd="0" presId="urn:microsoft.com/office/officeart/2005/8/layout/equation1"/>
    <dgm:cxn modelId="{F44ADB64-FE64-46F9-9F75-70EECEF12D7A}" type="presOf" srcId="{0438A006-DEB0-41A9-A6E7-60FB69223639}" destId="{B0C9C634-3CEA-47D6-900D-8B779291F000}" srcOrd="0" destOrd="0" presId="urn:microsoft.com/office/officeart/2005/8/layout/equation1"/>
    <dgm:cxn modelId="{5D8B3A48-E358-447B-8BA0-994334523FDB}" srcId="{0EBB2129-155E-46E5-A1C0-ABCE5B736FA5}" destId="{C1D25E74-C5C6-4ADB-8CA7-EB4BA12FE804}" srcOrd="2" destOrd="0" parTransId="{8547BF13-0E08-4EDA-961E-AE8E9F3DCAB5}" sibTransId="{575FE32A-2528-440F-A894-C31835AE16C1}"/>
    <dgm:cxn modelId="{D08A194B-C194-4445-8DFD-F7C1CE790E1B}" srcId="{0EBB2129-155E-46E5-A1C0-ABCE5B736FA5}" destId="{C433CAD2-205D-4D95-BDE9-6B0355CE612A}" srcOrd="1" destOrd="0" parTransId="{70FA4EFD-C232-4FCB-9291-77D8EA8887B1}" sibTransId="{C0272641-5DBC-46A0-BF7A-E262F22A3DF4}"/>
    <dgm:cxn modelId="{E368A26B-656B-4407-A775-1532A488B4D8}" srcId="{0EBB2129-155E-46E5-A1C0-ABCE5B736FA5}" destId="{0438A006-DEB0-41A9-A6E7-60FB69223639}" srcOrd="0" destOrd="0" parTransId="{81658D0F-5B7B-43D7-B283-F927C90C1982}" sibTransId="{D06C3608-D782-4B4C-A4AE-AEBED12415ED}"/>
    <dgm:cxn modelId="{4CE01473-4CA7-467F-A513-B3EA937BB016}" type="presOf" srcId="{C433CAD2-205D-4D95-BDE9-6B0355CE612A}" destId="{EE26DD19-5475-47E9-B894-D6D00742C31F}" srcOrd="0" destOrd="0" presId="urn:microsoft.com/office/officeart/2005/8/layout/equation1"/>
    <dgm:cxn modelId="{2D84A7B3-0069-4A6C-BFED-44EE504AED09}" type="presOf" srcId="{C1D25E74-C5C6-4ADB-8CA7-EB4BA12FE804}" destId="{F3F1ADAC-FF0B-4A6A-BB38-EA7384D8ABAA}" srcOrd="0" destOrd="0" presId="urn:microsoft.com/office/officeart/2005/8/layout/equation1"/>
    <dgm:cxn modelId="{B206B4E9-1261-4C4C-B8FC-33F88DE9874F}" type="presOf" srcId="{C0272641-5DBC-46A0-BF7A-E262F22A3DF4}" destId="{8694BBA7-B6DB-4BD5-8549-DD6891C3FA3B}" srcOrd="0" destOrd="0" presId="urn:microsoft.com/office/officeart/2005/8/layout/equation1"/>
    <dgm:cxn modelId="{2B50E926-E2F9-425A-A3AE-54D93E778C14}" type="presParOf" srcId="{41E549D0-9860-46D9-A90E-99B334D48DA3}" destId="{B0C9C634-3CEA-47D6-900D-8B779291F000}" srcOrd="0" destOrd="0" presId="urn:microsoft.com/office/officeart/2005/8/layout/equation1"/>
    <dgm:cxn modelId="{78F62A94-47C4-40FC-95F2-D8C637CFB70B}" type="presParOf" srcId="{41E549D0-9860-46D9-A90E-99B334D48DA3}" destId="{CF703A99-ED50-40B4-A074-DCE257F4D0B2}" srcOrd="1" destOrd="0" presId="urn:microsoft.com/office/officeart/2005/8/layout/equation1"/>
    <dgm:cxn modelId="{63B80FAD-DAF0-4BC9-9E6F-E63472F83C0A}" type="presParOf" srcId="{41E549D0-9860-46D9-A90E-99B334D48DA3}" destId="{2CD979E5-2577-4234-87A6-52F0D2CE9517}" srcOrd="2" destOrd="0" presId="urn:microsoft.com/office/officeart/2005/8/layout/equation1"/>
    <dgm:cxn modelId="{39EEB8BB-3944-467A-A929-686C058AF064}" type="presParOf" srcId="{41E549D0-9860-46D9-A90E-99B334D48DA3}" destId="{9F0EFDDA-E446-4491-A13B-07587E04914A}" srcOrd="3" destOrd="0" presId="urn:microsoft.com/office/officeart/2005/8/layout/equation1"/>
    <dgm:cxn modelId="{A0409C17-F235-4A30-92F1-2590309B0E0E}" type="presParOf" srcId="{41E549D0-9860-46D9-A90E-99B334D48DA3}" destId="{EE26DD19-5475-47E9-B894-D6D00742C31F}" srcOrd="4" destOrd="0" presId="urn:microsoft.com/office/officeart/2005/8/layout/equation1"/>
    <dgm:cxn modelId="{9D9CBE3A-98C0-4800-A81C-D3CA9DFCBFE3}" type="presParOf" srcId="{41E549D0-9860-46D9-A90E-99B334D48DA3}" destId="{3747D3A1-3775-45E8-8165-DEB2AB6AE1E2}" srcOrd="5" destOrd="0" presId="urn:microsoft.com/office/officeart/2005/8/layout/equation1"/>
    <dgm:cxn modelId="{EBE3425C-2678-4FE7-AC82-F7D6C3921210}" type="presParOf" srcId="{41E549D0-9860-46D9-A90E-99B334D48DA3}" destId="{8694BBA7-B6DB-4BD5-8549-DD6891C3FA3B}" srcOrd="6" destOrd="0" presId="urn:microsoft.com/office/officeart/2005/8/layout/equation1"/>
    <dgm:cxn modelId="{C48B4A09-F0F9-40A6-8387-79F1C1E5FB5C}" type="presParOf" srcId="{41E549D0-9860-46D9-A90E-99B334D48DA3}" destId="{5E990F26-66ED-4329-9245-F17ED5E69EC4}" srcOrd="7" destOrd="0" presId="urn:microsoft.com/office/officeart/2005/8/layout/equation1"/>
    <dgm:cxn modelId="{1BB73188-EF9D-46BA-AD70-5A75941EE295}" type="presParOf" srcId="{41E549D0-9860-46D9-A90E-99B334D48DA3}" destId="{F3F1ADAC-FF0B-4A6A-BB38-EA7384D8ABAA}"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16E634-6271-4F05-A309-49A85858E435}">
      <dsp:nvSpPr>
        <dsp:cNvPr id="0" name=""/>
        <dsp:cNvSpPr/>
      </dsp:nvSpPr>
      <dsp:spPr>
        <a:xfrm>
          <a:off x="160543" y="0"/>
          <a:ext cx="3291840" cy="3291840"/>
        </a:xfrm>
        <a:prstGeom prst="ellipse">
          <a:avLst/>
        </a:prstGeom>
        <a:gradFill rotWithShape="0">
          <a:gsLst>
            <a:gs pos="0">
              <a:schemeClr val="accent2">
                <a:shade val="50000"/>
                <a:hueOff val="0"/>
                <a:satOff val="0"/>
                <a:lumOff val="0"/>
                <a:alphaOff val="0"/>
                <a:lumMod val="110000"/>
                <a:satMod val="105000"/>
                <a:tint val="67000"/>
              </a:schemeClr>
            </a:gs>
            <a:gs pos="50000">
              <a:schemeClr val="accent2">
                <a:shade val="50000"/>
                <a:hueOff val="0"/>
                <a:satOff val="0"/>
                <a:lumOff val="0"/>
                <a:alphaOff val="0"/>
                <a:lumMod val="105000"/>
                <a:satMod val="103000"/>
                <a:tint val="73000"/>
              </a:schemeClr>
            </a:gs>
            <a:gs pos="100000">
              <a:schemeClr val="accent2">
                <a:shade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ctr" anchorCtr="0">
          <a:noAutofit/>
        </a:bodyPr>
        <a:lstStyle/>
        <a:p>
          <a:pPr marL="0" lvl="0" indent="0" algn="ctr" defTabSz="466725">
            <a:lnSpc>
              <a:spcPct val="90000"/>
            </a:lnSpc>
            <a:spcBef>
              <a:spcPct val="0"/>
            </a:spcBef>
            <a:spcAft>
              <a:spcPct val="35000"/>
            </a:spcAft>
            <a:buNone/>
          </a:pPr>
          <a:r>
            <a:rPr lang="es-MX" sz="1050" kern="1200" dirty="0">
              <a:latin typeface="Geomanist Light" panose="02000503000000020004" pitchFamily="50" charset="0"/>
            </a:rPr>
            <a:t>Casos de violencia contra las mujeres</a:t>
          </a:r>
        </a:p>
      </dsp:txBody>
      <dsp:txXfrm>
        <a:off x="1346264" y="164591"/>
        <a:ext cx="920398" cy="493776"/>
      </dsp:txXfrm>
    </dsp:sp>
    <dsp:sp modelId="{CF5C18FC-CE24-430E-8256-F2EAF4326AE8}">
      <dsp:nvSpPr>
        <dsp:cNvPr id="0" name=""/>
        <dsp:cNvSpPr/>
      </dsp:nvSpPr>
      <dsp:spPr>
        <a:xfrm>
          <a:off x="349521" y="847240"/>
          <a:ext cx="2895765" cy="2444599"/>
        </a:xfrm>
        <a:prstGeom prst="ellipse">
          <a:avLst/>
        </a:prstGeom>
        <a:gradFill rotWithShape="0">
          <a:gsLst>
            <a:gs pos="0">
              <a:schemeClr val="accent2">
                <a:shade val="50000"/>
                <a:hueOff val="-295587"/>
                <a:satOff val="3892"/>
                <a:lumOff val="23309"/>
                <a:alphaOff val="0"/>
                <a:lumMod val="110000"/>
                <a:satMod val="105000"/>
                <a:tint val="67000"/>
              </a:schemeClr>
            </a:gs>
            <a:gs pos="50000">
              <a:schemeClr val="accent2">
                <a:shade val="50000"/>
                <a:hueOff val="-295587"/>
                <a:satOff val="3892"/>
                <a:lumOff val="23309"/>
                <a:alphaOff val="0"/>
                <a:lumMod val="105000"/>
                <a:satMod val="103000"/>
                <a:tint val="73000"/>
              </a:schemeClr>
            </a:gs>
            <a:gs pos="100000">
              <a:schemeClr val="accent2">
                <a:shade val="50000"/>
                <a:hueOff val="-295587"/>
                <a:satOff val="3892"/>
                <a:lumOff val="2330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endParaRPr lang="es-MX" sz="1000" kern="1200" dirty="0">
            <a:latin typeface="Montserrat" panose="00000500000000000000" pitchFamily="2" charset="0"/>
          </a:endParaRPr>
        </a:p>
        <a:p>
          <a:pPr marL="0" lvl="0" indent="0" algn="ctr" defTabSz="444500">
            <a:lnSpc>
              <a:spcPct val="90000"/>
            </a:lnSpc>
            <a:spcBef>
              <a:spcPct val="0"/>
            </a:spcBef>
            <a:spcAft>
              <a:spcPct val="35000"/>
            </a:spcAft>
            <a:buNone/>
          </a:pPr>
          <a:r>
            <a:rPr lang="es-MX" sz="1000" kern="1200" dirty="0">
              <a:latin typeface="Geomanist Light" panose="02000503000000020004" pitchFamily="50" charset="0"/>
            </a:rPr>
            <a:t>Mujeres presuntas víctimas de violencia que acuden a una institución*</a:t>
          </a:r>
        </a:p>
      </dsp:txBody>
      <dsp:txXfrm>
        <a:off x="1291369" y="993916"/>
        <a:ext cx="1012070" cy="440027"/>
      </dsp:txXfrm>
    </dsp:sp>
    <dsp:sp modelId="{01EEBE57-19CE-45EE-86AF-609337BDA775}">
      <dsp:nvSpPr>
        <dsp:cNvPr id="0" name=""/>
        <dsp:cNvSpPr/>
      </dsp:nvSpPr>
      <dsp:spPr>
        <a:xfrm>
          <a:off x="653250" y="1754853"/>
          <a:ext cx="2323413" cy="1536986"/>
        </a:xfrm>
        <a:prstGeom prst="ellipse">
          <a:avLst/>
        </a:prstGeom>
        <a:gradFill rotWithShape="0">
          <a:gsLst>
            <a:gs pos="0">
              <a:schemeClr val="accent2">
                <a:shade val="50000"/>
                <a:hueOff val="-591173"/>
                <a:satOff val="7783"/>
                <a:lumOff val="46617"/>
                <a:alphaOff val="0"/>
                <a:lumMod val="110000"/>
                <a:satMod val="105000"/>
                <a:tint val="67000"/>
              </a:schemeClr>
            </a:gs>
            <a:gs pos="50000">
              <a:schemeClr val="accent2">
                <a:shade val="50000"/>
                <a:hueOff val="-591173"/>
                <a:satOff val="7783"/>
                <a:lumOff val="46617"/>
                <a:alphaOff val="0"/>
                <a:lumMod val="105000"/>
                <a:satMod val="103000"/>
                <a:tint val="73000"/>
              </a:schemeClr>
            </a:gs>
            <a:gs pos="100000">
              <a:schemeClr val="accent2">
                <a:shade val="50000"/>
                <a:hueOff val="-591173"/>
                <a:satOff val="7783"/>
                <a:lumOff val="4661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ctr" anchorCtr="0">
          <a:noAutofit/>
        </a:bodyPr>
        <a:lstStyle/>
        <a:p>
          <a:pPr marL="0" lvl="0" indent="0" algn="ctr" defTabSz="466725">
            <a:lnSpc>
              <a:spcPct val="90000"/>
            </a:lnSpc>
            <a:spcBef>
              <a:spcPct val="0"/>
            </a:spcBef>
            <a:spcAft>
              <a:spcPct val="35000"/>
            </a:spcAft>
            <a:buNone/>
          </a:pPr>
          <a:endParaRPr lang="es-MX" sz="1050" kern="1200" dirty="0">
            <a:latin typeface="Montserrat" panose="00000500000000000000" pitchFamily="2" charset="0"/>
          </a:endParaRPr>
        </a:p>
        <a:p>
          <a:pPr marL="0" lvl="0" indent="0" algn="ctr" defTabSz="466725">
            <a:lnSpc>
              <a:spcPct val="90000"/>
            </a:lnSpc>
            <a:spcBef>
              <a:spcPct val="0"/>
            </a:spcBef>
            <a:spcAft>
              <a:spcPct val="35000"/>
            </a:spcAft>
            <a:buNone/>
          </a:pPr>
          <a:endParaRPr lang="es-MX" sz="1050" kern="1200" dirty="0">
            <a:latin typeface="Montserrat" panose="00000500000000000000" pitchFamily="2" charset="0"/>
          </a:endParaRPr>
        </a:p>
        <a:p>
          <a:pPr marL="0" lvl="0" indent="0" algn="ctr" defTabSz="466725">
            <a:lnSpc>
              <a:spcPct val="90000"/>
            </a:lnSpc>
            <a:spcBef>
              <a:spcPct val="0"/>
            </a:spcBef>
            <a:spcAft>
              <a:spcPct val="35000"/>
            </a:spcAft>
            <a:buNone/>
          </a:pPr>
          <a:r>
            <a:rPr lang="es-MX" sz="1050" kern="1200" dirty="0">
              <a:latin typeface="Geomanist Light" panose="02000503000000020004" pitchFamily="50" charset="0"/>
            </a:rPr>
            <a:t>Mujeres que denuncian en la Procuraduría o Fiscalía</a:t>
          </a:r>
          <a:endParaRPr lang="es-MX" sz="1050" kern="1200" dirty="0">
            <a:highlight>
              <a:srgbClr val="FFFF00"/>
            </a:highlight>
            <a:latin typeface="Geomanist Light" panose="02000503000000020004" pitchFamily="50" charset="0"/>
          </a:endParaRPr>
        </a:p>
      </dsp:txBody>
      <dsp:txXfrm>
        <a:off x="1273601" y="1870127"/>
        <a:ext cx="1082710" cy="345821"/>
      </dsp:txXfrm>
    </dsp:sp>
    <dsp:sp modelId="{5F1FEB4A-590C-43DC-A963-0C90AEE4B741}">
      <dsp:nvSpPr>
        <dsp:cNvPr id="0" name=""/>
        <dsp:cNvSpPr/>
      </dsp:nvSpPr>
      <dsp:spPr>
        <a:xfrm>
          <a:off x="1060605" y="2606426"/>
          <a:ext cx="1509888" cy="685413"/>
        </a:xfrm>
        <a:prstGeom prst="ellipse">
          <a:avLst/>
        </a:prstGeom>
        <a:gradFill rotWithShape="0">
          <a:gsLst>
            <a:gs pos="0">
              <a:schemeClr val="accent2">
                <a:shade val="50000"/>
                <a:hueOff val="-295587"/>
                <a:satOff val="3892"/>
                <a:lumOff val="23309"/>
                <a:alphaOff val="0"/>
                <a:lumMod val="110000"/>
                <a:satMod val="105000"/>
                <a:tint val="67000"/>
              </a:schemeClr>
            </a:gs>
            <a:gs pos="50000">
              <a:schemeClr val="accent2">
                <a:shade val="50000"/>
                <a:hueOff val="-295587"/>
                <a:satOff val="3892"/>
                <a:lumOff val="23309"/>
                <a:alphaOff val="0"/>
                <a:lumMod val="105000"/>
                <a:satMod val="103000"/>
                <a:tint val="73000"/>
              </a:schemeClr>
            </a:gs>
            <a:gs pos="100000">
              <a:schemeClr val="accent2">
                <a:shade val="50000"/>
                <a:hueOff val="-295587"/>
                <a:satOff val="3892"/>
                <a:lumOff val="2330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s-MX" sz="900" kern="1200" dirty="0">
              <a:latin typeface="Geomanist Light" panose="02000503000000020004" pitchFamily="50" charset="0"/>
            </a:rPr>
            <a:t>La Fiscalía o Procuraduría inicia la investigación**</a:t>
          </a:r>
        </a:p>
      </dsp:txBody>
      <dsp:txXfrm>
        <a:off x="1281723" y="2777779"/>
        <a:ext cx="1067652" cy="342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9C634-3CEA-47D6-900D-8B779291F000}">
      <dsp:nvSpPr>
        <dsp:cNvPr id="0" name=""/>
        <dsp:cNvSpPr/>
      </dsp:nvSpPr>
      <dsp:spPr>
        <a:xfrm>
          <a:off x="3943230" y="848"/>
          <a:ext cx="2029805" cy="2029805"/>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100000"/>
            </a:lnSpc>
            <a:spcBef>
              <a:spcPct val="0"/>
            </a:spcBef>
            <a:spcAft>
              <a:spcPts val="600"/>
            </a:spcAft>
            <a:buNone/>
          </a:pPr>
          <a:r>
            <a:rPr lang="es-MX" sz="1400" b="1" kern="1200" dirty="0">
              <a:solidFill>
                <a:srgbClr val="6E152E"/>
              </a:solidFill>
              <a:latin typeface="Geomanist Light" panose="02000503000000020004" pitchFamily="50" charset="0"/>
            </a:rPr>
            <a:t>Homicidio doloso</a:t>
          </a:r>
        </a:p>
        <a:p>
          <a:pPr marL="0" lvl="0" indent="0" algn="ctr" defTabSz="622300">
            <a:lnSpc>
              <a:spcPct val="100000"/>
            </a:lnSpc>
            <a:spcBef>
              <a:spcPct val="0"/>
            </a:spcBef>
            <a:spcAft>
              <a:spcPts val="600"/>
            </a:spcAft>
            <a:buNone/>
          </a:pPr>
          <a:r>
            <a:rPr lang="es-MX" sz="1100" kern="1200" dirty="0">
              <a:latin typeface="Geomanist Light" panose="02000503000000020004" pitchFamily="50" charset="0"/>
            </a:rPr>
            <a:t>Conducta delictiva que comete una persona cuando, con voluntad consciente, </a:t>
          </a:r>
          <a:r>
            <a:rPr lang="es-MX" sz="1100" b="1" u="sng" kern="1200" dirty="0">
              <a:latin typeface="Geomanist Light" panose="02000503000000020004" pitchFamily="50" charset="0"/>
            </a:rPr>
            <a:t>“priva de la vida a otra”. </a:t>
          </a:r>
          <a:endParaRPr lang="es-MX" sz="1100" kern="1200" dirty="0">
            <a:latin typeface="Geomanist Light" panose="02000503000000020004" pitchFamily="50" charset="0"/>
          </a:endParaRPr>
        </a:p>
      </dsp:txBody>
      <dsp:txXfrm>
        <a:off x="4240488" y="298106"/>
        <a:ext cx="1435289" cy="1435289"/>
      </dsp:txXfrm>
    </dsp:sp>
    <dsp:sp modelId="{2CD979E5-2577-4234-87A6-52F0D2CE9517}">
      <dsp:nvSpPr>
        <dsp:cNvPr id="0" name=""/>
        <dsp:cNvSpPr/>
      </dsp:nvSpPr>
      <dsp:spPr>
        <a:xfrm>
          <a:off x="2603660" y="426683"/>
          <a:ext cx="1177287" cy="1177287"/>
        </a:xfrm>
        <a:prstGeom prst="mathPlus">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MX" sz="1900" kern="1200" dirty="0">
            <a:latin typeface="Geomanist Light" panose="02000503000000020004" pitchFamily="50" charset="0"/>
          </a:endParaRPr>
        </a:p>
      </dsp:txBody>
      <dsp:txXfrm>
        <a:off x="2759709" y="876878"/>
        <a:ext cx="865189" cy="276897"/>
      </dsp:txXfrm>
    </dsp:sp>
    <dsp:sp modelId="{EE26DD19-5475-47E9-B894-D6D00742C31F}">
      <dsp:nvSpPr>
        <dsp:cNvPr id="0" name=""/>
        <dsp:cNvSpPr/>
      </dsp:nvSpPr>
      <dsp:spPr>
        <a:xfrm>
          <a:off x="367768" y="848"/>
          <a:ext cx="2029805" cy="2029805"/>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100000"/>
            </a:lnSpc>
            <a:spcBef>
              <a:spcPct val="0"/>
            </a:spcBef>
            <a:spcAft>
              <a:spcPts val="1200"/>
            </a:spcAft>
            <a:buNone/>
          </a:pPr>
          <a:r>
            <a:rPr lang="es-MX" sz="1400" b="1" kern="1200" dirty="0">
              <a:solidFill>
                <a:srgbClr val="6E152E"/>
              </a:solidFill>
              <a:latin typeface="Geomanist Light" panose="02000503000000020004" pitchFamily="50" charset="0"/>
              <a:ea typeface="+mn-ea"/>
              <a:cs typeface="+mn-cs"/>
            </a:rPr>
            <a:t>Feminicidio</a:t>
          </a:r>
        </a:p>
        <a:p>
          <a:pPr marL="0" lvl="0" indent="0" algn="ctr" defTabSz="622300">
            <a:lnSpc>
              <a:spcPct val="100000"/>
            </a:lnSpc>
            <a:spcBef>
              <a:spcPct val="0"/>
            </a:spcBef>
            <a:spcAft>
              <a:spcPts val="1200"/>
            </a:spcAft>
            <a:buNone/>
          </a:pPr>
          <a:r>
            <a:rPr lang="es-MX" sz="1100" kern="1200" dirty="0">
              <a:solidFill>
                <a:prstClr val="black">
                  <a:hueOff val="0"/>
                  <a:satOff val="0"/>
                  <a:lumOff val="0"/>
                  <a:alphaOff val="0"/>
                </a:prstClr>
              </a:solidFill>
              <a:latin typeface="Geomanist Light" panose="02000503000000020004" pitchFamily="50" charset="0"/>
              <a:ea typeface="+mn-ea"/>
              <a:cs typeface="+mn-cs"/>
            </a:rPr>
            <a:t>Conducta delictiva que comete una persona cuando </a:t>
          </a:r>
          <a:r>
            <a:rPr lang="es-MX" sz="1100" b="1" kern="1200" dirty="0">
              <a:solidFill>
                <a:prstClr val="black">
                  <a:hueOff val="0"/>
                  <a:satOff val="0"/>
                  <a:lumOff val="0"/>
                  <a:alphaOff val="0"/>
                </a:prstClr>
              </a:solidFill>
              <a:latin typeface="Geomanist Light" panose="02000503000000020004" pitchFamily="50" charset="0"/>
              <a:ea typeface="+mn-ea"/>
              <a:cs typeface="+mn-cs"/>
            </a:rPr>
            <a:t>“priva de la vida a una mujer, por razones de género”. </a:t>
          </a:r>
        </a:p>
      </dsp:txBody>
      <dsp:txXfrm>
        <a:off x="665026" y="298106"/>
        <a:ext cx="1435289" cy="1435289"/>
      </dsp:txXfrm>
    </dsp:sp>
    <dsp:sp modelId="{8694BBA7-B6DB-4BD5-8549-DD6891C3FA3B}">
      <dsp:nvSpPr>
        <dsp:cNvPr id="0" name=""/>
        <dsp:cNvSpPr/>
      </dsp:nvSpPr>
      <dsp:spPr>
        <a:xfrm>
          <a:off x="6140393" y="426683"/>
          <a:ext cx="1177287" cy="1177287"/>
        </a:xfrm>
        <a:prstGeom prst="mathEqual">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endParaRPr lang="es-MX" sz="4900" kern="1200" dirty="0">
            <a:latin typeface="Geomanist Light" panose="02000503000000020004" pitchFamily="50" charset="0"/>
          </a:endParaRPr>
        </a:p>
      </dsp:txBody>
      <dsp:txXfrm>
        <a:off x="6296442" y="669204"/>
        <a:ext cx="865189" cy="692245"/>
      </dsp:txXfrm>
    </dsp:sp>
    <dsp:sp modelId="{F3F1ADAC-FF0B-4A6A-BB38-EA7384D8ABAA}">
      <dsp:nvSpPr>
        <dsp:cNvPr id="0" name=""/>
        <dsp:cNvSpPr/>
      </dsp:nvSpPr>
      <dsp:spPr>
        <a:xfrm>
          <a:off x="7482500" y="211"/>
          <a:ext cx="2029805" cy="2030231"/>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100000"/>
            </a:lnSpc>
            <a:spcBef>
              <a:spcPct val="0"/>
            </a:spcBef>
            <a:spcAft>
              <a:spcPts val="600"/>
            </a:spcAft>
            <a:buNone/>
          </a:pPr>
          <a:r>
            <a:rPr lang="es-MX" sz="1400" b="1" kern="1200" dirty="0">
              <a:solidFill>
                <a:srgbClr val="6E152E"/>
              </a:solidFill>
              <a:latin typeface="Geomanist Light" panose="02000503000000020004" pitchFamily="50" charset="0"/>
              <a:ea typeface="+mn-ea"/>
              <a:cs typeface="+mn-cs"/>
            </a:rPr>
            <a:t>Muerte violenta de mujeres</a:t>
          </a:r>
        </a:p>
        <a:p>
          <a:pPr marL="0" lvl="0" indent="0" algn="ctr" defTabSz="622300">
            <a:lnSpc>
              <a:spcPct val="100000"/>
            </a:lnSpc>
            <a:spcBef>
              <a:spcPct val="0"/>
            </a:spcBef>
            <a:spcAft>
              <a:spcPts val="600"/>
            </a:spcAft>
            <a:buNone/>
          </a:pPr>
          <a:r>
            <a:rPr lang="es-MX" sz="1100" b="1" kern="1200" spc="0" dirty="0">
              <a:solidFill>
                <a:schemeClr val="tx1">
                  <a:lumMod val="95000"/>
                  <a:lumOff val="5000"/>
                </a:schemeClr>
              </a:solidFill>
              <a:latin typeface="Geomanist Light" panose="02000503000000020004" pitchFamily="50" charset="0"/>
              <a:cs typeface="Montserrat" panose="00000500000000000000" pitchFamily="2" charset="0"/>
            </a:rPr>
            <a:t>“Toda muerte violenta de mujer debe ser investigada como feminicidio”</a:t>
          </a:r>
          <a:endParaRPr lang="es-MX" sz="1100" kern="1200" dirty="0">
            <a:solidFill>
              <a:prstClr val="black">
                <a:hueOff val="0"/>
                <a:satOff val="0"/>
                <a:lumOff val="0"/>
                <a:alphaOff val="0"/>
              </a:prstClr>
            </a:solidFill>
            <a:latin typeface="Geomanist Light" panose="02000503000000020004" pitchFamily="50" charset="0"/>
            <a:ea typeface="+mn-ea"/>
            <a:cs typeface="+mn-cs"/>
          </a:endParaRPr>
        </a:p>
        <a:p>
          <a:pPr marL="0" lvl="0" indent="0" algn="ctr" defTabSz="622300">
            <a:lnSpc>
              <a:spcPct val="100000"/>
            </a:lnSpc>
            <a:spcBef>
              <a:spcPct val="0"/>
            </a:spcBef>
            <a:spcAft>
              <a:spcPts val="600"/>
            </a:spcAft>
            <a:buNone/>
          </a:pPr>
          <a:endParaRPr lang="es-MX" sz="1100" b="0" kern="1200" dirty="0">
            <a:latin typeface="Geomanist Light" panose="02000503000000020004" pitchFamily="50" charset="0"/>
          </a:endParaRPr>
        </a:p>
      </dsp:txBody>
      <dsp:txXfrm>
        <a:off x="7779758" y="297531"/>
        <a:ext cx="1435289" cy="1435591"/>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0.12501</cdr:x>
      <cdr:y>0.01966</cdr:y>
    </cdr:from>
    <cdr:to>
      <cdr:x>0.12501</cdr:x>
      <cdr:y>0.86502</cdr:y>
    </cdr:to>
    <cdr:cxnSp macro="">
      <cdr:nvCxnSpPr>
        <cdr:cNvPr id="33" name="Conector recto 32">
          <a:extLst xmlns:a="http://schemas.openxmlformats.org/drawingml/2006/main">
            <a:ext uri="{FF2B5EF4-FFF2-40B4-BE49-F238E27FC236}">
              <a16:creationId xmlns:a16="http://schemas.microsoft.com/office/drawing/2014/main" id="{053085BB-43B5-15B0-539D-574B3D2DF188}"/>
            </a:ext>
          </a:extLst>
        </cdr:cNvPr>
        <cdr:cNvCxnSpPr/>
      </cdr:nvCxnSpPr>
      <cdr:spPr>
        <a:xfrm xmlns:a="http://schemas.openxmlformats.org/drawingml/2006/main">
          <a:off x="1512373" y="102965"/>
          <a:ext cx="0" cy="4428000"/>
        </a:xfrm>
        <a:prstGeom xmlns:a="http://schemas.openxmlformats.org/drawingml/2006/main" prst="line">
          <a:avLst/>
        </a:prstGeom>
        <a:ln xmlns:a="http://schemas.openxmlformats.org/drawingml/2006/main" w="9525" cap="flat" cmpd="sng" algn="ctr">
          <a:solidFill>
            <a:schemeClr val="accent3"/>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0.24905</cdr:x>
      <cdr:y>0.01966</cdr:y>
    </cdr:from>
    <cdr:to>
      <cdr:x>0.24905</cdr:x>
      <cdr:y>0.86502</cdr:y>
    </cdr:to>
    <cdr:cxnSp macro="">
      <cdr:nvCxnSpPr>
        <cdr:cNvPr id="34" name="Conector recto 33">
          <a:extLst xmlns:a="http://schemas.openxmlformats.org/drawingml/2006/main">
            <a:ext uri="{FF2B5EF4-FFF2-40B4-BE49-F238E27FC236}">
              <a16:creationId xmlns:a16="http://schemas.microsoft.com/office/drawing/2014/main" id="{053085BB-43B5-15B0-539D-574B3D2DF188}"/>
            </a:ext>
          </a:extLst>
        </cdr:cNvPr>
        <cdr:cNvCxnSpPr/>
      </cdr:nvCxnSpPr>
      <cdr:spPr>
        <a:xfrm xmlns:a="http://schemas.openxmlformats.org/drawingml/2006/main">
          <a:off x="3012978" y="102965"/>
          <a:ext cx="0" cy="4428000"/>
        </a:xfrm>
        <a:prstGeom xmlns:a="http://schemas.openxmlformats.org/drawingml/2006/main" prst="line">
          <a:avLst/>
        </a:prstGeom>
        <a:ln xmlns:a="http://schemas.openxmlformats.org/drawingml/2006/main" w="9525" cap="flat" cmpd="sng" algn="ctr">
          <a:solidFill>
            <a:schemeClr val="accent3"/>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0.37304</cdr:x>
      <cdr:y>0.01966</cdr:y>
    </cdr:from>
    <cdr:to>
      <cdr:x>0.37304</cdr:x>
      <cdr:y>0.86502</cdr:y>
    </cdr:to>
    <cdr:cxnSp macro="">
      <cdr:nvCxnSpPr>
        <cdr:cNvPr id="35" name="Conector recto 34">
          <a:extLst xmlns:a="http://schemas.openxmlformats.org/drawingml/2006/main">
            <a:ext uri="{FF2B5EF4-FFF2-40B4-BE49-F238E27FC236}">
              <a16:creationId xmlns:a16="http://schemas.microsoft.com/office/drawing/2014/main" id="{053085BB-43B5-15B0-539D-574B3D2DF188}"/>
            </a:ext>
          </a:extLst>
        </cdr:cNvPr>
        <cdr:cNvCxnSpPr/>
      </cdr:nvCxnSpPr>
      <cdr:spPr>
        <a:xfrm xmlns:a="http://schemas.openxmlformats.org/drawingml/2006/main">
          <a:off x="4512883" y="102965"/>
          <a:ext cx="0" cy="4428000"/>
        </a:xfrm>
        <a:prstGeom xmlns:a="http://schemas.openxmlformats.org/drawingml/2006/main" prst="line">
          <a:avLst/>
        </a:prstGeom>
        <a:ln xmlns:a="http://schemas.openxmlformats.org/drawingml/2006/main" w="9525" cap="flat" cmpd="sng" algn="ctr">
          <a:solidFill>
            <a:schemeClr val="accent3"/>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0.49742</cdr:x>
      <cdr:y>0.01966</cdr:y>
    </cdr:from>
    <cdr:to>
      <cdr:x>0.49742</cdr:x>
      <cdr:y>0.86502</cdr:y>
    </cdr:to>
    <cdr:cxnSp macro="">
      <cdr:nvCxnSpPr>
        <cdr:cNvPr id="36" name="Conector recto 35">
          <a:extLst xmlns:a="http://schemas.openxmlformats.org/drawingml/2006/main">
            <a:ext uri="{FF2B5EF4-FFF2-40B4-BE49-F238E27FC236}">
              <a16:creationId xmlns:a16="http://schemas.microsoft.com/office/drawing/2014/main" id="{053085BB-43B5-15B0-539D-574B3D2DF188}"/>
            </a:ext>
          </a:extLst>
        </cdr:cNvPr>
        <cdr:cNvCxnSpPr/>
      </cdr:nvCxnSpPr>
      <cdr:spPr>
        <a:xfrm xmlns:a="http://schemas.openxmlformats.org/drawingml/2006/main">
          <a:off x="6017647" y="102965"/>
          <a:ext cx="0" cy="4428000"/>
        </a:xfrm>
        <a:prstGeom xmlns:a="http://schemas.openxmlformats.org/drawingml/2006/main" prst="line">
          <a:avLst/>
        </a:prstGeom>
        <a:ln xmlns:a="http://schemas.openxmlformats.org/drawingml/2006/main" w="9525" cap="flat" cmpd="sng" algn="ctr">
          <a:solidFill>
            <a:schemeClr val="accent3"/>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0.62162</cdr:x>
      <cdr:y>0.01966</cdr:y>
    </cdr:from>
    <cdr:to>
      <cdr:x>0.62162</cdr:x>
      <cdr:y>0.86502</cdr:y>
    </cdr:to>
    <cdr:cxnSp macro="">
      <cdr:nvCxnSpPr>
        <cdr:cNvPr id="38" name="Conector recto 37">
          <a:extLst xmlns:a="http://schemas.openxmlformats.org/drawingml/2006/main">
            <a:ext uri="{FF2B5EF4-FFF2-40B4-BE49-F238E27FC236}">
              <a16:creationId xmlns:a16="http://schemas.microsoft.com/office/drawing/2014/main" id="{053085BB-43B5-15B0-539D-574B3D2DF188}"/>
            </a:ext>
          </a:extLst>
        </cdr:cNvPr>
        <cdr:cNvCxnSpPr/>
      </cdr:nvCxnSpPr>
      <cdr:spPr>
        <a:xfrm xmlns:a="http://schemas.openxmlformats.org/drawingml/2006/main">
          <a:off x="7520173" y="102965"/>
          <a:ext cx="0" cy="4428000"/>
        </a:xfrm>
        <a:prstGeom xmlns:a="http://schemas.openxmlformats.org/drawingml/2006/main" prst="line">
          <a:avLst/>
        </a:prstGeom>
        <a:ln xmlns:a="http://schemas.openxmlformats.org/drawingml/2006/main" w="9525" cap="flat" cmpd="sng" algn="ctr">
          <a:solidFill>
            <a:schemeClr val="accent3"/>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0.74633</cdr:x>
      <cdr:y>0.01966</cdr:y>
    </cdr:from>
    <cdr:to>
      <cdr:x>0.74633</cdr:x>
      <cdr:y>0.86502</cdr:y>
    </cdr:to>
    <cdr:cxnSp macro="">
      <cdr:nvCxnSpPr>
        <cdr:cNvPr id="9" name="Conector recto 8">
          <a:extLst xmlns:a="http://schemas.openxmlformats.org/drawingml/2006/main">
            <a:ext uri="{FF2B5EF4-FFF2-40B4-BE49-F238E27FC236}">
              <a16:creationId xmlns:a16="http://schemas.microsoft.com/office/drawing/2014/main" id="{A4020EBA-66B0-A8A4-3F4A-AE76BA3541ED}"/>
            </a:ext>
          </a:extLst>
        </cdr:cNvPr>
        <cdr:cNvCxnSpPr/>
      </cdr:nvCxnSpPr>
      <cdr:spPr>
        <a:xfrm xmlns:a="http://schemas.openxmlformats.org/drawingml/2006/main">
          <a:off x="9028888" y="102965"/>
          <a:ext cx="0" cy="4428000"/>
        </a:xfrm>
        <a:prstGeom xmlns:a="http://schemas.openxmlformats.org/drawingml/2006/main" prst="line">
          <a:avLst/>
        </a:prstGeom>
        <a:ln xmlns:a="http://schemas.openxmlformats.org/drawingml/2006/main" w="9525" cap="flat" cmpd="sng" algn="ctr">
          <a:solidFill>
            <a:schemeClr val="accent3"/>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0.86992</cdr:x>
      <cdr:y>0.01966</cdr:y>
    </cdr:from>
    <cdr:to>
      <cdr:x>0.86992</cdr:x>
      <cdr:y>0.86502</cdr:y>
    </cdr:to>
    <cdr:cxnSp macro="">
      <cdr:nvCxnSpPr>
        <cdr:cNvPr id="10" name="Conector recto 9">
          <a:extLst xmlns:a="http://schemas.openxmlformats.org/drawingml/2006/main">
            <a:ext uri="{FF2B5EF4-FFF2-40B4-BE49-F238E27FC236}">
              <a16:creationId xmlns:a16="http://schemas.microsoft.com/office/drawing/2014/main" id="{3896C1EC-9A12-F713-5D1C-C926B0C058CA}"/>
            </a:ext>
          </a:extLst>
        </cdr:cNvPr>
        <cdr:cNvCxnSpPr/>
      </cdr:nvCxnSpPr>
      <cdr:spPr>
        <a:xfrm xmlns:a="http://schemas.openxmlformats.org/drawingml/2006/main">
          <a:off x="10524051" y="102965"/>
          <a:ext cx="0" cy="4428000"/>
        </a:xfrm>
        <a:prstGeom xmlns:a="http://schemas.openxmlformats.org/drawingml/2006/main" prst="line">
          <a:avLst/>
        </a:prstGeom>
        <a:ln xmlns:a="http://schemas.openxmlformats.org/drawingml/2006/main" w="9525" cap="flat" cmpd="sng" algn="ctr">
          <a:solidFill>
            <a:schemeClr val="accent3"/>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0.02951</cdr:x>
      <cdr:y>0.82894</cdr:y>
    </cdr:from>
    <cdr:to>
      <cdr:x>0.94598</cdr:x>
      <cdr:y>0.87871</cdr:y>
    </cdr:to>
    <cdr:grpSp>
      <cdr:nvGrpSpPr>
        <cdr:cNvPr id="12" name="Grupo 11">
          <a:extLst xmlns:a="http://schemas.openxmlformats.org/drawingml/2006/main">
            <a:ext uri="{FF2B5EF4-FFF2-40B4-BE49-F238E27FC236}">
              <a16:creationId xmlns:a16="http://schemas.microsoft.com/office/drawing/2014/main" id="{B78946C8-6B89-2708-442C-BC3463CB1068}"/>
            </a:ext>
          </a:extLst>
        </cdr:cNvPr>
        <cdr:cNvGrpSpPr/>
      </cdr:nvGrpSpPr>
      <cdr:grpSpPr>
        <a:xfrm xmlns:a="http://schemas.openxmlformats.org/drawingml/2006/main">
          <a:off x="357004" y="4341977"/>
          <a:ext cx="11087208" cy="260695"/>
          <a:chOff x="755712" y="4838239"/>
          <a:chExt cx="10941999" cy="269000"/>
        </a:xfrm>
      </cdr:grpSpPr>
      <cdr:sp macro="" textlink="">
        <cdr:nvSpPr>
          <cdr:cNvPr id="2" name="Cuadro de texto 12">
            <a:extLst xmlns:a="http://schemas.openxmlformats.org/drawingml/2006/main">
              <a:ext uri="{FF2B5EF4-FFF2-40B4-BE49-F238E27FC236}">
                <a16:creationId xmlns:a16="http://schemas.microsoft.com/office/drawing/2014/main" id="{1C23B08A-DA45-9DD0-7A3A-736B3FE22E76}"/>
              </a:ext>
            </a:extLst>
          </cdr:cNvPr>
          <cdr:cNvSpPr txBox="1"/>
        </cdr:nvSpPr>
        <cdr:spPr>
          <a:xfrm xmlns:a="http://schemas.openxmlformats.org/drawingml/2006/main">
            <a:off x="755712" y="4881536"/>
            <a:ext cx="428990" cy="225703"/>
          </a:xfrm>
          <a:prstGeom xmlns:a="http://schemas.openxmlformats.org/drawingml/2006/main" prst="rect">
            <a:avLst/>
          </a:prstGeom>
          <a:noFill xmlns:a="http://schemas.openxmlformats.org/drawingml/2006/main"/>
        </cdr:spPr>
        <cdr:txBody>
          <a:bodyPr xmlns:a="http://schemas.openxmlformats.org/drawingml/2006/main" wrap="none" lIns="68580" tIns="34290" rIns="68580" bIns="34290" rtlCol="0" anchor="ctr" anchorCtr="0">
            <a:spAutoFit/>
          </a:bodyPr>
          <a:lstStyle xmlns:a="http://schemas.openxmlformats.org/drawingml/2006/main">
            <a:defPPr>
              <a:defRPr lang="es-MX"/>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xmlns:a="http://schemas.openxmlformats.org/drawingml/2006/main">
            <a:pPr algn="ctr"/>
            <a:r>
              <a:rPr lang="es-MX" altLang="en-US" sz="900" b="1" dirty="0">
                <a:latin typeface="Geomanist" panose="02000503000000020004" pitchFamily="50" charset="0"/>
                <a:cs typeface="Montserrat" panose="00000500000000000000" pitchFamily="2" charset="0"/>
              </a:rPr>
              <a:t>2017</a:t>
            </a:r>
          </a:p>
        </cdr:txBody>
      </cdr:sp>
      <cdr:sp macro="" textlink="">
        <cdr:nvSpPr>
          <cdr:cNvPr id="3" name="Cuadro de texto 13">
            <a:extLst xmlns:a="http://schemas.openxmlformats.org/drawingml/2006/main">
              <a:ext uri="{FF2B5EF4-FFF2-40B4-BE49-F238E27FC236}">
                <a16:creationId xmlns:a16="http://schemas.microsoft.com/office/drawing/2014/main" id="{0A628DFA-86D9-F75B-FA6B-FD3ABBBB396E}"/>
              </a:ext>
            </a:extLst>
          </cdr:cNvPr>
          <cdr:cNvSpPr txBox="1"/>
        </cdr:nvSpPr>
        <cdr:spPr>
          <a:xfrm xmlns:a="http://schemas.openxmlformats.org/drawingml/2006/main">
            <a:off x="2306140" y="4881536"/>
            <a:ext cx="468021" cy="225703"/>
          </a:xfrm>
          <a:prstGeom xmlns:a="http://schemas.openxmlformats.org/drawingml/2006/main" prst="rect">
            <a:avLst/>
          </a:prstGeom>
          <a:noFill xmlns:a="http://schemas.openxmlformats.org/drawingml/2006/main"/>
        </cdr:spPr>
        <cdr:txBody>
          <a:bodyPr xmlns:a="http://schemas.openxmlformats.org/drawingml/2006/main" wrap="square" lIns="68580" tIns="34290" rIns="68580" bIns="34290" rtlCol="0" anchor="ctr" anchorCtr="0">
            <a:spAutoFit/>
          </a:bodyPr>
          <a:lstStyle xmlns:a="http://schemas.openxmlformats.org/drawingml/2006/main">
            <a:defPPr>
              <a:defRPr lang="es-MX"/>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xmlns:a="http://schemas.openxmlformats.org/drawingml/2006/main">
            <a:r>
              <a:rPr lang="es-MX" altLang="en-US" sz="900" b="1" dirty="0">
                <a:latin typeface="Geomanist" panose="02000503000000020004" pitchFamily="50" charset="0"/>
                <a:cs typeface="Montserrat" panose="00000500000000000000" pitchFamily="2" charset="0"/>
              </a:rPr>
              <a:t>2018</a:t>
            </a:r>
          </a:p>
        </cdr:txBody>
      </cdr:sp>
      <cdr:sp macro="" textlink="">
        <cdr:nvSpPr>
          <cdr:cNvPr id="4" name="Cuadro de texto 15">
            <a:extLst xmlns:a="http://schemas.openxmlformats.org/drawingml/2006/main">
              <a:ext uri="{FF2B5EF4-FFF2-40B4-BE49-F238E27FC236}">
                <a16:creationId xmlns:a16="http://schemas.microsoft.com/office/drawing/2014/main" id="{A85F80B8-EB89-7E07-5211-8D88D96FB948}"/>
              </a:ext>
            </a:extLst>
          </cdr:cNvPr>
          <cdr:cNvSpPr txBox="1"/>
        </cdr:nvSpPr>
        <cdr:spPr>
          <a:xfrm xmlns:a="http://schemas.openxmlformats.org/drawingml/2006/main">
            <a:off x="3726920" y="4881536"/>
            <a:ext cx="468023" cy="225703"/>
          </a:xfrm>
          <a:prstGeom xmlns:a="http://schemas.openxmlformats.org/drawingml/2006/main" prst="rect">
            <a:avLst/>
          </a:prstGeom>
          <a:noFill xmlns:a="http://schemas.openxmlformats.org/drawingml/2006/main"/>
        </cdr:spPr>
        <cdr:txBody>
          <a:bodyPr xmlns:a="http://schemas.openxmlformats.org/drawingml/2006/main" wrap="square" lIns="68580" tIns="34290" rIns="68580" bIns="34290" rtlCol="0" anchor="ctr" anchorCtr="0">
            <a:spAutoFit/>
          </a:bodyPr>
          <a:lstStyle xmlns:a="http://schemas.openxmlformats.org/drawingml/2006/main">
            <a:defPPr>
              <a:defRPr lang="es-MX"/>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xmlns:a="http://schemas.openxmlformats.org/drawingml/2006/main">
            <a:r>
              <a:rPr lang="es-MX" altLang="en-US" sz="900" b="1" dirty="0">
                <a:latin typeface="Geomanist" panose="02000503000000020004" pitchFamily="50" charset="0"/>
                <a:cs typeface="Montserrat" panose="00000500000000000000" pitchFamily="2" charset="0"/>
              </a:rPr>
              <a:t>2019</a:t>
            </a:r>
          </a:p>
        </cdr:txBody>
      </cdr:sp>
      <cdr:sp macro="" textlink="">
        <cdr:nvSpPr>
          <cdr:cNvPr id="5" name="Cuadro de texto 16">
            <a:extLst xmlns:a="http://schemas.openxmlformats.org/drawingml/2006/main">
              <a:ext uri="{FF2B5EF4-FFF2-40B4-BE49-F238E27FC236}">
                <a16:creationId xmlns:a16="http://schemas.microsoft.com/office/drawing/2014/main" id="{CF08B937-924D-75E4-C4EB-2B4F02A7D8E1}"/>
              </a:ext>
            </a:extLst>
          </cdr:cNvPr>
          <cdr:cNvSpPr txBox="1"/>
        </cdr:nvSpPr>
        <cdr:spPr>
          <a:xfrm xmlns:a="http://schemas.openxmlformats.org/drawingml/2006/main">
            <a:off x="5278549" y="4861018"/>
            <a:ext cx="466555" cy="225703"/>
          </a:xfrm>
          <a:prstGeom xmlns:a="http://schemas.openxmlformats.org/drawingml/2006/main" prst="rect">
            <a:avLst/>
          </a:prstGeom>
          <a:noFill xmlns:a="http://schemas.openxmlformats.org/drawingml/2006/main"/>
        </cdr:spPr>
        <cdr:txBody>
          <a:bodyPr xmlns:a="http://schemas.openxmlformats.org/drawingml/2006/main" wrap="none" lIns="68580" tIns="34290" rIns="68580" bIns="34290" rtlCol="0" anchor="ctr" anchorCtr="0">
            <a:spAutoFit/>
          </a:bodyPr>
          <a:lstStyle xmlns:a="http://schemas.openxmlformats.org/drawingml/2006/main">
            <a:defPPr>
              <a:defRPr lang="es-MX"/>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xmlns:a="http://schemas.openxmlformats.org/drawingml/2006/main">
            <a:r>
              <a:rPr lang="es-MX" altLang="en-US" sz="900" b="1" dirty="0">
                <a:latin typeface="Geomanist" panose="02000503000000020004" pitchFamily="50" charset="0"/>
                <a:cs typeface="Montserrat" panose="00000500000000000000" pitchFamily="2" charset="0"/>
              </a:rPr>
              <a:t>2020</a:t>
            </a:r>
          </a:p>
        </cdr:txBody>
      </cdr:sp>
      <cdr:sp macro="" textlink="">
        <cdr:nvSpPr>
          <cdr:cNvPr id="6" name="Cuadro de texto 16">
            <a:extLst xmlns:a="http://schemas.openxmlformats.org/drawingml/2006/main">
              <a:ext uri="{FF2B5EF4-FFF2-40B4-BE49-F238E27FC236}">
                <a16:creationId xmlns:a16="http://schemas.microsoft.com/office/drawing/2014/main" id="{12746F29-9EE8-0AFB-64B7-6A9696849A01}"/>
              </a:ext>
            </a:extLst>
          </cdr:cNvPr>
          <cdr:cNvSpPr txBox="1"/>
        </cdr:nvSpPr>
        <cdr:spPr>
          <a:xfrm xmlns:a="http://schemas.openxmlformats.org/drawingml/2006/main">
            <a:off x="6927071" y="4861018"/>
            <a:ext cx="432746" cy="225703"/>
          </a:xfrm>
          <a:prstGeom xmlns:a="http://schemas.openxmlformats.org/drawingml/2006/main" prst="rect">
            <a:avLst/>
          </a:prstGeom>
          <a:noFill xmlns:a="http://schemas.openxmlformats.org/drawingml/2006/main"/>
        </cdr:spPr>
        <cdr:txBody>
          <a:bodyPr xmlns:a="http://schemas.openxmlformats.org/drawingml/2006/main" wrap="none" lIns="68580" tIns="34290" rIns="68580" bIns="34290" rtlCol="0" anchor="ctr" anchorCtr="0">
            <a:spAutoFit/>
          </a:bodyPr>
          <a:lstStyle xmlns:a="http://schemas.openxmlformats.org/drawingml/2006/main">
            <a:defPPr>
              <a:defRPr lang="es-MX"/>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xmlns:a="http://schemas.openxmlformats.org/drawingml/2006/main">
            <a:r>
              <a:rPr lang="es-MX" altLang="en-US" sz="900" b="1" dirty="0">
                <a:latin typeface="Geomanist" panose="02000503000000020004" pitchFamily="50" charset="0"/>
                <a:cs typeface="Montserrat" panose="00000500000000000000" pitchFamily="2" charset="0"/>
              </a:rPr>
              <a:t>2021</a:t>
            </a:r>
          </a:p>
        </cdr:txBody>
      </cdr:sp>
      <cdr:sp macro="" textlink="">
        <cdr:nvSpPr>
          <cdr:cNvPr id="7" name="Cuadro de texto 16">
            <a:extLst xmlns:a="http://schemas.openxmlformats.org/drawingml/2006/main">
              <a:ext uri="{FF2B5EF4-FFF2-40B4-BE49-F238E27FC236}">
                <a16:creationId xmlns:a16="http://schemas.microsoft.com/office/drawing/2014/main" id="{C5346A24-CE9A-C75A-5C45-92D6A9842CD3}"/>
              </a:ext>
            </a:extLst>
          </cdr:cNvPr>
          <cdr:cNvSpPr txBox="1"/>
        </cdr:nvSpPr>
        <cdr:spPr>
          <a:xfrm xmlns:a="http://schemas.openxmlformats.org/drawingml/2006/main">
            <a:off x="9845892" y="4870050"/>
            <a:ext cx="462798" cy="225703"/>
          </a:xfrm>
          <a:prstGeom xmlns:a="http://schemas.openxmlformats.org/drawingml/2006/main" prst="rect">
            <a:avLst/>
          </a:prstGeom>
          <a:noFill xmlns:a="http://schemas.openxmlformats.org/drawingml/2006/main"/>
        </cdr:spPr>
        <cdr:txBody>
          <a:bodyPr xmlns:a="http://schemas.openxmlformats.org/drawingml/2006/main" wrap="none" lIns="68580" tIns="34290" rIns="68580" bIns="34290" rtlCol="0" anchor="ctr" anchorCtr="0">
            <a:spAutoFit/>
          </a:bodyPr>
          <a:lstStyle xmlns:a="http://schemas.openxmlformats.org/drawingml/2006/main">
            <a:defPPr>
              <a:defRPr lang="es-MX"/>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xmlns:a="http://schemas.openxmlformats.org/drawingml/2006/main">
            <a:r>
              <a:rPr lang="es-MX" altLang="en-US" sz="900" b="1" dirty="0">
                <a:latin typeface="Geomanist" panose="02000503000000020004" pitchFamily="50" charset="0"/>
                <a:cs typeface="Montserrat" panose="00000500000000000000" pitchFamily="2" charset="0"/>
              </a:rPr>
              <a:t>2023</a:t>
            </a:r>
          </a:p>
        </cdr:txBody>
      </cdr:sp>
      <cdr:sp macro="" textlink="">
        <cdr:nvSpPr>
          <cdr:cNvPr id="8" name="Cuadro de texto 16">
            <a:extLst xmlns:a="http://schemas.openxmlformats.org/drawingml/2006/main">
              <a:ext uri="{FF2B5EF4-FFF2-40B4-BE49-F238E27FC236}">
                <a16:creationId xmlns:a16="http://schemas.microsoft.com/office/drawing/2014/main" id="{0C210951-5399-559F-FE91-7EAA3AACE310}"/>
              </a:ext>
            </a:extLst>
          </cdr:cNvPr>
          <cdr:cNvSpPr txBox="1"/>
        </cdr:nvSpPr>
        <cdr:spPr>
          <a:xfrm xmlns:a="http://schemas.openxmlformats.org/drawingml/2006/main">
            <a:off x="8338791" y="4870048"/>
            <a:ext cx="460920" cy="225703"/>
          </a:xfrm>
          <a:prstGeom xmlns:a="http://schemas.openxmlformats.org/drawingml/2006/main" prst="rect">
            <a:avLst/>
          </a:prstGeom>
          <a:noFill xmlns:a="http://schemas.openxmlformats.org/drawingml/2006/main"/>
        </cdr:spPr>
        <cdr:txBody>
          <a:bodyPr xmlns:a="http://schemas.openxmlformats.org/drawingml/2006/main" wrap="none" lIns="68580" tIns="34290" rIns="68580" bIns="34290" rtlCol="0" anchor="ctr" anchorCtr="0">
            <a:spAutoFit/>
          </a:bodyPr>
          <a:lstStyle xmlns:a="http://schemas.openxmlformats.org/drawingml/2006/main">
            <a:defPPr>
              <a:defRPr lang="es-MX"/>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xmlns:a="http://schemas.openxmlformats.org/drawingml/2006/main">
            <a:r>
              <a:rPr lang="es-MX" altLang="en-US" sz="900" b="1" dirty="0">
                <a:latin typeface="Geomanist" panose="02000503000000020004" pitchFamily="50" charset="0"/>
                <a:cs typeface="Montserrat" panose="00000500000000000000" pitchFamily="2" charset="0"/>
              </a:rPr>
              <a:t>2022</a:t>
            </a:r>
          </a:p>
        </cdr:txBody>
      </cdr:sp>
      <cdr:sp macro="" textlink="">
        <cdr:nvSpPr>
          <cdr:cNvPr id="11" name="Cuadro de texto 16">
            <a:extLst xmlns:a="http://schemas.openxmlformats.org/drawingml/2006/main">
              <a:ext uri="{FF2B5EF4-FFF2-40B4-BE49-F238E27FC236}">
                <a16:creationId xmlns:a16="http://schemas.microsoft.com/office/drawing/2014/main" id="{F06BC408-9A7B-3418-86FF-BBA2A9A366E6}"/>
              </a:ext>
            </a:extLst>
          </cdr:cNvPr>
          <cdr:cNvSpPr txBox="1"/>
        </cdr:nvSpPr>
        <cdr:spPr>
          <a:xfrm xmlns:a="http://schemas.openxmlformats.org/drawingml/2006/main">
            <a:off x="11231156" y="4838239"/>
            <a:ext cx="466555" cy="225703"/>
          </a:xfrm>
          <a:prstGeom xmlns:a="http://schemas.openxmlformats.org/drawingml/2006/main" prst="rect">
            <a:avLst/>
          </a:prstGeom>
          <a:noFill xmlns:a="http://schemas.openxmlformats.org/drawingml/2006/main"/>
        </cdr:spPr>
        <cdr:txBody>
          <a:bodyPr xmlns:a="http://schemas.openxmlformats.org/drawingml/2006/main" wrap="none" lIns="68580" tIns="34290" rIns="68580" bIns="34290" rtlCol="0" anchor="ctr" anchorCtr="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s-MX" altLang="en-US" sz="900" b="1" dirty="0">
                <a:latin typeface="Geomanist" panose="02000503000000020004" pitchFamily="50" charset="0"/>
                <a:cs typeface="Montserrat" panose="00000500000000000000" pitchFamily="2" charset="0"/>
              </a:rPr>
              <a:t>2024</a:t>
            </a:r>
          </a:p>
        </cdr:txBody>
      </cdr:sp>
    </cdr:grpSp>
  </cdr:relSizeAnchor>
</c:userShapes>
</file>

<file path=ppt/drawings/drawing2.xml><?xml version="1.0" encoding="utf-8"?>
<c:userShapes xmlns:c="http://schemas.openxmlformats.org/drawingml/2006/chart">
  <cdr:relSizeAnchor xmlns:cdr="http://schemas.openxmlformats.org/drawingml/2006/chartDrawing">
    <cdr:from>
      <cdr:x>0.5</cdr:x>
      <cdr:y>0.13523</cdr:y>
    </cdr:from>
    <cdr:to>
      <cdr:x>0.97368</cdr:x>
      <cdr:y>0.23755</cdr:y>
    </cdr:to>
    <cdr:sp macro="" textlink="">
      <cdr:nvSpPr>
        <cdr:cNvPr id="2" name="CuadroTexto 7">
          <a:extLst xmlns:a="http://schemas.openxmlformats.org/drawingml/2006/main">
            <a:ext uri="{FF2B5EF4-FFF2-40B4-BE49-F238E27FC236}">
              <a16:creationId xmlns:a16="http://schemas.microsoft.com/office/drawing/2014/main" id="{38734E8A-5B3F-C936-7371-FCADD9C93875}"/>
            </a:ext>
          </a:extLst>
        </cdr:cNvPr>
        <cdr:cNvSpPr txBox="1"/>
      </cdr:nvSpPr>
      <cdr:spPr>
        <a:xfrm xmlns:a="http://schemas.openxmlformats.org/drawingml/2006/main">
          <a:off x="2927902" y="488118"/>
          <a:ext cx="2773755" cy="369332"/>
        </a:xfrm>
        <a:prstGeom xmlns:a="http://schemas.openxmlformats.org/drawingml/2006/main" prst="rect">
          <a:avLst/>
        </a:prstGeom>
        <a:noFill xmlns:a="http://schemas.openxmlformats.org/drawingml/2006/main"/>
      </cdr:spPr>
      <cdr:txBody>
        <a:bodyPr xmlns:a="http://schemas.openxmlformats.org/drawingml/2006/main" wrap="square">
          <a:spAutoFit/>
        </a:bodyPr>
        <a:lstStyle xmlns:a="http://schemas.openxmlformats.org/drawingml/2006/main">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r>
            <a:rPr lang="es-MX" sz="1800" b="0" i="0" u="none" strike="noStrike" baseline="0" dirty="0">
              <a:solidFill>
                <a:srgbClr val="A7802D"/>
              </a:solidFill>
              <a:latin typeface="Geomanist Light" panose="02000503000000020004" pitchFamily="50" charset="0"/>
            </a:rPr>
            <a:t>3,43</a:t>
          </a:r>
          <a:r>
            <a:rPr lang="es-MX" dirty="0">
              <a:solidFill>
                <a:srgbClr val="A7802D"/>
              </a:solidFill>
              <a:latin typeface="Geomanist Light" panose="02000503000000020004" pitchFamily="50" charset="0"/>
            </a:rPr>
            <a:t>3</a:t>
          </a:r>
          <a:r>
            <a:rPr lang="es-MX" sz="1800" b="0" i="0" u="none" strike="noStrike" baseline="0" dirty="0">
              <a:solidFill>
                <a:srgbClr val="A7802D"/>
              </a:solidFill>
              <a:latin typeface="Geomanist Light" panose="02000503000000020004" pitchFamily="50" charset="0"/>
            </a:rPr>
            <a:t> presuntas víctimas</a:t>
          </a:r>
          <a:endParaRPr lang="es-MX" dirty="0">
            <a:solidFill>
              <a:srgbClr val="A7802D"/>
            </a:solidFill>
            <a:latin typeface="Geomanist Light" panose="02000503000000020004" pitchFamily="50"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0.5</cdr:x>
      <cdr:y>0.13523</cdr:y>
    </cdr:from>
    <cdr:to>
      <cdr:x>0.97368</cdr:x>
      <cdr:y>0.23755</cdr:y>
    </cdr:to>
    <cdr:sp macro="" textlink="">
      <cdr:nvSpPr>
        <cdr:cNvPr id="2" name="CuadroTexto 7">
          <a:extLst xmlns:a="http://schemas.openxmlformats.org/drawingml/2006/main">
            <a:ext uri="{FF2B5EF4-FFF2-40B4-BE49-F238E27FC236}">
              <a16:creationId xmlns:a16="http://schemas.microsoft.com/office/drawing/2014/main" id="{38734E8A-5B3F-C936-7371-FCADD9C93875}"/>
            </a:ext>
          </a:extLst>
        </cdr:cNvPr>
        <cdr:cNvSpPr txBox="1"/>
      </cdr:nvSpPr>
      <cdr:spPr>
        <a:xfrm xmlns:a="http://schemas.openxmlformats.org/drawingml/2006/main">
          <a:off x="2927902" y="488118"/>
          <a:ext cx="2773755" cy="369332"/>
        </a:xfrm>
        <a:prstGeom xmlns:a="http://schemas.openxmlformats.org/drawingml/2006/main" prst="rect">
          <a:avLst/>
        </a:prstGeom>
        <a:noFill xmlns:a="http://schemas.openxmlformats.org/drawingml/2006/main"/>
      </cdr:spPr>
      <cdr:txBody>
        <a:bodyPr xmlns:a="http://schemas.openxmlformats.org/drawingml/2006/main" wrap="square">
          <a:spAutoFit/>
        </a:bodyPr>
        <a:lstStyle xmlns:a="http://schemas.openxmlformats.org/drawingml/2006/main">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r>
            <a:rPr lang="es-MX" sz="1800" b="0" i="0" u="none" strike="noStrike" baseline="0" dirty="0">
              <a:solidFill>
                <a:srgbClr val="A7802D"/>
              </a:solidFill>
              <a:latin typeface="Geomanist Light" panose="02000503000000020004" pitchFamily="50" charset="0"/>
            </a:rPr>
            <a:t>3,171 presuntas víctimas</a:t>
          </a:r>
          <a:endParaRPr lang="es-MX" dirty="0">
            <a:solidFill>
              <a:srgbClr val="A7802D"/>
            </a:solidFill>
            <a:latin typeface="Geomanist Light" panose="02000503000000020004" pitchFamily="50"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0.12981</cdr:x>
      <cdr:y>0.92528</cdr:y>
    </cdr:from>
    <cdr:to>
      <cdr:x>0.25198</cdr:x>
      <cdr:y>0.98359</cdr:y>
    </cdr:to>
    <cdr:sp macro="" textlink="">
      <cdr:nvSpPr>
        <cdr:cNvPr id="2" name="CuadroTexto 2">
          <a:extLst xmlns:a="http://schemas.openxmlformats.org/drawingml/2006/main">
            <a:ext uri="{FF2B5EF4-FFF2-40B4-BE49-F238E27FC236}">
              <a16:creationId xmlns:a16="http://schemas.microsoft.com/office/drawing/2014/main" id="{00000000-0008-0000-0200-000003000000}"/>
            </a:ext>
          </a:extLst>
        </cdr:cNvPr>
        <cdr:cNvSpPr txBox="1"/>
      </cdr:nvSpPr>
      <cdr:spPr>
        <a:xfrm xmlns:a="http://schemas.openxmlformats.org/drawingml/2006/main">
          <a:off x="955428" y="4360114"/>
          <a:ext cx="899196" cy="274769"/>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lang="es-MX" sz="1050" b="1" dirty="0">
              <a:solidFill>
                <a:sysClr val="windowText" lastClr="000000"/>
              </a:solidFill>
              <a:latin typeface="Geomanist" panose="02000503000000020004" pitchFamily="50" charset="0"/>
            </a:rPr>
            <a:t>2022</a:t>
          </a:r>
        </a:p>
      </cdr:txBody>
    </cdr:sp>
  </cdr:relSizeAnchor>
  <cdr:relSizeAnchor xmlns:cdr="http://schemas.openxmlformats.org/drawingml/2006/chartDrawing">
    <cdr:from>
      <cdr:x>0.46947</cdr:x>
      <cdr:y>0.92621</cdr:y>
    </cdr:from>
    <cdr:to>
      <cdr:x>0.59165</cdr:x>
      <cdr:y>0.98452</cdr:y>
    </cdr:to>
    <cdr:sp macro="" textlink="">
      <cdr:nvSpPr>
        <cdr:cNvPr id="3" name="CuadroTexto 2">
          <a:extLst xmlns:a="http://schemas.openxmlformats.org/drawingml/2006/main">
            <a:ext uri="{FF2B5EF4-FFF2-40B4-BE49-F238E27FC236}">
              <a16:creationId xmlns:a16="http://schemas.microsoft.com/office/drawing/2014/main" id="{00000000-0008-0000-0200-000003000000}"/>
            </a:ext>
          </a:extLst>
        </cdr:cNvPr>
        <cdr:cNvSpPr txBox="1"/>
      </cdr:nvSpPr>
      <cdr:spPr>
        <a:xfrm xmlns:a="http://schemas.openxmlformats.org/drawingml/2006/main">
          <a:off x="3455395" y="4364497"/>
          <a:ext cx="899270" cy="274768"/>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lang="es-MX" sz="1050" b="1" dirty="0">
              <a:solidFill>
                <a:sysClr val="windowText" lastClr="000000"/>
              </a:solidFill>
              <a:latin typeface="Geomanist" panose="02000503000000020004" pitchFamily="50" charset="0"/>
            </a:rPr>
            <a:t>2023</a:t>
          </a:r>
        </a:p>
      </cdr:txBody>
    </cdr:sp>
  </cdr:relSizeAnchor>
  <cdr:relSizeAnchor xmlns:cdr="http://schemas.openxmlformats.org/drawingml/2006/chartDrawing">
    <cdr:from>
      <cdr:x>0.80026</cdr:x>
      <cdr:y>0.9262</cdr:y>
    </cdr:from>
    <cdr:to>
      <cdr:x>0.92243</cdr:x>
      <cdr:y>0.98452</cdr:y>
    </cdr:to>
    <cdr:sp macro="" textlink="">
      <cdr:nvSpPr>
        <cdr:cNvPr id="4" name="CuadroTexto 1">
          <a:extLst xmlns:a="http://schemas.openxmlformats.org/drawingml/2006/main">
            <a:ext uri="{FF2B5EF4-FFF2-40B4-BE49-F238E27FC236}">
              <a16:creationId xmlns:a16="http://schemas.microsoft.com/office/drawing/2014/main" id="{00000000-0008-0000-0200-000003000000}"/>
            </a:ext>
          </a:extLst>
        </cdr:cNvPr>
        <cdr:cNvSpPr txBox="1"/>
      </cdr:nvSpPr>
      <cdr:spPr>
        <a:xfrm xmlns:a="http://schemas.openxmlformats.org/drawingml/2006/main">
          <a:off x="5890077" y="4364449"/>
          <a:ext cx="899196" cy="274816"/>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lang="es-MX" sz="1050" b="1" dirty="0">
              <a:solidFill>
                <a:sysClr val="windowText" lastClr="000000"/>
              </a:solidFill>
              <a:latin typeface="Geomanist" panose="02000503000000020004" pitchFamily="50" charset="0"/>
            </a:rPr>
            <a:t>2024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AE156F-393A-4816-9682-1ACB33A31A50}" type="datetimeFigureOut">
              <a:rPr lang="es-MX" smtClean="0"/>
              <a:t>27/12/2024</a:t>
            </a:fld>
            <a:endParaRPr lang="es-MX"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C4C5BE-56FA-4E89-8E8E-027DE7650023}" type="slidenum">
              <a:rPr lang="es-MX" smtClean="0"/>
              <a:t>‹Nº›</a:t>
            </a:fld>
            <a:endParaRPr lang="es-MX" dirty="0"/>
          </a:p>
        </p:txBody>
      </p:sp>
    </p:spTree>
    <p:extLst>
      <p:ext uri="{BB962C8B-B14F-4D97-AF65-F5344CB8AC3E}">
        <p14:creationId xmlns:p14="http://schemas.microsoft.com/office/powerpoint/2010/main" val="4223437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ABF3107-FFE8-3645-B89F-777090C37BF5}" type="slidenum">
              <a:rPr lang="es-MX" smtClean="0"/>
              <a:t>2</a:t>
            </a:fld>
            <a:endParaRPr lang="es-MX" dirty="0"/>
          </a:p>
        </p:txBody>
      </p:sp>
    </p:spTree>
    <p:extLst>
      <p:ext uri="{BB962C8B-B14F-4D97-AF65-F5344CB8AC3E}">
        <p14:creationId xmlns:p14="http://schemas.microsoft.com/office/powerpoint/2010/main" val="3191869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19 de noviembre de 2024</a:t>
            </a:r>
          </a:p>
          <a:p>
            <a:endParaRPr lang="es-MX" dirty="0"/>
          </a:p>
        </p:txBody>
      </p:sp>
      <p:sp>
        <p:nvSpPr>
          <p:cNvPr id="4" name="Marcador de número de diapositiva 3"/>
          <p:cNvSpPr>
            <a:spLocks noGrp="1"/>
          </p:cNvSpPr>
          <p:nvPr>
            <p:ph type="sldNum" sz="quarter" idx="5"/>
          </p:nvPr>
        </p:nvSpPr>
        <p:spPr/>
        <p:txBody>
          <a:bodyPr/>
          <a:lstStyle/>
          <a:p>
            <a:fld id="{BCC4C5BE-56FA-4E89-8E8E-027DE7650023}" type="slidenum">
              <a:rPr lang="es-MX" smtClean="0"/>
              <a:t>21</a:t>
            </a:fld>
            <a:endParaRPr lang="es-MX" dirty="0"/>
          </a:p>
        </p:txBody>
      </p:sp>
    </p:spTree>
    <p:extLst>
      <p:ext uri="{BB962C8B-B14F-4D97-AF65-F5344CB8AC3E}">
        <p14:creationId xmlns:p14="http://schemas.microsoft.com/office/powerpoint/2010/main" val="1582483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D62B8-4847-CA40-B219-EC0C580E870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3DA50E3-6FD4-91D6-C8CC-B5F0CF23BF2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A87377A-3086-67D2-F04C-26855CE6CA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19 de noviembre de 2024</a:t>
            </a:r>
          </a:p>
          <a:p>
            <a:endParaRPr lang="es-MX" dirty="0"/>
          </a:p>
        </p:txBody>
      </p:sp>
      <p:sp>
        <p:nvSpPr>
          <p:cNvPr id="4" name="Marcador de número de diapositiva 3">
            <a:extLst>
              <a:ext uri="{FF2B5EF4-FFF2-40B4-BE49-F238E27FC236}">
                <a16:creationId xmlns:a16="http://schemas.microsoft.com/office/drawing/2014/main" id="{F4E21DCD-C7F9-22A8-A357-8305772654E1}"/>
              </a:ext>
            </a:extLst>
          </p:cNvPr>
          <p:cNvSpPr>
            <a:spLocks noGrp="1"/>
          </p:cNvSpPr>
          <p:nvPr>
            <p:ph type="sldNum" sz="quarter" idx="5"/>
          </p:nvPr>
        </p:nvSpPr>
        <p:spPr/>
        <p:txBody>
          <a:bodyPr/>
          <a:lstStyle/>
          <a:p>
            <a:fld id="{BCC4C5BE-56FA-4E89-8E8E-027DE7650023}" type="slidenum">
              <a:rPr lang="es-MX" smtClean="0"/>
              <a:t>22</a:t>
            </a:fld>
            <a:endParaRPr lang="es-MX" dirty="0"/>
          </a:p>
        </p:txBody>
      </p:sp>
    </p:spTree>
    <p:extLst>
      <p:ext uri="{BB962C8B-B14F-4D97-AF65-F5344CB8AC3E}">
        <p14:creationId xmlns:p14="http://schemas.microsoft.com/office/powerpoint/2010/main" val="2152072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19 de noviembre de 2024</a:t>
            </a:r>
          </a:p>
          <a:p>
            <a:endParaRPr lang="es-MX" dirty="0"/>
          </a:p>
        </p:txBody>
      </p:sp>
      <p:sp>
        <p:nvSpPr>
          <p:cNvPr id="4" name="Marcador de número de diapositiva 3"/>
          <p:cNvSpPr>
            <a:spLocks noGrp="1"/>
          </p:cNvSpPr>
          <p:nvPr>
            <p:ph type="sldNum" sz="quarter" idx="5"/>
          </p:nvPr>
        </p:nvSpPr>
        <p:spPr/>
        <p:txBody>
          <a:bodyPr/>
          <a:lstStyle/>
          <a:p>
            <a:fld id="{BCC4C5BE-56FA-4E89-8E8E-027DE7650023}" type="slidenum">
              <a:rPr lang="es-MX" smtClean="0"/>
              <a:t>23</a:t>
            </a:fld>
            <a:endParaRPr lang="es-MX" dirty="0"/>
          </a:p>
        </p:txBody>
      </p:sp>
    </p:spTree>
    <p:extLst>
      <p:ext uri="{BB962C8B-B14F-4D97-AF65-F5344CB8AC3E}">
        <p14:creationId xmlns:p14="http://schemas.microsoft.com/office/powerpoint/2010/main" val="481316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19 de noviembre de 2024</a:t>
            </a:r>
          </a:p>
          <a:p>
            <a:endParaRPr lang="es-MX" dirty="0"/>
          </a:p>
        </p:txBody>
      </p:sp>
      <p:sp>
        <p:nvSpPr>
          <p:cNvPr id="4" name="Marcador de número de diapositiva 3"/>
          <p:cNvSpPr>
            <a:spLocks noGrp="1"/>
          </p:cNvSpPr>
          <p:nvPr>
            <p:ph type="sldNum" sz="quarter" idx="5"/>
          </p:nvPr>
        </p:nvSpPr>
        <p:spPr/>
        <p:txBody>
          <a:bodyPr/>
          <a:lstStyle/>
          <a:p>
            <a:fld id="{BCC4C5BE-56FA-4E89-8E8E-027DE7650023}" type="slidenum">
              <a:rPr lang="es-MX" smtClean="0"/>
              <a:t>24</a:t>
            </a:fld>
            <a:endParaRPr lang="es-MX" dirty="0"/>
          </a:p>
        </p:txBody>
      </p:sp>
    </p:spTree>
    <p:extLst>
      <p:ext uri="{BB962C8B-B14F-4D97-AF65-F5344CB8AC3E}">
        <p14:creationId xmlns:p14="http://schemas.microsoft.com/office/powerpoint/2010/main" val="2313539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5F005-A90F-7357-48ED-CF8B1BB32B5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1AE8144-F79A-7C17-4948-B8B4AEAC2C9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C7F86DA-6032-144D-65F3-8104293ED26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19 de noviembre de 2024</a:t>
            </a:r>
          </a:p>
          <a:p>
            <a:endParaRPr lang="es-MX" dirty="0"/>
          </a:p>
        </p:txBody>
      </p:sp>
      <p:sp>
        <p:nvSpPr>
          <p:cNvPr id="4" name="Marcador de número de diapositiva 3">
            <a:extLst>
              <a:ext uri="{FF2B5EF4-FFF2-40B4-BE49-F238E27FC236}">
                <a16:creationId xmlns:a16="http://schemas.microsoft.com/office/drawing/2014/main" id="{1F7A955D-3FC9-0547-C928-5E41F2E6F8AC}"/>
              </a:ext>
            </a:extLst>
          </p:cNvPr>
          <p:cNvSpPr>
            <a:spLocks noGrp="1"/>
          </p:cNvSpPr>
          <p:nvPr>
            <p:ph type="sldNum" sz="quarter" idx="5"/>
          </p:nvPr>
        </p:nvSpPr>
        <p:spPr/>
        <p:txBody>
          <a:bodyPr/>
          <a:lstStyle/>
          <a:p>
            <a:fld id="{BCC4C5BE-56FA-4E89-8E8E-027DE7650023}" type="slidenum">
              <a:rPr lang="es-MX" smtClean="0"/>
              <a:t>25</a:t>
            </a:fld>
            <a:endParaRPr lang="es-MX" dirty="0"/>
          </a:p>
        </p:txBody>
      </p:sp>
    </p:spTree>
    <p:extLst>
      <p:ext uri="{BB962C8B-B14F-4D97-AF65-F5344CB8AC3E}">
        <p14:creationId xmlns:p14="http://schemas.microsoft.com/office/powerpoint/2010/main" val="1598559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19 de noviembre de 2024</a:t>
            </a:r>
          </a:p>
          <a:p>
            <a:endParaRPr lang="es-MX" dirty="0"/>
          </a:p>
        </p:txBody>
      </p:sp>
      <p:sp>
        <p:nvSpPr>
          <p:cNvPr id="4" name="Marcador de número de diapositiva 3"/>
          <p:cNvSpPr>
            <a:spLocks noGrp="1"/>
          </p:cNvSpPr>
          <p:nvPr>
            <p:ph type="sldNum" sz="quarter" idx="5"/>
          </p:nvPr>
        </p:nvSpPr>
        <p:spPr/>
        <p:txBody>
          <a:bodyPr/>
          <a:lstStyle/>
          <a:p>
            <a:fld id="{BCC4C5BE-56FA-4E89-8E8E-027DE7650023}" type="slidenum">
              <a:rPr lang="es-MX" smtClean="0"/>
              <a:t>26</a:t>
            </a:fld>
            <a:endParaRPr lang="es-MX" dirty="0"/>
          </a:p>
        </p:txBody>
      </p:sp>
    </p:spTree>
    <p:extLst>
      <p:ext uri="{BB962C8B-B14F-4D97-AF65-F5344CB8AC3E}">
        <p14:creationId xmlns:p14="http://schemas.microsoft.com/office/powerpoint/2010/main" val="1506066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20 de noviembre de 2024</a:t>
            </a:r>
          </a:p>
          <a:p>
            <a:endParaRPr lang="es-MX" dirty="0"/>
          </a:p>
        </p:txBody>
      </p:sp>
      <p:sp>
        <p:nvSpPr>
          <p:cNvPr id="4" name="Marcador de número de diapositiva 3"/>
          <p:cNvSpPr>
            <a:spLocks noGrp="1"/>
          </p:cNvSpPr>
          <p:nvPr>
            <p:ph type="sldNum" sz="quarter" idx="5"/>
          </p:nvPr>
        </p:nvSpPr>
        <p:spPr/>
        <p:txBody>
          <a:bodyPr/>
          <a:lstStyle/>
          <a:p>
            <a:fld id="{BCC4C5BE-56FA-4E89-8E8E-027DE7650023}" type="slidenum">
              <a:rPr lang="es-MX" smtClean="0"/>
              <a:t>29</a:t>
            </a:fld>
            <a:endParaRPr lang="es-MX" dirty="0"/>
          </a:p>
        </p:txBody>
      </p:sp>
    </p:spTree>
    <p:extLst>
      <p:ext uri="{BB962C8B-B14F-4D97-AF65-F5344CB8AC3E}">
        <p14:creationId xmlns:p14="http://schemas.microsoft.com/office/powerpoint/2010/main" val="1017206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20 de noviembre de 2024</a:t>
            </a:r>
          </a:p>
          <a:p>
            <a:endParaRPr lang="es-MX" dirty="0"/>
          </a:p>
        </p:txBody>
      </p:sp>
      <p:sp>
        <p:nvSpPr>
          <p:cNvPr id="4" name="Marcador de número de diapositiva 3"/>
          <p:cNvSpPr>
            <a:spLocks noGrp="1"/>
          </p:cNvSpPr>
          <p:nvPr>
            <p:ph type="sldNum" sz="quarter" idx="5"/>
          </p:nvPr>
        </p:nvSpPr>
        <p:spPr/>
        <p:txBody>
          <a:bodyPr/>
          <a:lstStyle/>
          <a:p>
            <a:fld id="{BCC4C5BE-56FA-4E89-8E8E-027DE7650023}" type="slidenum">
              <a:rPr lang="es-MX" smtClean="0"/>
              <a:t>32</a:t>
            </a:fld>
            <a:endParaRPr lang="es-MX" dirty="0"/>
          </a:p>
        </p:txBody>
      </p:sp>
    </p:spTree>
    <p:extLst>
      <p:ext uri="{BB962C8B-B14F-4D97-AF65-F5344CB8AC3E}">
        <p14:creationId xmlns:p14="http://schemas.microsoft.com/office/powerpoint/2010/main" val="3796483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20 de noviembre de 2024</a:t>
            </a:r>
          </a:p>
          <a:p>
            <a:endParaRPr lang="es-MX" dirty="0"/>
          </a:p>
        </p:txBody>
      </p:sp>
      <p:sp>
        <p:nvSpPr>
          <p:cNvPr id="4" name="Marcador de número de diapositiva 3"/>
          <p:cNvSpPr>
            <a:spLocks noGrp="1"/>
          </p:cNvSpPr>
          <p:nvPr>
            <p:ph type="sldNum" sz="quarter" idx="5"/>
          </p:nvPr>
        </p:nvSpPr>
        <p:spPr/>
        <p:txBody>
          <a:bodyPr/>
          <a:lstStyle/>
          <a:p>
            <a:fld id="{BCC4C5BE-56FA-4E89-8E8E-027DE7650023}" type="slidenum">
              <a:rPr lang="es-MX" smtClean="0"/>
              <a:t>33</a:t>
            </a:fld>
            <a:endParaRPr lang="es-MX" dirty="0"/>
          </a:p>
        </p:txBody>
      </p:sp>
    </p:spTree>
    <p:extLst>
      <p:ext uri="{BB962C8B-B14F-4D97-AF65-F5344CB8AC3E}">
        <p14:creationId xmlns:p14="http://schemas.microsoft.com/office/powerpoint/2010/main" val="1300855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D9F4A-7274-0ABC-2A2A-AAF4FF4F609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3BC2C9E-87EA-7306-E5C5-8993402FDA2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47D280C-617D-EC38-D388-CCB5B7A6C4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20 de noviembre de 2024</a:t>
            </a:r>
          </a:p>
          <a:p>
            <a:endParaRPr lang="es-MX" dirty="0"/>
          </a:p>
        </p:txBody>
      </p:sp>
      <p:sp>
        <p:nvSpPr>
          <p:cNvPr id="4" name="Marcador de número de diapositiva 3">
            <a:extLst>
              <a:ext uri="{FF2B5EF4-FFF2-40B4-BE49-F238E27FC236}">
                <a16:creationId xmlns:a16="http://schemas.microsoft.com/office/drawing/2014/main" id="{C468C394-8900-0A8F-C0AB-3590C9BC6448}"/>
              </a:ext>
            </a:extLst>
          </p:cNvPr>
          <p:cNvSpPr>
            <a:spLocks noGrp="1"/>
          </p:cNvSpPr>
          <p:nvPr>
            <p:ph type="sldNum" sz="quarter" idx="5"/>
          </p:nvPr>
        </p:nvSpPr>
        <p:spPr/>
        <p:txBody>
          <a:bodyPr/>
          <a:lstStyle/>
          <a:p>
            <a:fld id="{BCC4C5BE-56FA-4E89-8E8E-027DE7650023}" type="slidenum">
              <a:rPr lang="es-MX" smtClean="0"/>
              <a:t>36</a:t>
            </a:fld>
            <a:endParaRPr lang="es-MX" dirty="0"/>
          </a:p>
        </p:txBody>
      </p:sp>
    </p:spTree>
    <p:extLst>
      <p:ext uri="{BB962C8B-B14F-4D97-AF65-F5344CB8AC3E}">
        <p14:creationId xmlns:p14="http://schemas.microsoft.com/office/powerpoint/2010/main" val="2764469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ABF3107-FFE8-3645-B89F-777090C37BF5}" type="slidenum">
              <a:rPr lang="es-MX" smtClean="0"/>
              <a:t>4</a:t>
            </a:fld>
            <a:endParaRPr lang="es-MX" dirty="0"/>
          </a:p>
        </p:txBody>
      </p:sp>
    </p:spTree>
    <p:extLst>
      <p:ext uri="{BB962C8B-B14F-4D97-AF65-F5344CB8AC3E}">
        <p14:creationId xmlns:p14="http://schemas.microsoft.com/office/powerpoint/2010/main" val="1187099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55453-DF6C-8FDC-BCE1-AA3D3128284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70D9E06-79BE-4A10-68E4-5C030250705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6A2315C-3A42-4D7D-E7E9-6847F768AC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20 de noviembre de 2024</a:t>
            </a:r>
          </a:p>
          <a:p>
            <a:endParaRPr lang="es-MX" dirty="0"/>
          </a:p>
        </p:txBody>
      </p:sp>
      <p:sp>
        <p:nvSpPr>
          <p:cNvPr id="4" name="Marcador de número de diapositiva 3">
            <a:extLst>
              <a:ext uri="{FF2B5EF4-FFF2-40B4-BE49-F238E27FC236}">
                <a16:creationId xmlns:a16="http://schemas.microsoft.com/office/drawing/2014/main" id="{78E2536C-1293-0D8C-FED2-69E968F13F9C}"/>
              </a:ext>
            </a:extLst>
          </p:cNvPr>
          <p:cNvSpPr>
            <a:spLocks noGrp="1"/>
          </p:cNvSpPr>
          <p:nvPr>
            <p:ph type="sldNum" sz="quarter" idx="5"/>
          </p:nvPr>
        </p:nvSpPr>
        <p:spPr/>
        <p:txBody>
          <a:bodyPr/>
          <a:lstStyle/>
          <a:p>
            <a:fld id="{BCC4C5BE-56FA-4E89-8E8E-027DE7650023}" type="slidenum">
              <a:rPr lang="es-MX" smtClean="0"/>
              <a:t>37</a:t>
            </a:fld>
            <a:endParaRPr lang="es-MX" dirty="0"/>
          </a:p>
        </p:txBody>
      </p:sp>
    </p:spTree>
    <p:extLst>
      <p:ext uri="{BB962C8B-B14F-4D97-AF65-F5344CB8AC3E}">
        <p14:creationId xmlns:p14="http://schemas.microsoft.com/office/powerpoint/2010/main" val="3131454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9F9C3-ADF7-B138-C87D-6D2A22BB198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3474F6D-3249-5E91-AFBF-ABE5881DFD4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A8B4DFC-4362-CA69-E531-3E3A27B61B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20 de noviembre de 2024</a:t>
            </a:r>
          </a:p>
          <a:p>
            <a:endParaRPr lang="es-MX" dirty="0"/>
          </a:p>
        </p:txBody>
      </p:sp>
      <p:sp>
        <p:nvSpPr>
          <p:cNvPr id="4" name="Marcador de número de diapositiva 3">
            <a:extLst>
              <a:ext uri="{FF2B5EF4-FFF2-40B4-BE49-F238E27FC236}">
                <a16:creationId xmlns:a16="http://schemas.microsoft.com/office/drawing/2014/main" id="{27A4A6EF-76E3-2404-C755-167D2F44C301}"/>
              </a:ext>
            </a:extLst>
          </p:cNvPr>
          <p:cNvSpPr>
            <a:spLocks noGrp="1"/>
          </p:cNvSpPr>
          <p:nvPr>
            <p:ph type="sldNum" sz="quarter" idx="5"/>
          </p:nvPr>
        </p:nvSpPr>
        <p:spPr/>
        <p:txBody>
          <a:bodyPr/>
          <a:lstStyle/>
          <a:p>
            <a:fld id="{BCC4C5BE-56FA-4E89-8E8E-027DE7650023}" type="slidenum">
              <a:rPr lang="es-MX" smtClean="0"/>
              <a:t>38</a:t>
            </a:fld>
            <a:endParaRPr lang="es-MX" dirty="0"/>
          </a:p>
        </p:txBody>
      </p:sp>
    </p:spTree>
    <p:extLst>
      <p:ext uri="{BB962C8B-B14F-4D97-AF65-F5344CB8AC3E}">
        <p14:creationId xmlns:p14="http://schemas.microsoft.com/office/powerpoint/2010/main" val="2734918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20 de noviembre de 2024</a:t>
            </a:r>
          </a:p>
        </p:txBody>
      </p:sp>
      <p:sp>
        <p:nvSpPr>
          <p:cNvPr id="4" name="Marcador de número de diapositiva 3"/>
          <p:cNvSpPr>
            <a:spLocks noGrp="1"/>
          </p:cNvSpPr>
          <p:nvPr>
            <p:ph type="sldNum" sz="quarter" idx="5"/>
          </p:nvPr>
        </p:nvSpPr>
        <p:spPr/>
        <p:txBody>
          <a:bodyPr/>
          <a:lstStyle/>
          <a:p>
            <a:fld id="{BCC4C5BE-56FA-4E89-8E8E-027DE7650023}" type="slidenum">
              <a:rPr lang="es-MX" smtClean="0"/>
              <a:t>41</a:t>
            </a:fld>
            <a:endParaRPr lang="es-MX" dirty="0"/>
          </a:p>
        </p:txBody>
      </p:sp>
    </p:spTree>
    <p:extLst>
      <p:ext uri="{BB962C8B-B14F-4D97-AF65-F5344CB8AC3E}">
        <p14:creationId xmlns:p14="http://schemas.microsoft.com/office/powerpoint/2010/main" val="3223995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20 de noviembre de 2024</a:t>
            </a:r>
          </a:p>
          <a:p>
            <a:endParaRPr lang="es-MX" dirty="0"/>
          </a:p>
        </p:txBody>
      </p:sp>
      <p:sp>
        <p:nvSpPr>
          <p:cNvPr id="4" name="Marcador de número de diapositiva 3"/>
          <p:cNvSpPr>
            <a:spLocks noGrp="1"/>
          </p:cNvSpPr>
          <p:nvPr>
            <p:ph type="sldNum" sz="quarter" idx="5"/>
          </p:nvPr>
        </p:nvSpPr>
        <p:spPr/>
        <p:txBody>
          <a:bodyPr/>
          <a:lstStyle/>
          <a:p>
            <a:fld id="{BCC4C5BE-56FA-4E89-8E8E-027DE7650023}" type="slidenum">
              <a:rPr lang="es-MX" smtClean="0"/>
              <a:t>42</a:t>
            </a:fld>
            <a:endParaRPr lang="es-MX" dirty="0"/>
          </a:p>
        </p:txBody>
      </p:sp>
    </p:spTree>
    <p:extLst>
      <p:ext uri="{BB962C8B-B14F-4D97-AF65-F5344CB8AC3E}">
        <p14:creationId xmlns:p14="http://schemas.microsoft.com/office/powerpoint/2010/main" val="4256361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20 de noviembre de 2024</a:t>
            </a:r>
          </a:p>
          <a:p>
            <a:endParaRPr lang="es-MX" dirty="0"/>
          </a:p>
        </p:txBody>
      </p:sp>
      <p:sp>
        <p:nvSpPr>
          <p:cNvPr id="4" name="Marcador de número de diapositiva 3"/>
          <p:cNvSpPr>
            <a:spLocks noGrp="1"/>
          </p:cNvSpPr>
          <p:nvPr>
            <p:ph type="sldNum" sz="quarter" idx="5"/>
          </p:nvPr>
        </p:nvSpPr>
        <p:spPr/>
        <p:txBody>
          <a:bodyPr/>
          <a:lstStyle/>
          <a:p>
            <a:fld id="{BCC4C5BE-56FA-4E89-8E8E-027DE7650023}" type="slidenum">
              <a:rPr lang="es-MX" smtClean="0"/>
              <a:t>43</a:t>
            </a:fld>
            <a:endParaRPr lang="es-MX" dirty="0"/>
          </a:p>
        </p:txBody>
      </p:sp>
    </p:spTree>
    <p:extLst>
      <p:ext uri="{BB962C8B-B14F-4D97-AF65-F5344CB8AC3E}">
        <p14:creationId xmlns:p14="http://schemas.microsoft.com/office/powerpoint/2010/main" val="31361070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19 de noviembre de 2024</a:t>
            </a:r>
          </a:p>
        </p:txBody>
      </p:sp>
      <p:sp>
        <p:nvSpPr>
          <p:cNvPr id="4" name="Marcador de número de diapositiva 3"/>
          <p:cNvSpPr>
            <a:spLocks noGrp="1"/>
          </p:cNvSpPr>
          <p:nvPr>
            <p:ph type="sldNum" sz="quarter" idx="5"/>
          </p:nvPr>
        </p:nvSpPr>
        <p:spPr/>
        <p:txBody>
          <a:bodyPr/>
          <a:lstStyle/>
          <a:p>
            <a:fld id="{BCC4C5BE-56FA-4E89-8E8E-027DE7650023}" type="slidenum">
              <a:rPr lang="es-MX" smtClean="0"/>
              <a:t>46</a:t>
            </a:fld>
            <a:endParaRPr lang="es-MX" dirty="0"/>
          </a:p>
        </p:txBody>
      </p:sp>
    </p:spTree>
    <p:extLst>
      <p:ext uri="{BB962C8B-B14F-4D97-AF65-F5344CB8AC3E}">
        <p14:creationId xmlns:p14="http://schemas.microsoft.com/office/powerpoint/2010/main" val="3320742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19 de noviembre de 2024</a:t>
            </a:r>
          </a:p>
          <a:p>
            <a:endParaRPr lang="es-MX" dirty="0"/>
          </a:p>
        </p:txBody>
      </p:sp>
      <p:sp>
        <p:nvSpPr>
          <p:cNvPr id="4" name="Marcador de número de diapositiva 3"/>
          <p:cNvSpPr>
            <a:spLocks noGrp="1"/>
          </p:cNvSpPr>
          <p:nvPr>
            <p:ph type="sldNum" sz="quarter" idx="5"/>
          </p:nvPr>
        </p:nvSpPr>
        <p:spPr/>
        <p:txBody>
          <a:bodyPr/>
          <a:lstStyle/>
          <a:p>
            <a:fld id="{BCC4C5BE-56FA-4E89-8E8E-027DE7650023}" type="slidenum">
              <a:rPr lang="es-MX" smtClean="0"/>
              <a:t>47</a:t>
            </a:fld>
            <a:endParaRPr lang="es-MX" dirty="0"/>
          </a:p>
        </p:txBody>
      </p:sp>
    </p:spTree>
    <p:extLst>
      <p:ext uri="{BB962C8B-B14F-4D97-AF65-F5344CB8AC3E}">
        <p14:creationId xmlns:p14="http://schemas.microsoft.com/office/powerpoint/2010/main" val="3640918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19 de noviembre de 2024</a:t>
            </a:r>
          </a:p>
          <a:p>
            <a:endParaRPr lang="es-MX" dirty="0"/>
          </a:p>
        </p:txBody>
      </p:sp>
      <p:sp>
        <p:nvSpPr>
          <p:cNvPr id="4" name="Marcador de número de diapositiva 3"/>
          <p:cNvSpPr>
            <a:spLocks noGrp="1"/>
          </p:cNvSpPr>
          <p:nvPr>
            <p:ph type="sldNum" sz="quarter" idx="5"/>
          </p:nvPr>
        </p:nvSpPr>
        <p:spPr/>
        <p:txBody>
          <a:bodyPr/>
          <a:lstStyle/>
          <a:p>
            <a:fld id="{BCC4C5BE-56FA-4E89-8E8E-027DE7650023}" type="slidenum">
              <a:rPr lang="es-MX" smtClean="0"/>
              <a:t>48</a:t>
            </a:fld>
            <a:endParaRPr lang="es-MX" dirty="0"/>
          </a:p>
        </p:txBody>
      </p:sp>
    </p:spTree>
    <p:extLst>
      <p:ext uri="{BB962C8B-B14F-4D97-AF65-F5344CB8AC3E}">
        <p14:creationId xmlns:p14="http://schemas.microsoft.com/office/powerpoint/2010/main" val="1234960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07 de noviembre de 2024</a:t>
            </a:r>
          </a:p>
        </p:txBody>
      </p:sp>
      <p:sp>
        <p:nvSpPr>
          <p:cNvPr id="4" name="Marcador de número de diapositiva 3"/>
          <p:cNvSpPr>
            <a:spLocks noGrp="1"/>
          </p:cNvSpPr>
          <p:nvPr>
            <p:ph type="sldNum" sz="quarter" idx="5"/>
          </p:nvPr>
        </p:nvSpPr>
        <p:spPr/>
        <p:txBody>
          <a:bodyPr/>
          <a:lstStyle/>
          <a:p>
            <a:fld id="{BCC4C5BE-56FA-4E89-8E8E-027DE7650023}" type="slidenum">
              <a:rPr lang="es-MX" smtClean="0"/>
              <a:t>51</a:t>
            </a:fld>
            <a:endParaRPr lang="es-MX" dirty="0"/>
          </a:p>
        </p:txBody>
      </p:sp>
    </p:spTree>
    <p:extLst>
      <p:ext uri="{BB962C8B-B14F-4D97-AF65-F5344CB8AC3E}">
        <p14:creationId xmlns:p14="http://schemas.microsoft.com/office/powerpoint/2010/main" val="762292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BB714-459E-E501-616F-CF86EA11F51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D263722-C666-5D2B-B031-12A3F1AD760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04E0235-D2A7-42D4-B3CC-0DECA4D42D5E}"/>
              </a:ext>
            </a:extLst>
          </p:cNvPr>
          <p:cNvSpPr>
            <a:spLocks noGrp="1"/>
          </p:cNvSpPr>
          <p:nvPr>
            <p:ph type="body" idx="1"/>
          </p:nvPr>
        </p:nvSpPr>
        <p:spPr/>
        <p:txBody>
          <a:bodyPr/>
          <a:lstStyle/>
          <a:p>
            <a:r>
              <a:rPr lang="es-MX" dirty="0"/>
              <a:t>07 de noviembre de 2024</a:t>
            </a:r>
          </a:p>
        </p:txBody>
      </p:sp>
      <p:sp>
        <p:nvSpPr>
          <p:cNvPr id="4" name="Marcador de número de diapositiva 3">
            <a:extLst>
              <a:ext uri="{FF2B5EF4-FFF2-40B4-BE49-F238E27FC236}">
                <a16:creationId xmlns:a16="http://schemas.microsoft.com/office/drawing/2014/main" id="{5650160B-6EBC-EFDE-0C36-4491DEAC28A0}"/>
              </a:ext>
            </a:extLst>
          </p:cNvPr>
          <p:cNvSpPr>
            <a:spLocks noGrp="1"/>
          </p:cNvSpPr>
          <p:nvPr>
            <p:ph type="sldNum" sz="quarter" idx="5"/>
          </p:nvPr>
        </p:nvSpPr>
        <p:spPr/>
        <p:txBody>
          <a:bodyPr/>
          <a:lstStyle/>
          <a:p>
            <a:fld id="{BCC4C5BE-56FA-4E89-8E8E-027DE7650023}" type="slidenum">
              <a:rPr lang="es-MX" smtClean="0"/>
              <a:t>52</a:t>
            </a:fld>
            <a:endParaRPr lang="es-MX" dirty="0"/>
          </a:p>
        </p:txBody>
      </p:sp>
    </p:spTree>
    <p:extLst>
      <p:ext uri="{BB962C8B-B14F-4D97-AF65-F5344CB8AC3E}">
        <p14:creationId xmlns:p14="http://schemas.microsoft.com/office/powerpoint/2010/main" val="1921647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ABF3107-FFE8-3645-B89F-777090C37BF5}" type="slidenum">
              <a:rPr lang="es-MX" smtClean="0"/>
              <a:t>5</a:t>
            </a:fld>
            <a:endParaRPr lang="es-MX" dirty="0"/>
          </a:p>
        </p:txBody>
      </p:sp>
    </p:spTree>
    <p:extLst>
      <p:ext uri="{BB962C8B-B14F-4D97-AF65-F5344CB8AC3E}">
        <p14:creationId xmlns:p14="http://schemas.microsoft.com/office/powerpoint/2010/main" val="4199162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07 de noviembre de 2024</a:t>
            </a:r>
          </a:p>
          <a:p>
            <a:endParaRPr lang="es-MX" dirty="0"/>
          </a:p>
        </p:txBody>
      </p:sp>
      <p:sp>
        <p:nvSpPr>
          <p:cNvPr id="4" name="Marcador de número de diapositiva 3"/>
          <p:cNvSpPr>
            <a:spLocks noGrp="1"/>
          </p:cNvSpPr>
          <p:nvPr>
            <p:ph type="sldNum" sz="quarter" idx="5"/>
          </p:nvPr>
        </p:nvSpPr>
        <p:spPr/>
        <p:txBody>
          <a:bodyPr/>
          <a:lstStyle/>
          <a:p>
            <a:fld id="{BCC4C5BE-56FA-4E89-8E8E-027DE7650023}" type="slidenum">
              <a:rPr lang="es-MX" smtClean="0"/>
              <a:t>53</a:t>
            </a:fld>
            <a:endParaRPr lang="es-MX" dirty="0"/>
          </a:p>
        </p:txBody>
      </p:sp>
    </p:spTree>
    <p:extLst>
      <p:ext uri="{BB962C8B-B14F-4D97-AF65-F5344CB8AC3E}">
        <p14:creationId xmlns:p14="http://schemas.microsoft.com/office/powerpoint/2010/main" val="785203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07 de noviembre de 2024</a:t>
            </a:r>
          </a:p>
          <a:p>
            <a:endParaRPr lang="es-MX" dirty="0"/>
          </a:p>
        </p:txBody>
      </p:sp>
      <p:sp>
        <p:nvSpPr>
          <p:cNvPr id="4" name="Marcador de número de diapositiva 3"/>
          <p:cNvSpPr>
            <a:spLocks noGrp="1"/>
          </p:cNvSpPr>
          <p:nvPr>
            <p:ph type="sldNum" sz="quarter" idx="5"/>
          </p:nvPr>
        </p:nvSpPr>
        <p:spPr/>
        <p:txBody>
          <a:bodyPr/>
          <a:lstStyle/>
          <a:p>
            <a:fld id="{BCC4C5BE-56FA-4E89-8E8E-027DE7650023}" type="slidenum">
              <a:rPr lang="es-MX" smtClean="0"/>
              <a:t>54</a:t>
            </a:fld>
            <a:endParaRPr lang="es-MX" dirty="0"/>
          </a:p>
        </p:txBody>
      </p:sp>
    </p:spTree>
    <p:extLst>
      <p:ext uri="{BB962C8B-B14F-4D97-AF65-F5344CB8AC3E}">
        <p14:creationId xmlns:p14="http://schemas.microsoft.com/office/powerpoint/2010/main" val="3964086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B955C-932B-5469-7E3E-EBD86D47AEC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62AD721-5740-EA93-E0AC-DD8C50FADC6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6BBED9D-3FD2-C321-C083-38F45F69F40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07 de noviembre de 2024</a:t>
            </a:r>
          </a:p>
          <a:p>
            <a:endParaRPr lang="es-MX" dirty="0"/>
          </a:p>
        </p:txBody>
      </p:sp>
      <p:sp>
        <p:nvSpPr>
          <p:cNvPr id="4" name="Marcador de número de diapositiva 3">
            <a:extLst>
              <a:ext uri="{FF2B5EF4-FFF2-40B4-BE49-F238E27FC236}">
                <a16:creationId xmlns:a16="http://schemas.microsoft.com/office/drawing/2014/main" id="{5B56878C-1519-9F2B-1C9A-DD8498EA2DA9}"/>
              </a:ext>
            </a:extLst>
          </p:cNvPr>
          <p:cNvSpPr>
            <a:spLocks noGrp="1"/>
          </p:cNvSpPr>
          <p:nvPr>
            <p:ph type="sldNum" sz="quarter" idx="5"/>
          </p:nvPr>
        </p:nvSpPr>
        <p:spPr/>
        <p:txBody>
          <a:bodyPr/>
          <a:lstStyle/>
          <a:p>
            <a:fld id="{BCC4C5BE-56FA-4E89-8E8E-027DE7650023}" type="slidenum">
              <a:rPr lang="es-MX" smtClean="0"/>
              <a:t>55</a:t>
            </a:fld>
            <a:endParaRPr lang="es-MX" dirty="0"/>
          </a:p>
        </p:txBody>
      </p:sp>
    </p:spTree>
    <p:extLst>
      <p:ext uri="{BB962C8B-B14F-4D97-AF65-F5344CB8AC3E}">
        <p14:creationId xmlns:p14="http://schemas.microsoft.com/office/powerpoint/2010/main" val="443174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19 de noviembre de 2024</a:t>
            </a:r>
          </a:p>
          <a:p>
            <a:endParaRPr lang="es-MX" dirty="0"/>
          </a:p>
        </p:txBody>
      </p:sp>
      <p:sp>
        <p:nvSpPr>
          <p:cNvPr id="4" name="Marcador de número de diapositiva 3"/>
          <p:cNvSpPr>
            <a:spLocks noGrp="1"/>
          </p:cNvSpPr>
          <p:nvPr>
            <p:ph type="sldNum" sz="quarter" idx="5"/>
          </p:nvPr>
        </p:nvSpPr>
        <p:spPr/>
        <p:txBody>
          <a:bodyPr/>
          <a:lstStyle/>
          <a:p>
            <a:fld id="{BCC4C5BE-56FA-4E89-8E8E-027DE7650023}" type="slidenum">
              <a:rPr lang="es-MX" smtClean="0"/>
              <a:t>57</a:t>
            </a:fld>
            <a:endParaRPr lang="es-MX" dirty="0"/>
          </a:p>
        </p:txBody>
      </p:sp>
    </p:spTree>
    <p:extLst>
      <p:ext uri="{BB962C8B-B14F-4D97-AF65-F5344CB8AC3E}">
        <p14:creationId xmlns:p14="http://schemas.microsoft.com/office/powerpoint/2010/main" val="3754393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19 de noviembre de 2024</a:t>
            </a:r>
          </a:p>
          <a:p>
            <a:endParaRPr lang="es-MX" dirty="0"/>
          </a:p>
        </p:txBody>
      </p:sp>
      <p:sp>
        <p:nvSpPr>
          <p:cNvPr id="4" name="Marcador de número de diapositiva 3"/>
          <p:cNvSpPr>
            <a:spLocks noGrp="1"/>
          </p:cNvSpPr>
          <p:nvPr>
            <p:ph type="sldNum" sz="quarter" idx="5"/>
          </p:nvPr>
        </p:nvSpPr>
        <p:spPr/>
        <p:txBody>
          <a:bodyPr/>
          <a:lstStyle/>
          <a:p>
            <a:fld id="{BCC4C5BE-56FA-4E89-8E8E-027DE7650023}" type="slidenum">
              <a:rPr lang="es-MX" smtClean="0"/>
              <a:t>12</a:t>
            </a:fld>
            <a:endParaRPr lang="es-MX" dirty="0"/>
          </a:p>
        </p:txBody>
      </p:sp>
    </p:spTree>
    <p:extLst>
      <p:ext uri="{BB962C8B-B14F-4D97-AF65-F5344CB8AC3E}">
        <p14:creationId xmlns:p14="http://schemas.microsoft.com/office/powerpoint/2010/main" val="3160794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19 de noviembre de 2024</a:t>
            </a:r>
          </a:p>
          <a:p>
            <a:endParaRPr lang="es-MX" dirty="0"/>
          </a:p>
        </p:txBody>
      </p:sp>
      <p:sp>
        <p:nvSpPr>
          <p:cNvPr id="4" name="Marcador de número de diapositiva 3"/>
          <p:cNvSpPr>
            <a:spLocks noGrp="1"/>
          </p:cNvSpPr>
          <p:nvPr>
            <p:ph type="sldNum" sz="quarter" idx="5"/>
          </p:nvPr>
        </p:nvSpPr>
        <p:spPr/>
        <p:txBody>
          <a:bodyPr/>
          <a:lstStyle/>
          <a:p>
            <a:fld id="{BCC4C5BE-56FA-4E89-8E8E-027DE7650023}" type="slidenum">
              <a:rPr lang="es-MX" smtClean="0"/>
              <a:t>14</a:t>
            </a:fld>
            <a:endParaRPr lang="es-MX" dirty="0"/>
          </a:p>
        </p:txBody>
      </p:sp>
    </p:spTree>
    <p:extLst>
      <p:ext uri="{BB962C8B-B14F-4D97-AF65-F5344CB8AC3E}">
        <p14:creationId xmlns:p14="http://schemas.microsoft.com/office/powerpoint/2010/main" val="2973349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19 de noviembre de 2024</a:t>
            </a:r>
          </a:p>
          <a:p>
            <a:endParaRPr lang="es-MX" dirty="0"/>
          </a:p>
        </p:txBody>
      </p:sp>
      <p:sp>
        <p:nvSpPr>
          <p:cNvPr id="4" name="Marcador de número de diapositiva 3"/>
          <p:cNvSpPr>
            <a:spLocks noGrp="1"/>
          </p:cNvSpPr>
          <p:nvPr>
            <p:ph type="sldNum" sz="quarter" idx="5"/>
          </p:nvPr>
        </p:nvSpPr>
        <p:spPr/>
        <p:txBody>
          <a:bodyPr/>
          <a:lstStyle/>
          <a:p>
            <a:fld id="{BCC4C5BE-56FA-4E89-8E8E-027DE7650023}" type="slidenum">
              <a:rPr lang="es-MX" smtClean="0"/>
              <a:t>15</a:t>
            </a:fld>
            <a:endParaRPr lang="es-MX" dirty="0"/>
          </a:p>
        </p:txBody>
      </p:sp>
    </p:spTree>
    <p:extLst>
      <p:ext uri="{BB962C8B-B14F-4D97-AF65-F5344CB8AC3E}">
        <p14:creationId xmlns:p14="http://schemas.microsoft.com/office/powerpoint/2010/main" val="3188547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3A00D-2EA0-442A-506D-59FED6C6059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09F0511-EBE3-404C-8BCF-FBC231DE70F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DBBD0FB-F0F0-D207-D33D-32E3B073956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19 de noviembre de 2024</a:t>
            </a:r>
          </a:p>
          <a:p>
            <a:endParaRPr lang="es-MX" dirty="0"/>
          </a:p>
        </p:txBody>
      </p:sp>
      <p:sp>
        <p:nvSpPr>
          <p:cNvPr id="4" name="Marcador de número de diapositiva 3">
            <a:extLst>
              <a:ext uri="{FF2B5EF4-FFF2-40B4-BE49-F238E27FC236}">
                <a16:creationId xmlns:a16="http://schemas.microsoft.com/office/drawing/2014/main" id="{04114FB1-3886-6F9B-E113-9F931A904CFA}"/>
              </a:ext>
            </a:extLst>
          </p:cNvPr>
          <p:cNvSpPr>
            <a:spLocks noGrp="1"/>
          </p:cNvSpPr>
          <p:nvPr>
            <p:ph type="sldNum" sz="quarter" idx="5"/>
          </p:nvPr>
        </p:nvSpPr>
        <p:spPr/>
        <p:txBody>
          <a:bodyPr/>
          <a:lstStyle/>
          <a:p>
            <a:fld id="{BCC4C5BE-56FA-4E89-8E8E-027DE7650023}" type="slidenum">
              <a:rPr lang="es-MX" smtClean="0"/>
              <a:t>16</a:t>
            </a:fld>
            <a:endParaRPr lang="es-MX" dirty="0"/>
          </a:p>
        </p:txBody>
      </p:sp>
    </p:spTree>
    <p:extLst>
      <p:ext uri="{BB962C8B-B14F-4D97-AF65-F5344CB8AC3E}">
        <p14:creationId xmlns:p14="http://schemas.microsoft.com/office/powerpoint/2010/main" val="3563366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19 de noviembre de 2024</a:t>
            </a:r>
          </a:p>
          <a:p>
            <a:endParaRPr lang="es-MX" dirty="0"/>
          </a:p>
        </p:txBody>
      </p:sp>
      <p:sp>
        <p:nvSpPr>
          <p:cNvPr id="4" name="Marcador de número de diapositiva 3"/>
          <p:cNvSpPr>
            <a:spLocks noGrp="1"/>
          </p:cNvSpPr>
          <p:nvPr>
            <p:ph type="sldNum" sz="quarter" idx="5"/>
          </p:nvPr>
        </p:nvSpPr>
        <p:spPr/>
        <p:txBody>
          <a:bodyPr/>
          <a:lstStyle/>
          <a:p>
            <a:fld id="{BCC4C5BE-56FA-4E89-8E8E-027DE7650023}" type="slidenum">
              <a:rPr lang="es-MX" smtClean="0"/>
              <a:t>17</a:t>
            </a:fld>
            <a:endParaRPr lang="es-MX" dirty="0"/>
          </a:p>
        </p:txBody>
      </p:sp>
    </p:spTree>
    <p:extLst>
      <p:ext uri="{BB962C8B-B14F-4D97-AF65-F5344CB8AC3E}">
        <p14:creationId xmlns:p14="http://schemas.microsoft.com/office/powerpoint/2010/main" val="44881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19 de noviembre de 2024</a:t>
            </a:r>
          </a:p>
          <a:p>
            <a:endParaRPr lang="es-MX" dirty="0"/>
          </a:p>
        </p:txBody>
      </p:sp>
      <p:sp>
        <p:nvSpPr>
          <p:cNvPr id="4" name="Marcador de número de diapositiva 3"/>
          <p:cNvSpPr>
            <a:spLocks noGrp="1"/>
          </p:cNvSpPr>
          <p:nvPr>
            <p:ph type="sldNum" sz="quarter" idx="5"/>
          </p:nvPr>
        </p:nvSpPr>
        <p:spPr/>
        <p:txBody>
          <a:bodyPr/>
          <a:lstStyle/>
          <a:p>
            <a:fld id="{BCC4C5BE-56FA-4E89-8E8E-027DE7650023}" type="slidenum">
              <a:rPr lang="es-MX" smtClean="0"/>
              <a:t>18</a:t>
            </a:fld>
            <a:endParaRPr lang="es-MX" dirty="0"/>
          </a:p>
        </p:txBody>
      </p:sp>
    </p:spTree>
    <p:extLst>
      <p:ext uri="{BB962C8B-B14F-4D97-AF65-F5344CB8AC3E}">
        <p14:creationId xmlns:p14="http://schemas.microsoft.com/office/powerpoint/2010/main" val="2922606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A4C93C85-B64A-DC62-B649-46D63064C9FC}"/>
              </a:ext>
            </a:extLst>
          </p:cNvPr>
          <p:cNvSpPr>
            <a:spLocks noGrp="1"/>
          </p:cNvSpPr>
          <p:nvPr>
            <p:ph type="body" sz="quarter" idx="10" hasCustomPrompt="1"/>
          </p:nvPr>
        </p:nvSpPr>
        <p:spPr>
          <a:xfrm>
            <a:off x="5120217" y="1790700"/>
            <a:ext cx="5043488" cy="1638300"/>
          </a:xfrm>
        </p:spPr>
        <p:txBody>
          <a:bodyPr>
            <a:normAutofit/>
          </a:bodyPr>
          <a:lstStyle>
            <a:lvl1pPr>
              <a:defRPr sz="5400" b="1" i="0">
                <a:latin typeface="Geomanist Bold" panose="02000503000000020004" pitchFamily="2" charset="77"/>
              </a:defRPr>
            </a:lvl1pPr>
          </a:lstStyle>
          <a:p>
            <a:pPr lvl="0"/>
            <a:r>
              <a:rPr lang="es-MX" dirty="0"/>
              <a:t>Título de la presentación</a:t>
            </a:r>
          </a:p>
        </p:txBody>
      </p:sp>
      <p:sp>
        <p:nvSpPr>
          <p:cNvPr id="11" name="Marcador de texto 10">
            <a:extLst>
              <a:ext uri="{FF2B5EF4-FFF2-40B4-BE49-F238E27FC236}">
                <a16:creationId xmlns:a16="http://schemas.microsoft.com/office/drawing/2014/main" id="{30A32A09-9B98-605F-4521-F7882A9D0E70}"/>
              </a:ext>
            </a:extLst>
          </p:cNvPr>
          <p:cNvSpPr>
            <a:spLocks noGrp="1"/>
          </p:cNvSpPr>
          <p:nvPr>
            <p:ph type="body" sz="quarter" idx="11" hasCustomPrompt="1"/>
          </p:nvPr>
        </p:nvSpPr>
        <p:spPr>
          <a:xfrm>
            <a:off x="5120217" y="3954985"/>
            <a:ext cx="5043488" cy="1320800"/>
          </a:xfrm>
        </p:spPr>
        <p:txBody>
          <a:bodyPr/>
          <a:lstStyle>
            <a:lvl1pPr>
              <a:defRPr b="0" i="0">
                <a:latin typeface="Geomanist Medium" panose="02000503000000020004" pitchFamily="2" charset="77"/>
              </a:defRPr>
            </a:lvl1pPr>
          </a:lstStyle>
          <a:p>
            <a:pPr lvl="0"/>
            <a:r>
              <a:rPr lang="es-MX" dirty="0"/>
              <a:t>Subtítulo de la presentación</a:t>
            </a:r>
          </a:p>
        </p:txBody>
      </p:sp>
    </p:spTree>
    <p:extLst>
      <p:ext uri="{BB962C8B-B14F-4D97-AF65-F5344CB8AC3E}">
        <p14:creationId xmlns:p14="http://schemas.microsoft.com/office/powerpoint/2010/main" val="538271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65569F4-A44C-AEDC-8ACB-19764754EF26}"/>
              </a:ext>
            </a:extLst>
          </p:cNvPr>
          <p:cNvPicPr>
            <a:picLocks noChangeAspect="1"/>
          </p:cNvPicPr>
          <p:nvPr userDrawn="1"/>
        </p:nvPicPr>
        <p:blipFill>
          <a:blip r:embed="rId3"/>
          <a:stretch>
            <a:fillRect/>
          </a:stretch>
        </p:blipFill>
        <p:spPr>
          <a:xfrm>
            <a:off x="9616370" y="346841"/>
            <a:ext cx="2062154" cy="461344"/>
          </a:xfrm>
          <a:prstGeom prst="rect">
            <a:avLst/>
          </a:prstGeom>
        </p:spPr>
      </p:pic>
      <p:sp>
        <p:nvSpPr>
          <p:cNvPr id="6" name="Marcador de texto 5">
            <a:extLst>
              <a:ext uri="{FF2B5EF4-FFF2-40B4-BE49-F238E27FC236}">
                <a16:creationId xmlns:a16="http://schemas.microsoft.com/office/drawing/2014/main" id="{24BF54B0-25B1-B271-F8DC-28764D5A89C7}"/>
              </a:ext>
            </a:extLst>
          </p:cNvPr>
          <p:cNvSpPr>
            <a:spLocks noGrp="1"/>
          </p:cNvSpPr>
          <p:nvPr>
            <p:ph type="body" sz="quarter" idx="10" hasCustomPrompt="1"/>
          </p:nvPr>
        </p:nvSpPr>
        <p:spPr>
          <a:xfrm>
            <a:off x="5522913" y="2832100"/>
            <a:ext cx="5665787" cy="744538"/>
          </a:xfrm>
        </p:spPr>
        <p:txBody>
          <a:bodyPr anchor="b" anchorCtr="0"/>
          <a:lstStyle>
            <a:lvl1pPr algn="l">
              <a:defRPr b="0" i="0">
                <a:latin typeface="Geomanist Medium" panose="02000503000000020004" pitchFamily="2" charset="77"/>
              </a:defRPr>
            </a:lvl1pPr>
          </a:lstStyle>
          <a:p>
            <a:pPr lvl="0"/>
            <a:r>
              <a:rPr lang="es-MX" dirty="0"/>
              <a:t>Subtítulo de la presentación</a:t>
            </a:r>
          </a:p>
        </p:txBody>
      </p:sp>
    </p:spTree>
    <p:extLst>
      <p:ext uri="{BB962C8B-B14F-4D97-AF65-F5344CB8AC3E}">
        <p14:creationId xmlns:p14="http://schemas.microsoft.com/office/powerpoint/2010/main" val="20333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 a la derech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D057628-2C19-29FC-F3F5-90AD82BBAF6A}"/>
              </a:ext>
            </a:extLst>
          </p:cNvPr>
          <p:cNvPicPr>
            <a:picLocks noChangeAspect="1"/>
          </p:cNvPicPr>
          <p:nvPr userDrawn="1"/>
        </p:nvPicPr>
        <p:blipFill>
          <a:blip r:embed="rId3"/>
          <a:stretch>
            <a:fillRect/>
          </a:stretch>
        </p:blipFill>
        <p:spPr>
          <a:xfrm>
            <a:off x="346246" y="346841"/>
            <a:ext cx="2062154" cy="461344"/>
          </a:xfrm>
          <a:prstGeom prst="rect">
            <a:avLst/>
          </a:prstGeom>
        </p:spPr>
      </p:pic>
      <p:sp>
        <p:nvSpPr>
          <p:cNvPr id="8" name="Marcador de texto 7">
            <a:extLst>
              <a:ext uri="{FF2B5EF4-FFF2-40B4-BE49-F238E27FC236}">
                <a16:creationId xmlns:a16="http://schemas.microsoft.com/office/drawing/2014/main" id="{20D402CC-0F9F-3F68-7E2C-C9D9E76AD4B7}"/>
              </a:ext>
            </a:extLst>
          </p:cNvPr>
          <p:cNvSpPr>
            <a:spLocks noGrp="1"/>
          </p:cNvSpPr>
          <p:nvPr>
            <p:ph type="body" sz="quarter" idx="10" hasCustomPrompt="1"/>
          </p:nvPr>
        </p:nvSpPr>
        <p:spPr>
          <a:xfrm>
            <a:off x="3367454" y="966788"/>
            <a:ext cx="6787784" cy="5538787"/>
          </a:xfrm>
        </p:spPr>
        <p:txBody>
          <a:bodyPr>
            <a:normAutofit/>
          </a:bodyPr>
          <a:lstStyle>
            <a:lvl1pPr algn="r">
              <a:buFontTx/>
              <a:buNone/>
              <a:defRPr sz="1800" b="0">
                <a:solidFill>
                  <a:schemeClr val="tx1"/>
                </a:solidFill>
                <a:latin typeface="+mn-lt"/>
              </a:defRPr>
            </a:lvl1pPr>
            <a:lvl2pPr marL="457200" indent="0" algn="r">
              <a:buFontTx/>
              <a:buNone/>
              <a:defRPr/>
            </a:lvl2pPr>
            <a:lvl3pPr marL="914400" indent="0" algn="r">
              <a:buFontTx/>
              <a:buNone/>
              <a:defRPr sz="1800"/>
            </a:lvl3pPr>
            <a:lvl4pPr marL="1371600" indent="0" algn="r">
              <a:buFontTx/>
              <a:buNone/>
              <a:defRPr sz="1800"/>
            </a:lvl4pPr>
            <a:lvl5pPr marL="1828800" indent="0" algn="r">
              <a:buFontTx/>
              <a:buNone/>
              <a:defRPr sz="1800"/>
            </a:lvl5pPr>
          </a:lstStyle>
          <a:p>
            <a:pPr marL="0" marR="0" lvl="0" indent="0" algn="r" defTabSz="914400" rtl="0" eaLnBrk="1" fontAlgn="auto" latinLnBrk="0" hangingPunct="1">
              <a:lnSpc>
                <a:spcPct val="90000"/>
              </a:lnSpc>
              <a:spcBef>
                <a:spcPts val="1000"/>
              </a:spcBef>
              <a:spcAft>
                <a:spcPts val="0"/>
              </a:spcAft>
              <a:buClrTx/>
              <a:buSzTx/>
              <a:buFontTx/>
              <a:buNone/>
              <a:tabLst/>
              <a:defRPr/>
            </a:pPr>
            <a:r>
              <a:rPr lang="es-MX" dirty="0"/>
              <a:t>Aquí empieza tu texto… 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 dolore te feugait nulla facilisi. Lorem ipsum dolor sit amet, cons ectetuer adipiscing elit, sed diam nonummy nibh euismod tincidunt ut laoreet dolore magna aliquam erat volutpat. Ut wisi enim ad minim veniam, quis nostrud exerci tation ullamcorper suscipit lobortis nisl ut aliquip ex ea commodo consequat. Lorem ipsum dolor sit amet, consectetuer adipiscing elit, sed diam nonummy nibh euismod tincidunt ut laoreet dolore magna aliquam erat volutpat. Ut wisi enim ad minim veniam, quis nostrud exerci tation ullamcorper suscipit lobortis nisl ut aliquip ex ea commodo consequat</a:t>
            </a:r>
          </a:p>
        </p:txBody>
      </p:sp>
    </p:spTree>
    <p:extLst>
      <p:ext uri="{BB962C8B-B14F-4D97-AF65-F5344CB8AC3E}">
        <p14:creationId xmlns:p14="http://schemas.microsoft.com/office/powerpoint/2010/main" val="2056611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id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D057628-2C19-29FC-F3F5-90AD82BBAF6A}"/>
              </a:ext>
            </a:extLst>
          </p:cNvPr>
          <p:cNvPicPr>
            <a:picLocks noChangeAspect="1"/>
          </p:cNvPicPr>
          <p:nvPr userDrawn="1"/>
        </p:nvPicPr>
        <p:blipFill>
          <a:blip r:embed="rId3"/>
          <a:stretch>
            <a:fillRect/>
          </a:stretch>
        </p:blipFill>
        <p:spPr>
          <a:xfrm>
            <a:off x="346246" y="346841"/>
            <a:ext cx="2062154" cy="461344"/>
          </a:xfrm>
          <a:prstGeom prst="rect">
            <a:avLst/>
          </a:prstGeom>
        </p:spPr>
      </p:pic>
      <p:sp>
        <p:nvSpPr>
          <p:cNvPr id="9" name="Marcador de contenido 8">
            <a:extLst>
              <a:ext uri="{FF2B5EF4-FFF2-40B4-BE49-F238E27FC236}">
                <a16:creationId xmlns:a16="http://schemas.microsoft.com/office/drawing/2014/main" id="{44D7A0D0-A842-0503-C35C-C804C2F64D97}"/>
              </a:ext>
            </a:extLst>
          </p:cNvPr>
          <p:cNvSpPr>
            <a:spLocks noGrp="1"/>
          </p:cNvSpPr>
          <p:nvPr>
            <p:ph sz="quarter" idx="10"/>
          </p:nvPr>
        </p:nvSpPr>
        <p:spPr>
          <a:xfrm>
            <a:off x="852854" y="1385121"/>
            <a:ext cx="9134475" cy="512603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Tree>
    <p:extLst>
      <p:ext uri="{BB962C8B-B14F-4D97-AF65-F5344CB8AC3E}">
        <p14:creationId xmlns:p14="http://schemas.microsoft.com/office/powerpoint/2010/main" val="3312958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FC4996F-7F3F-8384-9DC7-78C1C2604CE0}"/>
              </a:ext>
            </a:extLst>
          </p:cNvPr>
          <p:cNvPicPr>
            <a:picLocks noChangeAspect="1"/>
          </p:cNvPicPr>
          <p:nvPr userDrawn="1"/>
        </p:nvPicPr>
        <p:blipFill>
          <a:blip r:embed="rId3"/>
          <a:stretch>
            <a:fillRect/>
          </a:stretch>
        </p:blipFill>
        <p:spPr>
          <a:xfrm>
            <a:off x="9616370" y="346841"/>
            <a:ext cx="2062154" cy="461344"/>
          </a:xfrm>
          <a:prstGeom prst="rect">
            <a:avLst/>
          </a:prstGeom>
        </p:spPr>
      </p:pic>
      <p:sp>
        <p:nvSpPr>
          <p:cNvPr id="8" name="Marcador de texto 7">
            <a:extLst>
              <a:ext uri="{FF2B5EF4-FFF2-40B4-BE49-F238E27FC236}">
                <a16:creationId xmlns:a16="http://schemas.microsoft.com/office/drawing/2014/main" id="{D2F493A7-FB03-2B28-BECA-53F9293312D4}"/>
              </a:ext>
            </a:extLst>
          </p:cNvPr>
          <p:cNvSpPr>
            <a:spLocks noGrp="1"/>
          </p:cNvSpPr>
          <p:nvPr>
            <p:ph type="body" sz="quarter" idx="10" hasCustomPrompt="1"/>
          </p:nvPr>
        </p:nvSpPr>
        <p:spPr>
          <a:xfrm>
            <a:off x="4096605" y="1143367"/>
            <a:ext cx="6164262" cy="4862512"/>
          </a:xfrm>
        </p:spPr>
        <p:txBody>
          <a:bodyPr>
            <a:normAutofit/>
          </a:bodyPr>
          <a:lstStyle>
            <a:lvl1pPr algn="l">
              <a:defRPr sz="1800" b="0">
                <a:solidFill>
                  <a:schemeClr val="tx1"/>
                </a:solidFill>
                <a:latin typeface="+mn-lt"/>
              </a:defRPr>
            </a:lvl1pPr>
            <a:lvl5pPr algn="l">
              <a:defRPr sz="1800">
                <a:solidFill>
                  <a:schemeClr val="tx1"/>
                </a:solidFill>
                <a:latin typeface="+mn-lt"/>
              </a:defRPr>
            </a:lvl5pPr>
          </a:lstStyle>
          <a:p>
            <a:pPr lvl="0"/>
            <a:r>
              <a:rPr lang="es-MX" dirty="0"/>
              <a:t>Aquí empieza tu texto… 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 dolore te feugait nulla facilisi. Lorem ipsum dolor sit amet, cons ectetuer adipiscing elit, sed diam nonummy nibh euismod tincidunt ut laoreet dolore magna aliquam erat volutpat. Ut wisi enim ad minim veniam, quis nostrud exerci tation ullamcorper suscipit lobortis nisl ut aliquip ex ea commodo consequat. Lorem ipsum dolor sit amet, consectetuer adipiscing elit, sed diam nonummy nibh euismod tincidunt ut laoreet dolore magna aliquam erat volutpat. Ut wisi enim ad minim veniam, quis nostrud exerci tation ullamcorper suscipit lobortis nisl ut aliquip ex ea commodo consequat. </a:t>
            </a:r>
          </a:p>
        </p:txBody>
      </p:sp>
      <p:sp>
        <p:nvSpPr>
          <p:cNvPr id="11" name="Marcador de texto 10">
            <a:extLst>
              <a:ext uri="{FF2B5EF4-FFF2-40B4-BE49-F238E27FC236}">
                <a16:creationId xmlns:a16="http://schemas.microsoft.com/office/drawing/2014/main" id="{E6B96707-1C87-AD54-84F0-3E357D9BF7CF}"/>
              </a:ext>
            </a:extLst>
          </p:cNvPr>
          <p:cNvSpPr>
            <a:spLocks noGrp="1"/>
          </p:cNvSpPr>
          <p:nvPr>
            <p:ph type="body" sz="quarter" idx="11" hasCustomPrompt="1"/>
          </p:nvPr>
        </p:nvSpPr>
        <p:spPr>
          <a:xfrm>
            <a:off x="685800" y="1142513"/>
            <a:ext cx="2725738" cy="573087"/>
          </a:xfrm>
        </p:spPr>
        <p:txBody>
          <a:bodyPr lIns="90000" anchor="ctr" anchorCtr="0">
            <a:normAutofit/>
          </a:bodyPr>
          <a:lstStyle>
            <a:lvl1pPr>
              <a:defRPr sz="1800" b="0" i="0">
                <a:solidFill>
                  <a:schemeClr val="bg1"/>
                </a:solidFill>
                <a:latin typeface="Geomanist Medium" panose="02000503000000020004" pitchFamily="2" charset="77"/>
              </a:defRPr>
            </a:lvl1pPr>
          </a:lstStyle>
          <a:p>
            <a:pPr lvl="0"/>
            <a:r>
              <a:rPr lang="es-MX" dirty="0"/>
              <a:t>Título de la página</a:t>
            </a:r>
          </a:p>
        </p:txBody>
      </p:sp>
    </p:spTree>
    <p:extLst>
      <p:ext uri="{BB962C8B-B14F-4D97-AF65-F5344CB8AC3E}">
        <p14:creationId xmlns:p14="http://schemas.microsoft.com/office/powerpoint/2010/main" val="1149385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ción Derech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6C0BC16-BC73-0CD3-DD8E-E949044DB936}"/>
              </a:ext>
            </a:extLst>
          </p:cNvPr>
          <p:cNvPicPr>
            <a:picLocks noChangeAspect="1"/>
          </p:cNvPicPr>
          <p:nvPr userDrawn="1"/>
        </p:nvPicPr>
        <p:blipFill>
          <a:blip r:embed="rId3"/>
          <a:stretch>
            <a:fillRect/>
          </a:stretch>
        </p:blipFill>
        <p:spPr>
          <a:xfrm>
            <a:off x="346246" y="346841"/>
            <a:ext cx="2062154" cy="461344"/>
          </a:xfrm>
          <a:prstGeom prst="rect">
            <a:avLst/>
          </a:prstGeom>
        </p:spPr>
      </p:pic>
      <p:sp>
        <p:nvSpPr>
          <p:cNvPr id="6" name="Marcador de texto 7">
            <a:extLst>
              <a:ext uri="{FF2B5EF4-FFF2-40B4-BE49-F238E27FC236}">
                <a16:creationId xmlns:a16="http://schemas.microsoft.com/office/drawing/2014/main" id="{EEA05849-0B69-CB8C-204E-477BF63B44F8}"/>
              </a:ext>
            </a:extLst>
          </p:cNvPr>
          <p:cNvSpPr>
            <a:spLocks noGrp="1"/>
          </p:cNvSpPr>
          <p:nvPr>
            <p:ph type="body" sz="quarter" idx="10" hasCustomPrompt="1"/>
          </p:nvPr>
        </p:nvSpPr>
        <p:spPr>
          <a:xfrm>
            <a:off x="1291859" y="1143367"/>
            <a:ext cx="6164262" cy="4862512"/>
          </a:xfrm>
        </p:spPr>
        <p:txBody>
          <a:bodyPr>
            <a:normAutofit/>
          </a:bodyPr>
          <a:lstStyle>
            <a:lvl1pPr algn="l">
              <a:defRPr sz="1800" b="0">
                <a:solidFill>
                  <a:schemeClr val="tx1"/>
                </a:solidFill>
                <a:latin typeface="+mn-lt"/>
              </a:defRPr>
            </a:lvl1pPr>
            <a:lvl5pPr algn="l">
              <a:defRPr sz="1800">
                <a:solidFill>
                  <a:schemeClr val="tx1"/>
                </a:solidFill>
                <a:latin typeface="+mn-lt"/>
              </a:defRPr>
            </a:lvl5pPr>
          </a:lstStyle>
          <a:p>
            <a:pPr lvl="0"/>
            <a:r>
              <a:rPr lang="es-MX" dirty="0"/>
              <a:t>Aquí empieza tu texto… 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 dolore te feugait nulla facilisi. Lorem ipsum dolor sit amet, cons ectetuer adipiscing elit, sed diam nonummy nibh euismod tincidunt ut laoreet dolore magna aliquam erat volutpat. Ut wisi enim ad minim veniam, quis nostrud exerci tation ullamcorper suscipit lobortis nisl ut aliquip ex ea commodo consequat. Lorem ipsum dolor sit amet, consectetuer adipiscing elit, sed diam nonummy nibh euismod tincidunt ut laoreet dolore magna aliquam erat volutpat. Ut wisi enim ad minim veniam, quis nostrud exerci tation ullamcorper suscipit lobortis nisl ut aliquip ex ea commodo consequat. </a:t>
            </a:r>
          </a:p>
        </p:txBody>
      </p:sp>
      <p:sp>
        <p:nvSpPr>
          <p:cNvPr id="7" name="Marcador de texto 10">
            <a:extLst>
              <a:ext uri="{FF2B5EF4-FFF2-40B4-BE49-F238E27FC236}">
                <a16:creationId xmlns:a16="http://schemas.microsoft.com/office/drawing/2014/main" id="{3CCB5474-B449-37A7-9E15-86A20097ADA2}"/>
              </a:ext>
            </a:extLst>
          </p:cNvPr>
          <p:cNvSpPr>
            <a:spLocks noGrp="1"/>
          </p:cNvSpPr>
          <p:nvPr>
            <p:ph type="body" sz="quarter" idx="11" hasCustomPrompt="1"/>
          </p:nvPr>
        </p:nvSpPr>
        <p:spPr>
          <a:xfrm>
            <a:off x="8897998" y="1142513"/>
            <a:ext cx="2725738" cy="573087"/>
          </a:xfrm>
        </p:spPr>
        <p:txBody>
          <a:bodyPr lIns="90000" anchor="ctr" anchorCtr="0">
            <a:normAutofit/>
          </a:bodyPr>
          <a:lstStyle>
            <a:lvl1pPr>
              <a:defRPr sz="1800" b="0" i="0">
                <a:solidFill>
                  <a:schemeClr val="bg1"/>
                </a:solidFill>
                <a:latin typeface="Geomanist Medium" panose="02000503000000020004" pitchFamily="2" charset="77"/>
              </a:defRPr>
            </a:lvl1pPr>
          </a:lstStyle>
          <a:p>
            <a:pPr lvl="0"/>
            <a:r>
              <a:rPr lang="es-MX" dirty="0"/>
              <a:t>Título de la página</a:t>
            </a:r>
          </a:p>
        </p:txBody>
      </p:sp>
    </p:spTree>
    <p:extLst>
      <p:ext uri="{BB962C8B-B14F-4D97-AF65-F5344CB8AC3E}">
        <p14:creationId xmlns:p14="http://schemas.microsoft.com/office/powerpoint/2010/main" val="2599988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4048473-27E5-4E41-AF4E-21BFDA181DA6}"/>
              </a:ext>
            </a:extLst>
          </p:cNvPr>
          <p:cNvSpPr>
            <a:spLocks noGrp="1"/>
          </p:cNvSpPr>
          <p:nvPr>
            <p:ph type="body" idx="1"/>
          </p:nvPr>
        </p:nvSpPr>
        <p:spPr>
          <a:xfrm>
            <a:off x="4989775" y="2529852"/>
            <a:ext cx="5201408" cy="1081393"/>
          </a:xfrm>
          <a:prstGeom prst="rect">
            <a:avLst/>
          </a:prstGeom>
        </p:spPr>
        <p:txBody>
          <a:bodyPr vert="horz" lIns="91440" tIns="45720" rIns="91440" bIns="45720" rtlCol="0">
            <a:normAutofit/>
          </a:bodyPr>
          <a:lstStyle/>
          <a:p>
            <a:pPr lvl="0"/>
            <a:r>
              <a:rPr lang="es-MX" dirty="0"/>
              <a:t>Primera línea título</a:t>
            </a:r>
          </a:p>
          <a:p>
            <a:pPr lvl="0"/>
            <a:r>
              <a:rPr lang="es-MX" dirty="0"/>
              <a:t>Segunda línea título</a:t>
            </a:r>
          </a:p>
        </p:txBody>
      </p:sp>
      <p:sp>
        <p:nvSpPr>
          <p:cNvPr id="4" name="Marcador de fecha 3">
            <a:extLst>
              <a:ext uri="{FF2B5EF4-FFF2-40B4-BE49-F238E27FC236}">
                <a16:creationId xmlns:a16="http://schemas.microsoft.com/office/drawing/2014/main" id="{A525A7A5-1EA6-8941-977D-2E4D4948AA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9D3AE5-1BCF-F440-B2E6-5D65722DACA3}" type="datetimeFigureOut">
              <a:rPr lang="es-MX" smtClean="0"/>
              <a:t>27/12/2024</a:t>
            </a:fld>
            <a:endParaRPr lang="es-MX" dirty="0"/>
          </a:p>
        </p:txBody>
      </p:sp>
      <p:sp>
        <p:nvSpPr>
          <p:cNvPr id="5" name="Marcador de pie de página 4">
            <a:extLst>
              <a:ext uri="{FF2B5EF4-FFF2-40B4-BE49-F238E27FC236}">
                <a16:creationId xmlns:a16="http://schemas.microsoft.com/office/drawing/2014/main" id="{5D7298D9-19F6-A543-92E4-24726F7236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Marcador de número de diapositiva 5">
            <a:extLst>
              <a:ext uri="{FF2B5EF4-FFF2-40B4-BE49-F238E27FC236}">
                <a16:creationId xmlns:a16="http://schemas.microsoft.com/office/drawing/2014/main" id="{A85C90AE-3759-ED46-BF07-4A66872634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E182ED-D83A-714A-8929-3ACA2D383C01}" type="slidenum">
              <a:rPr lang="es-MX" smtClean="0"/>
              <a:t>‹Nº›</a:t>
            </a:fld>
            <a:endParaRPr lang="es-MX" dirty="0"/>
          </a:p>
        </p:txBody>
      </p:sp>
    </p:spTree>
    <p:extLst>
      <p:ext uri="{BB962C8B-B14F-4D97-AF65-F5344CB8AC3E}">
        <p14:creationId xmlns:p14="http://schemas.microsoft.com/office/powerpoint/2010/main" val="2799365892"/>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55" r:id="rId4"/>
    <p:sldLayoutId id="2147483651" r:id="rId5"/>
    <p:sldLayoutId id="214748365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b="1" kern="1200">
          <a:solidFill>
            <a:srgbClr val="A7802D"/>
          </a:solidFill>
          <a:latin typeface="MadrePatri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www.gob.mx/sesnsp/documentos/lineamientos-para-el-registro-y-clasificacion-de-los-presuntos-delitos-de-feminicidio?state=published" TargetMode="External"/><Relationship Id="rId3" Type="http://schemas.openxmlformats.org/officeDocument/2006/relationships/diagramLayout" Target="../diagrams/layout2.xml"/><Relationship Id="rId7" Type="http://schemas.openxmlformats.org/officeDocument/2006/relationships/hyperlink" Target="https://drive.google.com/open?id=1ZGUcrisaDhHuEkJ8sXZDUEbK3gxQFD2t" TargetMode="Externa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hyperlink" Target="https://www.internet2.scjn.gob.mx/red2/comunicados/noticia.asp?id=6040" TargetMode="External"/><Relationship Id="rId4" Type="http://schemas.openxmlformats.org/officeDocument/2006/relationships/diagramQuickStyle" Target="../diagrams/quickStyle2.xml"/><Relationship Id="rId9" Type="http://schemas.openxmlformats.org/officeDocument/2006/relationships/hyperlink" Target="https://bj.scjn.gob.mx/doc/tesis/r_duMHYBN_4klb4HX0mp" TargetMode="Externa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gob.mx/sesnsp/documentos/lineamientos-para-el-registro-y-clasificacion-de-los-presuntos-delitos-de-feminicidio?state=published"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gob.mx/conapo/documentos/bases-de-datos-de-la-conciliacion-demografica-1950-a-2019-y-proyecciones-de-la-poblacion-de-mexico-2020-a-2070"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chart" Target="../charts/chart4.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gob.mx/conapo/documentos/bases-de-datos-de-la-conciliacion-demografica-1950-a-2019-y-proyecciones-de-la-poblacion-de-mexico-2020-a-2070"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chart" Target="../charts/chart6.xml"/><Relationship Id="rId4" Type="http://schemas.openxmlformats.org/officeDocument/2006/relationships/chart" Target="../charts/chart5.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chart" Target="../charts/chart7.xml"/></Relationships>
</file>

<file path=ppt/slides/_rels/slide1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chart" Target="../charts/char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hyperlink" Target="https://drive.google.com/open?id=1ZGUcrisaDhHuEkJ8sXZDUEbK3gxQFD2t"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hyperlink" Target="https://www.gob.mx/conapo/documentos/bases-de-datos-de-la-conciliacion-demografica-1950-a-2019-y-proyecciones-de-la-poblacion-de-mexico-2020-a-2070" TargetMode="External"/><Relationship Id="rId4" Type="http://schemas.openxmlformats.org/officeDocument/2006/relationships/chart" Target="../charts/chart14.xml"/></Relationships>
</file>

<file path=ppt/slides/_rels/slide2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hyperlink" Target="https://www.gob.mx/conapo/documentos/bases-de-datos-de-la-conciliacion-demografica-1950-a-2019-y-proyecciones-de-la-poblacion-de-mexico-2020-a-2070" TargetMode="External"/><Relationship Id="rId4" Type="http://schemas.openxmlformats.org/officeDocument/2006/relationships/chart" Target="../charts/chart16.xml"/></Relationships>
</file>

<file path=ppt/slides/_rels/slide2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bit.ly/tratadepersonas2022" TargetMode="External"/><Relationship Id="rId2" Type="http://schemas.openxmlformats.org/officeDocument/2006/relationships/hyperlink" Target="https://drive.google.com/open?id=1ZGUcrisaDhHuEkJ8sXZDUEbK3gxQFD2t" TargetMode="External"/><Relationship Id="rId1" Type="http://schemas.openxmlformats.org/officeDocument/2006/relationships/slideLayout" Target="../slideLayouts/slideLayout4.xml"/><Relationship Id="rId4" Type="http://schemas.openxmlformats.org/officeDocument/2006/relationships/hyperlink" Target="https://www.unodc.org/lpomex/uploads/documents/Publicaciones/Crimen/GLOTiP_Executive_Report_Final_Esp.pdf" TargetMode="External"/></Relationships>
</file>

<file path=ppt/slides/_rels/slide29.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chart" Target="../charts/char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drive.google.com/open?id=1ZGUcrisaDhHuEkJ8sXZDUEbK3gxQFD2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gob.mx/sesnsp/articulos/informacion-sobre-violencia-contra-las-mujeres-incidencia-delictiva-y-llamadas-de-emergencia-9-1-1-febrero-2019?idiom=es"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chart" Target="../charts/chart23.xml"/></Relationships>
</file>

<file path=ppt/slides/_rels/slide37.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chart" Target="../charts/chart25.xml"/></Relationships>
</file>

<file path=ppt/slides/_rels/slide38.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chart" Target="../charts/char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hyperlink" Target="https://www.diputados.gob.mx/LeyesBiblio/ref/lgmdfp.htm"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hyperlink" Target="https://versionpublicarnpdno.segob.gob.mx/Dashboard/Index" TargetMode="External"/><Relationship Id="rId3" Type="http://schemas.openxmlformats.org/officeDocument/2006/relationships/chart" Target="../charts/chart28.xml"/><Relationship Id="rId7" Type="http://schemas.openxmlformats.org/officeDocument/2006/relationships/image" Target="../media/image11.sv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8" Type="http://schemas.openxmlformats.org/officeDocument/2006/relationships/hyperlink" Target="https://versionpublicarnpdno.segob.gob.mx/Dashboard/Index" TargetMode="External"/><Relationship Id="rId3" Type="http://schemas.openxmlformats.org/officeDocument/2006/relationships/chart" Target="../charts/chart29.xml"/><Relationship Id="rId7" Type="http://schemas.openxmlformats.org/officeDocument/2006/relationships/image" Target="../media/image11.sv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8" Type="http://schemas.openxmlformats.org/officeDocument/2006/relationships/hyperlink" Target="https://versionpublicarnpdno.segob.gob.mx/Dashboard/Index" TargetMode="External"/><Relationship Id="rId3" Type="http://schemas.openxmlformats.org/officeDocument/2006/relationships/chart" Target="../charts/chart30.xml"/><Relationship Id="rId7" Type="http://schemas.openxmlformats.org/officeDocument/2006/relationships/image" Target="../media/image11.sv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diputados.gob.mx/LeyesBiblio/ref/lgamvlv.htm"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chart" Target="../charts/chart32.xml"/><Relationship Id="rId3" Type="http://schemas.openxmlformats.org/officeDocument/2006/relationships/image" Target="../media/image8.png"/><Relationship Id="rId7" Type="http://schemas.openxmlformats.org/officeDocument/2006/relationships/chart" Target="../charts/chart31.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47.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chart" Target="../charts/chart34.xml"/></Relationships>
</file>

<file path=ppt/slides/_rels/slide48.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hyperlink" Target="http://www.dgis.salud.gob.mx/descargas/lesiones/pdf/Instructivo_Lesiones_2023.pdf?=2022.12.22"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chart" Target="../charts/chart36.xml"/><Relationship Id="rId7"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hyperlink" Target="http://www.dgis.salud.gob.mx/contenidos/basesdedatos/da_lesiones_gobmx.html" TargetMode="External"/><Relationship Id="rId9" Type="http://schemas.openxmlformats.org/officeDocument/2006/relationships/chart" Target="../charts/chart37.xml"/></Relationships>
</file>

<file path=ppt/slides/_rels/slide5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chart" Target="../charts/chart38.xml"/><Relationship Id="rId7"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hyperlink" Target="http://www.dgis.salud.gob.mx/contenidos/basesdedatos/da_lesiones_gobmx.html" TargetMode="External"/><Relationship Id="rId9" Type="http://schemas.openxmlformats.org/officeDocument/2006/relationships/chart" Target="../charts/chart39.xml"/></Relationships>
</file>

<file path=ppt/slides/_rels/slide5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hart" Target="../charts/chart40.xml"/><Relationship Id="rId7" Type="http://schemas.openxmlformats.org/officeDocument/2006/relationships/image" Target="../media/image9.sv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hyperlink" Target="http://www.dgis.salud.gob.mx/contenidos/basesdedatos/da_lesiones_gobmx.html" TargetMode="External"/><Relationship Id="rId4" Type="http://schemas.openxmlformats.org/officeDocument/2006/relationships/chart" Target="../charts/chart41.xml"/><Relationship Id="rId9" Type="http://schemas.openxmlformats.org/officeDocument/2006/relationships/image" Target="../media/image11.svg"/></Relationships>
</file>

<file path=ppt/slides/_rels/slide54.xml.rels><?xml version="1.0" encoding="UTF-8" standalone="yes"?>
<Relationships xmlns="http://schemas.openxmlformats.org/package/2006/relationships"><Relationship Id="rId8" Type="http://schemas.openxmlformats.org/officeDocument/2006/relationships/chart" Target="../charts/chart43.xml"/><Relationship Id="rId3" Type="http://schemas.openxmlformats.org/officeDocument/2006/relationships/image" Target="../media/image8.png"/><Relationship Id="rId7" Type="http://schemas.openxmlformats.org/officeDocument/2006/relationships/chart" Target="../charts/chart42.xm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hyperlink" Target="http://www.dgis.salud.gob.mx/contenidos/basesdedatos/da_lesiones_gobmx.html" TargetMode="External"/></Relationships>
</file>

<file path=ppt/slides/_rels/slide55.xml.rels><?xml version="1.0" encoding="UTF-8" standalone="yes"?>
<Relationships xmlns="http://schemas.openxmlformats.org/package/2006/relationships"><Relationship Id="rId8" Type="http://schemas.openxmlformats.org/officeDocument/2006/relationships/chart" Target="../charts/chart44.xml"/><Relationship Id="rId3" Type="http://schemas.openxmlformats.org/officeDocument/2006/relationships/image" Target="../media/image8.png"/><Relationship Id="rId7" Type="http://schemas.openxmlformats.org/officeDocument/2006/relationships/hyperlink" Target="http://www.dgis.salud.gob.mx/descargas/lesiones/pdf/Instructivo_Lesiones_2023.pdf?=2022.12.22"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chart" Target="../charts/chart45.xml"/><Relationship Id="rId4" Type="http://schemas.openxmlformats.org/officeDocument/2006/relationships/image" Target="../media/image9.svg"/><Relationship Id="rId9" Type="http://schemas.openxmlformats.org/officeDocument/2006/relationships/hyperlink" Target="http://www.dgis.salud.gob.mx/contenidos/basesdedatos/BD_Cubos_gobmx.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chart" Target="../charts/chart4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versionpublicarnpdno.segob.gob.mx/Dashboard/Index" TargetMode="External"/><Relationship Id="rId2" Type="http://schemas.openxmlformats.org/officeDocument/2006/relationships/hyperlink" Target="https://comisionacionaldebusqueda.gob.mx/rnpdno/" TargetMode="External"/><Relationship Id="rId1" Type="http://schemas.openxmlformats.org/officeDocument/2006/relationships/slideLayout" Target="../slideLayouts/slideLayout4.xml"/><Relationship Id="rId4" Type="http://schemas.openxmlformats.org/officeDocument/2006/relationships/hyperlink" Target="http://www.dgis.salud.gob.mx/contenidos/sinais/s_lesiones.html" TargetMode="Externa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BD32F04-0053-0EFD-047A-8C8172F8089A}"/>
              </a:ext>
            </a:extLst>
          </p:cNvPr>
          <p:cNvSpPr>
            <a:spLocks noGrp="1"/>
          </p:cNvSpPr>
          <p:nvPr>
            <p:ph type="body" sz="quarter" idx="10"/>
          </p:nvPr>
        </p:nvSpPr>
        <p:spPr>
          <a:xfrm>
            <a:off x="4441561" y="503767"/>
            <a:ext cx="6400800" cy="1638300"/>
          </a:xfrm>
        </p:spPr>
        <p:txBody>
          <a:bodyPr>
            <a:normAutofit fontScale="70000" lnSpcReduction="20000"/>
          </a:bodyPr>
          <a:lstStyle/>
          <a:p>
            <a:pPr>
              <a:lnSpc>
                <a:spcPct val="134000"/>
              </a:lnSpc>
            </a:pPr>
            <a:r>
              <a:rPr lang="es-MX" dirty="0"/>
              <a:t>Indicadores básicos sobre violencia contra las mujeres </a:t>
            </a:r>
          </a:p>
        </p:txBody>
      </p:sp>
      <p:sp>
        <p:nvSpPr>
          <p:cNvPr id="7" name="Marcador de texto 6">
            <a:extLst>
              <a:ext uri="{FF2B5EF4-FFF2-40B4-BE49-F238E27FC236}">
                <a16:creationId xmlns:a16="http://schemas.microsoft.com/office/drawing/2014/main" id="{A854D6CA-6DB7-83EE-0A7D-7822810E6B52}"/>
              </a:ext>
            </a:extLst>
          </p:cNvPr>
          <p:cNvSpPr>
            <a:spLocks noGrp="1"/>
          </p:cNvSpPr>
          <p:nvPr>
            <p:ph type="body" sz="quarter" idx="11"/>
          </p:nvPr>
        </p:nvSpPr>
        <p:spPr>
          <a:xfrm>
            <a:off x="5120217" y="2464852"/>
            <a:ext cx="5043488" cy="1320800"/>
          </a:xfrm>
        </p:spPr>
        <p:txBody>
          <a:bodyPr>
            <a:normAutofit fontScale="77500" lnSpcReduction="20000"/>
          </a:bodyPr>
          <a:lstStyle/>
          <a:p>
            <a:pPr>
              <a:lnSpc>
                <a:spcPct val="120000"/>
              </a:lnSpc>
              <a:spcBef>
                <a:spcPts val="600"/>
              </a:spcBef>
              <a:spcAft>
                <a:spcPts val="600"/>
              </a:spcAft>
            </a:pPr>
            <a:r>
              <a:rPr lang="es-MX" dirty="0"/>
              <a:t>Grupo Interinstitucional de Estrategias contra las Violencias hacia las Mujeres, Niñas y Adolescentes (GIEV)</a:t>
            </a:r>
          </a:p>
          <a:p>
            <a:endParaRPr lang="es-MX" dirty="0"/>
          </a:p>
        </p:txBody>
      </p:sp>
      <p:sp>
        <p:nvSpPr>
          <p:cNvPr id="2" name="Subtítulo 2">
            <a:extLst>
              <a:ext uri="{FF2B5EF4-FFF2-40B4-BE49-F238E27FC236}">
                <a16:creationId xmlns:a16="http://schemas.microsoft.com/office/drawing/2014/main" id="{32545508-264C-1837-E59E-2FF59F5369E9}"/>
              </a:ext>
            </a:extLst>
          </p:cNvPr>
          <p:cNvSpPr txBox="1">
            <a:spLocks/>
          </p:cNvSpPr>
          <p:nvPr/>
        </p:nvSpPr>
        <p:spPr>
          <a:xfrm>
            <a:off x="4651094" y="4608911"/>
            <a:ext cx="6191267" cy="1570856"/>
          </a:xfrm>
        </p:spPr>
        <p:txBody>
          <a:bodyPr vert="horz" lIns="121920" tIns="60960" rIns="121920" bIns="6096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rgbClr val="A7802D"/>
                </a:solidFill>
                <a:latin typeface="MadrePatri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200" b="0" dirty="0">
                <a:solidFill>
                  <a:srgbClr val="6E152E"/>
                </a:solidFill>
                <a:latin typeface="Geomanist Medium" panose="02000503000000020004" pitchFamily="2" charset="77"/>
              </a:rPr>
              <a:t>Grupo de Estadística C19</a:t>
            </a:r>
          </a:p>
          <a:p>
            <a:endParaRPr lang="es-MX" sz="2200" b="0" dirty="0">
              <a:solidFill>
                <a:srgbClr val="6E152E"/>
              </a:solidFill>
              <a:latin typeface="Geomanist Medium" panose="02000503000000020004" pitchFamily="2" charset="77"/>
            </a:endParaRPr>
          </a:p>
          <a:p>
            <a:pPr algn="r"/>
            <a:r>
              <a:rPr lang="es-MX" sz="1400" b="0" dirty="0">
                <a:solidFill>
                  <a:srgbClr val="6E152E"/>
                </a:solidFill>
                <a:latin typeface="Geomanist Medium" panose="02000503000000020004" pitchFamily="2" charset="77"/>
              </a:rPr>
              <a:t>Diciembre 2024</a:t>
            </a:r>
          </a:p>
          <a:p>
            <a:pPr algn="r"/>
            <a:r>
              <a:rPr lang="es-MX" sz="1000" dirty="0">
                <a:solidFill>
                  <a:schemeClr val="bg1"/>
                </a:solidFill>
                <a:ea typeface="+mj-ea"/>
                <a:cs typeface="+mj-cs"/>
              </a:rPr>
              <a:t>Información al 31 de </a:t>
            </a:r>
            <a:r>
              <a:rPr lang="es-MX" sz="1000" dirty="0">
                <a:solidFill>
                  <a:srgbClr val="6E152E"/>
                </a:solidFill>
                <a:ea typeface="+mj-ea"/>
                <a:cs typeface="+mj-cs"/>
              </a:rPr>
              <a:t>Con datos al 30 de noviembre de 2024</a:t>
            </a:r>
            <a:endParaRPr lang="es-MX" sz="1000" dirty="0">
              <a:solidFill>
                <a:schemeClr val="bg1"/>
              </a:solidFill>
              <a:ea typeface="+mj-ea"/>
              <a:cs typeface="+mj-cs"/>
            </a:endParaRPr>
          </a:p>
        </p:txBody>
      </p:sp>
      <p:pic>
        <p:nvPicPr>
          <p:cNvPr id="3" name="Imagen 2">
            <a:extLst>
              <a:ext uri="{FF2B5EF4-FFF2-40B4-BE49-F238E27FC236}">
                <a16:creationId xmlns:a16="http://schemas.microsoft.com/office/drawing/2014/main" id="{84E204B9-1210-0866-EDC0-97ECF4C1E0D1}"/>
              </a:ext>
            </a:extLst>
          </p:cNvPr>
          <p:cNvPicPr>
            <a:picLocks noChangeAspect="1"/>
          </p:cNvPicPr>
          <p:nvPr/>
        </p:nvPicPr>
        <p:blipFill>
          <a:blip r:embed="rId2"/>
          <a:stretch>
            <a:fillRect/>
          </a:stretch>
        </p:blipFill>
        <p:spPr>
          <a:xfrm>
            <a:off x="906748" y="6179767"/>
            <a:ext cx="2439767" cy="287251"/>
          </a:xfrm>
          <a:prstGeom prst="rect">
            <a:avLst/>
          </a:prstGeom>
        </p:spPr>
      </p:pic>
    </p:spTree>
    <p:extLst>
      <p:ext uri="{BB962C8B-B14F-4D97-AF65-F5344CB8AC3E}">
        <p14:creationId xmlns:p14="http://schemas.microsoft.com/office/powerpoint/2010/main" val="4018201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5357D45-6345-EE02-4A34-8E3BB373C6C0}"/>
              </a:ext>
            </a:extLst>
          </p:cNvPr>
          <p:cNvSpPr>
            <a:spLocks noGrp="1"/>
          </p:cNvSpPr>
          <p:nvPr>
            <p:ph type="body" sz="quarter" idx="10"/>
          </p:nvPr>
        </p:nvSpPr>
        <p:spPr/>
        <p:txBody>
          <a:bodyPr>
            <a:normAutofit/>
          </a:bodyPr>
          <a:lstStyle/>
          <a:p>
            <a:pPr algn="r"/>
            <a:r>
              <a:rPr lang="es-MX" sz="3200" dirty="0"/>
              <a:t>3. Incidencia delictiva</a:t>
            </a:r>
          </a:p>
        </p:txBody>
      </p:sp>
      <p:sp>
        <p:nvSpPr>
          <p:cNvPr id="7" name="CuadroTexto 6">
            <a:extLst>
              <a:ext uri="{FF2B5EF4-FFF2-40B4-BE49-F238E27FC236}">
                <a16:creationId xmlns:a16="http://schemas.microsoft.com/office/drawing/2014/main" id="{E3239239-FB8C-5400-D759-B49F13B568B9}"/>
              </a:ext>
            </a:extLst>
          </p:cNvPr>
          <p:cNvSpPr txBox="1"/>
          <p:nvPr/>
        </p:nvSpPr>
        <p:spPr>
          <a:xfrm>
            <a:off x="6782815" y="4141801"/>
            <a:ext cx="5226933" cy="830997"/>
          </a:xfrm>
          <a:prstGeom prst="rect">
            <a:avLst/>
          </a:prstGeom>
          <a:noFill/>
        </p:spPr>
        <p:txBody>
          <a:bodyPr wrap="square">
            <a:spAutoFit/>
          </a:bodyPr>
          <a:lstStyle/>
          <a:p>
            <a:pPr algn="r"/>
            <a:r>
              <a:rPr lang="es-MX" sz="2400" b="1" dirty="0">
                <a:solidFill>
                  <a:srgbClr val="6E152E"/>
                </a:solidFill>
                <a:latin typeface="Geomanist Light" panose="02000503000000020004" pitchFamily="50" charset="0"/>
              </a:rPr>
              <a:t>Mujeres presuntas víctimas de muerte violenta</a:t>
            </a:r>
          </a:p>
        </p:txBody>
      </p:sp>
    </p:spTree>
    <p:extLst>
      <p:ext uri="{BB962C8B-B14F-4D97-AF65-F5344CB8AC3E}">
        <p14:creationId xmlns:p14="http://schemas.microsoft.com/office/powerpoint/2010/main" val="1492731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6">
            <a:extLst>
              <a:ext uri="{FF2B5EF4-FFF2-40B4-BE49-F238E27FC236}">
                <a16:creationId xmlns:a16="http://schemas.microsoft.com/office/drawing/2014/main" id="{759B19D4-DE5D-43D2-6183-08D7C9F64463}"/>
              </a:ext>
            </a:extLst>
          </p:cNvPr>
          <p:cNvSpPr txBox="1">
            <a:spLocks/>
          </p:cNvSpPr>
          <p:nvPr/>
        </p:nvSpPr>
        <p:spPr>
          <a:xfrm>
            <a:off x="490194" y="831269"/>
            <a:ext cx="9921341" cy="603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MX" sz="2800" dirty="0">
                <a:solidFill>
                  <a:srgbClr val="6E152E"/>
                </a:solidFill>
                <a:latin typeface="Geomanist" panose="02000503000000020004" pitchFamily="50" charset="0"/>
              </a:rPr>
              <a:t>Presuntos feminicidios y homicidios dolosos de  mujeres</a:t>
            </a:r>
            <a:endParaRPr lang="es-MX" sz="3200" dirty="0">
              <a:solidFill>
                <a:srgbClr val="6E152E"/>
              </a:solidFill>
              <a:latin typeface="Geomanist" panose="02000503000000020004" pitchFamily="50" charset="0"/>
            </a:endParaRPr>
          </a:p>
        </p:txBody>
      </p:sp>
      <p:graphicFrame>
        <p:nvGraphicFramePr>
          <p:cNvPr id="2" name="Diagrama 1">
            <a:extLst>
              <a:ext uri="{FF2B5EF4-FFF2-40B4-BE49-F238E27FC236}">
                <a16:creationId xmlns:a16="http://schemas.microsoft.com/office/drawing/2014/main" id="{2C808A95-0A4C-F5F6-7F5C-93190CC400B5}"/>
              </a:ext>
            </a:extLst>
          </p:cNvPr>
          <p:cNvGraphicFramePr/>
          <p:nvPr>
            <p:extLst>
              <p:ext uri="{D42A27DB-BD31-4B8C-83A1-F6EECF244321}">
                <p14:modId xmlns:p14="http://schemas.microsoft.com/office/powerpoint/2010/main" val="3823598897"/>
              </p:ext>
            </p:extLst>
          </p:nvPr>
        </p:nvGraphicFramePr>
        <p:xfrm>
          <a:off x="150829" y="1687399"/>
          <a:ext cx="9921341" cy="20306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adroTexto 2">
            <a:extLst>
              <a:ext uri="{FF2B5EF4-FFF2-40B4-BE49-F238E27FC236}">
                <a16:creationId xmlns:a16="http://schemas.microsoft.com/office/drawing/2014/main" id="{5B066373-5BC6-2175-0381-6E13E2EC36E3}"/>
              </a:ext>
            </a:extLst>
          </p:cNvPr>
          <p:cNvSpPr txBox="1"/>
          <p:nvPr/>
        </p:nvSpPr>
        <p:spPr>
          <a:xfrm>
            <a:off x="200133" y="4205970"/>
            <a:ext cx="4986779" cy="1384995"/>
          </a:xfrm>
          <a:prstGeom prst="rect">
            <a:avLst/>
          </a:prstGeom>
          <a:noFill/>
        </p:spPr>
        <p:txBody>
          <a:bodyPr wrap="square" rtlCol="0">
            <a:spAutoFit/>
          </a:bodyPr>
          <a:lstStyle/>
          <a:p>
            <a:pPr algn="ctr" defTabSz="457154">
              <a:spcBef>
                <a:spcPts val="600"/>
              </a:spcBef>
              <a:spcAft>
                <a:spcPts val="600"/>
              </a:spcAft>
            </a:pPr>
            <a:r>
              <a:rPr lang="es-MX" sz="1400" dirty="0">
                <a:solidFill>
                  <a:schemeClr val="tx1">
                    <a:lumMod val="95000"/>
                    <a:lumOff val="5000"/>
                  </a:schemeClr>
                </a:solidFill>
                <a:latin typeface="Geomanist Light" panose="02000503000000020004" pitchFamily="50" charset="0"/>
              </a:rPr>
              <a:t>La </a:t>
            </a:r>
            <a:r>
              <a:rPr lang="es-MX" sz="1400" b="1" dirty="0">
                <a:solidFill>
                  <a:srgbClr val="6E152E"/>
                </a:solidFill>
                <a:latin typeface="Geomanist Light" panose="02000503000000020004" pitchFamily="50" charset="0"/>
              </a:rPr>
              <a:t>muerte violenta de mujeres y niñas perpetradas por razones de género</a:t>
            </a:r>
            <a:r>
              <a:rPr lang="es-MX" sz="1400" dirty="0">
                <a:solidFill>
                  <a:schemeClr val="tx1">
                    <a:lumMod val="95000"/>
                    <a:lumOff val="5000"/>
                  </a:schemeClr>
                </a:solidFill>
                <a:latin typeface="Geomanist Light" panose="02000503000000020004" pitchFamily="50" charset="0"/>
              </a:rPr>
              <a:t>, es decir, que pudieron realizarse con dolo misógino, son la expresión extrema de la violencia que se comete contra ellas por el hecho de ser mujeres, constituyen la negación del derecho a la vida y de la integridad de las mujeres.</a:t>
            </a:r>
          </a:p>
        </p:txBody>
      </p:sp>
      <p:sp>
        <p:nvSpPr>
          <p:cNvPr id="11" name="CuadroTexto 10">
            <a:extLst>
              <a:ext uri="{FF2B5EF4-FFF2-40B4-BE49-F238E27FC236}">
                <a16:creationId xmlns:a16="http://schemas.microsoft.com/office/drawing/2014/main" id="{1F581994-455F-99CC-E0C0-2D3017252401}"/>
              </a:ext>
            </a:extLst>
          </p:cNvPr>
          <p:cNvSpPr txBox="1"/>
          <p:nvPr/>
        </p:nvSpPr>
        <p:spPr>
          <a:xfrm>
            <a:off x="6096000" y="4212955"/>
            <a:ext cx="4044100" cy="1384995"/>
          </a:xfrm>
          <a:prstGeom prst="rect">
            <a:avLst/>
          </a:prstGeom>
          <a:solidFill>
            <a:srgbClr val="245C4F">
              <a:alpha val="10000"/>
            </a:srgbClr>
          </a:solidFill>
          <a:ln>
            <a:solidFill>
              <a:srgbClr val="245C4F"/>
            </a:solidFill>
            <a:prstDash val="dash"/>
          </a:ln>
        </p:spPr>
        <p:txBody>
          <a:bodyPr wrap="square">
            <a:spAutoFit/>
          </a:bodyPr>
          <a:lstStyle>
            <a:defPPr>
              <a:defRPr lang="es-MX"/>
            </a:defPPr>
            <a:lvl1pPr lvl="0" indent="0" algn="ctr" defTabSz="622300">
              <a:lnSpc>
                <a:spcPct val="90000"/>
              </a:lnSpc>
              <a:spcBef>
                <a:spcPct val="0"/>
              </a:spcBef>
              <a:spcAft>
                <a:spcPct val="35000"/>
              </a:spcAft>
              <a:buNone/>
              <a:defRPr sz="1400" b="1">
                <a:solidFill>
                  <a:srgbClr val="245C4F"/>
                </a:solidFill>
                <a:effectLst/>
                <a:latin typeface="Geomanist Light" panose="02000503000000020004" pitchFamily="50" charset="0"/>
                <a:ea typeface="Times New Roman" panose="02020603050405020304" pitchFamily="18" charset="0"/>
              </a:defRPr>
            </a:lvl1pPr>
          </a:lstStyle>
          <a:p>
            <a:r>
              <a:rPr lang="es-MX" dirty="0"/>
              <a:t>La Primera Sala de la Suprema Corte de Justicia de la Nación estableció que cuando se investigue la muerte violenta de una mujer, además de realizar las diligencias que se hacen en cualquier caso de esta índole, las autoridades investigadoras deben identificar la posible presencia de motivos o razones de género que originen dicha muerte. </a:t>
            </a:r>
          </a:p>
        </p:txBody>
      </p:sp>
      <p:sp>
        <p:nvSpPr>
          <p:cNvPr id="14" name="CuadroTexto 13">
            <a:extLst>
              <a:ext uri="{FF2B5EF4-FFF2-40B4-BE49-F238E27FC236}">
                <a16:creationId xmlns:a16="http://schemas.microsoft.com/office/drawing/2014/main" id="{A385ED5E-70BD-5558-B489-71FFC14E67F4}"/>
              </a:ext>
            </a:extLst>
          </p:cNvPr>
          <p:cNvSpPr txBox="1"/>
          <p:nvPr/>
        </p:nvSpPr>
        <p:spPr>
          <a:xfrm>
            <a:off x="855870" y="5898783"/>
            <a:ext cx="10214071" cy="754053"/>
          </a:xfrm>
          <a:prstGeom prst="rect">
            <a:avLst/>
          </a:prstGeom>
          <a:noFill/>
        </p:spPr>
        <p:txBody>
          <a:bodyPr wrap="square">
            <a:spAutoFit/>
          </a:bodyPr>
          <a:lstStyle/>
          <a:p>
            <a:pPr marL="0" marR="0" lvl="0" indent="0" algn="l" defTabSz="914377" rtl="0" eaLnBrk="1" fontAlgn="b" latinLnBrk="0" hangingPunct="1">
              <a:lnSpc>
                <a:spcPct val="100000"/>
              </a:lnSpc>
              <a:spcBef>
                <a:spcPts val="0"/>
              </a:spcBef>
              <a:spcAft>
                <a:spcPts val="0"/>
              </a:spcAft>
              <a:buClrTx/>
              <a:buSzTx/>
              <a:buFontTx/>
              <a:buNone/>
              <a:tabLst/>
              <a:defRPr/>
            </a:pPr>
            <a:r>
              <a:rPr lang="es-MX" sz="700" b="0" i="0" u="none" strike="noStrike" kern="1200" dirty="0">
                <a:solidFill>
                  <a:schemeClr val="tx1">
                    <a:lumMod val="50000"/>
                    <a:lumOff val="50000"/>
                  </a:schemeClr>
                </a:solidFill>
                <a:latin typeface="Geomanist Light" panose="02000503000000020004" pitchFamily="50" charset="0"/>
              </a:rPr>
              <a:t>Fuentes</a:t>
            </a:r>
          </a:p>
          <a:p>
            <a:pPr marL="171450" marR="0" lvl="0" indent="-171450" algn="l" defTabSz="914377" rtl="0" eaLnBrk="1" fontAlgn="b" latinLnBrk="0" hangingPunct="1">
              <a:lnSpc>
                <a:spcPct val="100000"/>
              </a:lnSpc>
              <a:spcBef>
                <a:spcPts val="0"/>
              </a:spcBef>
              <a:spcAft>
                <a:spcPts val="0"/>
              </a:spcAft>
              <a:buClrTx/>
              <a:buSzTx/>
              <a:buFont typeface="Arial" panose="020B0604020202020204" pitchFamily="34" charset="0"/>
              <a:buChar char="•"/>
              <a:tabLst/>
              <a:defRPr/>
            </a:pPr>
            <a:r>
              <a:rPr lang="es-MX" sz="700" dirty="0">
                <a:solidFill>
                  <a:schemeClr val="tx1">
                    <a:lumMod val="50000"/>
                    <a:lumOff val="50000"/>
                  </a:schemeClr>
                </a:solidFill>
                <a:latin typeface="Geomanist Light" panose="02000503000000020004" pitchFamily="50" charset="0"/>
              </a:rPr>
              <a:t>SESNSP, Manual de llenado del instrumento para el registro, clasificación y reporte de los delitos y las víctimas CNSP/38/15. </a:t>
            </a:r>
            <a:r>
              <a:rPr lang="es-MX" sz="700" dirty="0">
                <a:solidFill>
                  <a:schemeClr val="tx1">
                    <a:lumMod val="50000"/>
                    <a:lumOff val="50000"/>
                  </a:schemeClr>
                </a:solidFill>
                <a:latin typeface="Geomanist Light" panose="02000503000000020004" pitchFamily="50" charset="0"/>
                <a:hlinkClick r:id="rId7">
                  <a:extLst>
                    <a:ext uri="{A12FA001-AC4F-418D-AE19-62706E023703}">
                      <ahyp:hlinkClr xmlns:ahyp="http://schemas.microsoft.com/office/drawing/2018/hyperlinkcolor" val="tx"/>
                    </a:ext>
                  </a:extLst>
                </a:hlinkClick>
              </a:rPr>
              <a:t>https://drive.google.com/open?id=1ZGUcrisaDhHuEkJ8sXZDUEbK3gxQFD2t</a:t>
            </a:r>
            <a:endParaRPr lang="es-MX" sz="700" dirty="0">
              <a:solidFill>
                <a:schemeClr val="tx1">
                  <a:lumMod val="50000"/>
                  <a:lumOff val="50000"/>
                </a:schemeClr>
              </a:solidFill>
              <a:latin typeface="Geomanist Light" panose="02000503000000020004" pitchFamily="50" charset="0"/>
            </a:endParaRPr>
          </a:p>
          <a:p>
            <a:pPr marL="171450" indent="-171450" algn="l" fontAlgn="b">
              <a:buFont typeface="Arial" panose="020B0604020202020204" pitchFamily="34" charset="0"/>
              <a:buChar char="•"/>
            </a:pPr>
            <a:r>
              <a:rPr lang="es-MX" sz="700" dirty="0">
                <a:solidFill>
                  <a:schemeClr val="tx1">
                    <a:lumMod val="50000"/>
                    <a:lumOff val="50000"/>
                  </a:schemeClr>
                </a:solidFill>
                <a:latin typeface="Geomanist Light" panose="02000503000000020004" pitchFamily="50" charset="0"/>
              </a:rPr>
              <a:t>SESNSP, Lineamientos para el registro y clasificación de los presuntos delitos de feminicidio para fines estadísticos. </a:t>
            </a:r>
            <a:r>
              <a:rPr lang="es-MX" sz="700" dirty="0">
                <a:solidFill>
                  <a:schemeClr val="tx1">
                    <a:lumMod val="50000"/>
                    <a:lumOff val="50000"/>
                  </a:schemeClr>
                </a:solidFill>
                <a:latin typeface="Geomanist Light" panose="02000503000000020004" pitchFamily="50" charset="0"/>
                <a:hlinkClick r:id="rId8">
                  <a:extLst>
                    <a:ext uri="{A12FA001-AC4F-418D-AE19-62706E023703}">
                      <ahyp:hlinkClr xmlns:ahyp="http://schemas.microsoft.com/office/drawing/2018/hyperlinkcolor" val="tx"/>
                    </a:ext>
                  </a:extLst>
                </a:hlinkClick>
              </a:rPr>
              <a:t>https://www.gob.mx/sesnsp/documentos/lineamientos-para-el-registro-y-clasificacion-de-los-presuntos-delitos-de-feminicidio?state=published</a:t>
            </a:r>
            <a:endParaRPr lang="es-MX" sz="700" dirty="0">
              <a:solidFill>
                <a:schemeClr val="tx1">
                  <a:lumMod val="50000"/>
                  <a:lumOff val="50000"/>
                </a:schemeClr>
              </a:solidFill>
              <a:latin typeface="Geomanist Light" panose="02000503000000020004" pitchFamily="50" charset="0"/>
            </a:endParaRPr>
          </a:p>
          <a:p>
            <a:pPr marL="171450" indent="-171450" fontAlgn="b">
              <a:buFont typeface="Arial" panose="020B0604020202020204" pitchFamily="34" charset="0"/>
              <a:buChar char="•"/>
            </a:pPr>
            <a:r>
              <a:rPr lang="es-MX" sz="700" dirty="0">
                <a:solidFill>
                  <a:schemeClr val="tx1">
                    <a:lumMod val="50000"/>
                    <a:lumOff val="50000"/>
                  </a:schemeClr>
                </a:solidFill>
                <a:latin typeface="Geomanist Light" panose="02000503000000020004" pitchFamily="50" charset="0"/>
              </a:rPr>
              <a:t>Suprema Corte de Justicia de la Nación (SCJN). Tesis aislada: CLXII/2015.</a:t>
            </a:r>
            <a:r>
              <a:rPr lang="es-MX" sz="800" b="0" i="0" dirty="0">
                <a:solidFill>
                  <a:schemeClr val="tx1">
                    <a:lumMod val="50000"/>
                    <a:lumOff val="50000"/>
                  </a:schemeClr>
                </a:solidFill>
                <a:effectLst/>
                <a:latin typeface="Geomanist Light" panose="02000503000000020004" pitchFamily="50" charset="0"/>
              </a:rPr>
              <a:t> </a:t>
            </a:r>
            <a:r>
              <a:rPr lang="es-MX" sz="700" dirty="0">
                <a:solidFill>
                  <a:schemeClr val="tx1">
                    <a:lumMod val="50000"/>
                    <a:lumOff val="50000"/>
                  </a:schemeClr>
                </a:solidFill>
                <a:latin typeface="Geomanist Light" panose="02000503000000020004" pitchFamily="50" charset="0"/>
                <a:hlinkClick r:id="rId9">
                  <a:extLst>
                    <a:ext uri="{A12FA001-AC4F-418D-AE19-62706E023703}">
                      <ahyp:hlinkClr xmlns:ahyp="http://schemas.microsoft.com/office/drawing/2018/hyperlinkcolor" val="tx"/>
                    </a:ext>
                  </a:extLst>
                </a:hlinkClick>
              </a:rPr>
              <a:t>https://bj.scjn.gob.mx/doc/tesis/r_duMHYBN_4klb4HX0mp</a:t>
            </a:r>
            <a:endParaRPr lang="es-MX" sz="700" dirty="0">
              <a:solidFill>
                <a:schemeClr val="tx1">
                  <a:lumMod val="50000"/>
                  <a:lumOff val="50000"/>
                </a:schemeClr>
              </a:solidFill>
              <a:latin typeface="Geomanist Light" panose="02000503000000020004" pitchFamily="50" charset="0"/>
            </a:endParaRPr>
          </a:p>
          <a:p>
            <a:pPr marL="171450" indent="-171450" fontAlgn="b">
              <a:buFont typeface="Arial" panose="020B0604020202020204" pitchFamily="34" charset="0"/>
              <a:buChar char="•"/>
            </a:pPr>
            <a:r>
              <a:rPr lang="es-MX" sz="700" dirty="0">
                <a:solidFill>
                  <a:schemeClr val="tx1">
                    <a:lumMod val="50000"/>
                    <a:lumOff val="50000"/>
                  </a:schemeClr>
                </a:solidFill>
                <a:latin typeface="Geomanist Light" panose="02000503000000020004" pitchFamily="50" charset="0"/>
              </a:rPr>
              <a:t>Suprema Corte de Justicia de la Nación (SCJN). Comunicado de Prensa 219/2019. Las investigaciones por feminicidio deben realizarse con perspectiva de género, </a:t>
            </a:r>
            <a:r>
              <a:rPr lang="es-MX" sz="700" dirty="0">
                <a:solidFill>
                  <a:schemeClr val="tx1">
                    <a:lumMod val="50000"/>
                    <a:lumOff val="50000"/>
                  </a:schemeClr>
                </a:solidFill>
                <a:latin typeface="Geomanist Light" panose="02000503000000020004" pitchFamily="50" charset="0"/>
                <a:hlinkClick r:id="rId10">
                  <a:extLst>
                    <a:ext uri="{A12FA001-AC4F-418D-AE19-62706E023703}">
                      <ahyp:hlinkClr xmlns:ahyp="http://schemas.microsoft.com/office/drawing/2018/hyperlinkcolor" val="tx"/>
                    </a:ext>
                  </a:extLst>
                </a:hlinkClick>
              </a:rPr>
              <a:t>https://www.internet2.scjn.gob.mx/red2/comunicados/noticia.asp?id=6040</a:t>
            </a:r>
            <a:endParaRPr lang="es-MX" sz="700" b="0" i="0" u="none" strike="noStrike" dirty="0">
              <a:solidFill>
                <a:schemeClr val="tx1">
                  <a:lumMod val="65000"/>
                  <a:lumOff val="35000"/>
                </a:schemeClr>
              </a:solidFill>
              <a:latin typeface="Geomanist Light" panose="02000503000000020004" pitchFamily="50" charset="0"/>
              <a:cs typeface="Montserrat" panose="00000500000000000000" pitchFamily="2" charset="0"/>
            </a:endParaRPr>
          </a:p>
        </p:txBody>
      </p:sp>
    </p:spTree>
    <p:extLst>
      <p:ext uri="{BB962C8B-B14F-4D97-AF65-F5344CB8AC3E}">
        <p14:creationId xmlns:p14="http://schemas.microsoft.com/office/powerpoint/2010/main" val="3642821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73988AE2-E2FC-5573-B2D5-6840020E1A5C}"/>
              </a:ext>
            </a:extLst>
          </p:cNvPr>
          <p:cNvSpPr txBox="1"/>
          <p:nvPr/>
        </p:nvSpPr>
        <p:spPr>
          <a:xfrm>
            <a:off x="197963" y="202352"/>
            <a:ext cx="8276733" cy="400110"/>
          </a:xfrm>
          <a:prstGeom prst="rect">
            <a:avLst/>
          </a:prstGeom>
          <a:noFill/>
        </p:spPr>
        <p:txBody>
          <a:bodyPr wrap="square">
            <a:spAutoFit/>
          </a:bodyPr>
          <a:lstStyle/>
          <a:p>
            <a:pPr marL="0" algn="l" defTabSz="914400" rtl="0" eaLnBrk="1" latinLnBrk="0" hangingPunct="1">
              <a:defRPr lang="es-MX" sz="1400" b="1" i="0" u="none" strike="noStrike" kern="1200" baseline="0" dirty="0">
                <a:solidFill>
                  <a:srgbClr val="A42145"/>
                </a:solidFill>
                <a:latin typeface="Montserrat Medium" panose="00000600000000000000" pitchFamily="2" charset="0"/>
                <a:ea typeface="+mn-ea"/>
                <a:cs typeface="+mn-cs"/>
              </a:defRPr>
            </a:pPr>
            <a:r>
              <a:rPr lang="es-MX" sz="2000" dirty="0">
                <a:solidFill>
                  <a:srgbClr val="6E152E"/>
                </a:solidFill>
                <a:latin typeface="Geomanist" panose="02000503000000020004" pitchFamily="50" charset="0"/>
                <a:ea typeface="+mj-ea"/>
                <a:cs typeface="+mj-cs"/>
              </a:rPr>
              <a:t>Mujeres presuntas víctimas de muerte violenta por mes, 2017-2024</a:t>
            </a:r>
          </a:p>
        </p:txBody>
      </p:sp>
      <p:sp>
        <p:nvSpPr>
          <p:cNvPr id="7" name="Cuadro de texto 2">
            <a:extLst>
              <a:ext uri="{FF2B5EF4-FFF2-40B4-BE49-F238E27FC236}">
                <a16:creationId xmlns:a16="http://schemas.microsoft.com/office/drawing/2014/main" id="{85EEC8DA-98B1-A611-A1A7-08435D1AFA90}"/>
              </a:ext>
            </a:extLst>
          </p:cNvPr>
          <p:cNvSpPr txBox="1"/>
          <p:nvPr/>
        </p:nvSpPr>
        <p:spPr>
          <a:xfrm>
            <a:off x="-468" y="6624738"/>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Presuntas víctimas registradas en carpetas de investigación</a:t>
            </a:r>
          </a:p>
        </p:txBody>
      </p:sp>
      <p:graphicFrame>
        <p:nvGraphicFramePr>
          <p:cNvPr id="3" name="Marcador de posición de contenido 4">
            <a:extLst>
              <a:ext uri="{FF2B5EF4-FFF2-40B4-BE49-F238E27FC236}">
                <a16:creationId xmlns:a16="http://schemas.microsoft.com/office/drawing/2014/main" id="{AB50CE02-8A5D-72DD-E2A5-47EAF2C6719A}"/>
              </a:ext>
            </a:extLst>
          </p:cNvPr>
          <p:cNvGraphicFramePr>
            <a:graphicFrameLocks/>
          </p:cNvGraphicFramePr>
          <p:nvPr>
            <p:extLst>
              <p:ext uri="{D42A27DB-BD31-4B8C-83A1-F6EECF244321}">
                <p14:modId xmlns:p14="http://schemas.microsoft.com/office/powerpoint/2010/main" val="2026425288"/>
              </p:ext>
            </p:extLst>
          </p:nvPr>
        </p:nvGraphicFramePr>
        <p:xfrm>
          <a:off x="45813" y="942680"/>
          <a:ext cx="12097731" cy="52379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6 Tabla">
            <a:extLst>
              <a:ext uri="{FF2B5EF4-FFF2-40B4-BE49-F238E27FC236}">
                <a16:creationId xmlns:a16="http://schemas.microsoft.com/office/drawing/2014/main" id="{0E7FD144-01B4-5601-4CE4-60D4ADE1A566}"/>
              </a:ext>
            </a:extLst>
          </p:cNvPr>
          <p:cNvGraphicFramePr>
            <a:graphicFrameLocks noGrp="1"/>
          </p:cNvGraphicFramePr>
          <p:nvPr>
            <p:extLst>
              <p:ext uri="{D42A27DB-BD31-4B8C-83A1-F6EECF244321}">
                <p14:modId xmlns:p14="http://schemas.microsoft.com/office/powerpoint/2010/main" val="2618811646"/>
              </p:ext>
            </p:extLst>
          </p:nvPr>
        </p:nvGraphicFramePr>
        <p:xfrm>
          <a:off x="7983639" y="6462516"/>
          <a:ext cx="4018137" cy="286487"/>
        </p:xfrm>
        <a:graphic>
          <a:graphicData uri="http://schemas.openxmlformats.org/drawingml/2006/table">
            <a:tbl>
              <a:tblPr/>
              <a:tblGrid>
                <a:gridCol w="4018137">
                  <a:extLst>
                    <a:ext uri="{9D8B030D-6E8A-4147-A177-3AD203B41FA5}">
                      <a16:colId xmlns:a16="http://schemas.microsoft.com/office/drawing/2014/main" val="20000"/>
                    </a:ext>
                  </a:extLst>
                </a:gridCol>
              </a:tblGrid>
              <a:tr h="286487">
                <a:tc>
                  <a:txBody>
                    <a:bodyPr/>
                    <a:lstStyle/>
                    <a:p>
                      <a:pPr algn="r" fontAlgn="b"/>
                      <a:r>
                        <a:rPr lang="es-MX" sz="700" b="1" i="0" u="none" strike="noStrike" dirty="0">
                          <a:solidFill>
                            <a:schemeClr val="bg1">
                              <a:lumMod val="50000"/>
                            </a:schemeClr>
                          </a:solidFill>
                          <a:latin typeface="Geomanist Light" panose="02000503000000020004" pitchFamily="50" charset="0"/>
                          <a:cs typeface="Montserrat" panose="00000500000000000000" pitchFamily="2" charset="0"/>
                        </a:rPr>
                        <a:t>Fuente</a:t>
                      </a:r>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 SESNSP-CNI con información reportada por las 32 entidades federativas.</a:t>
                      </a:r>
                    </a:p>
                    <a:p>
                      <a:pPr algn="r" fontAlgn="b"/>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Fecha de corte: 30 de noviembre de 2024.</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14030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6698A2E-4DA4-1CA8-7E49-91180815C963}"/>
              </a:ext>
            </a:extLst>
          </p:cNvPr>
          <p:cNvSpPr txBox="1"/>
          <p:nvPr/>
        </p:nvSpPr>
        <p:spPr>
          <a:xfrm>
            <a:off x="864124" y="771933"/>
            <a:ext cx="9391018" cy="5166158"/>
          </a:xfrm>
          <a:prstGeom prst="rect">
            <a:avLst/>
          </a:prstGeom>
          <a:noFill/>
        </p:spPr>
        <p:txBody>
          <a:bodyPr wrap="square">
            <a:spAutoFit/>
          </a:bodyPr>
          <a:lstStyle/>
          <a:p>
            <a:pPr marL="371475" lvl="2" indent="-285750" algn="just" defTabSz="457154">
              <a:lnSpc>
                <a:spcPct val="114000"/>
              </a:lnSpc>
              <a:spcAft>
                <a:spcPts val="600"/>
              </a:spcAft>
              <a:buFont typeface="Arial" panose="020B0604020202020204" pitchFamily="34" charset="0"/>
              <a:buChar char="•"/>
            </a:pPr>
            <a:r>
              <a:rPr lang="es-MX" sz="1200" kern="0" dirty="0">
                <a:latin typeface="Geomanist Light" panose="02000503000000020004" pitchFamily="50" charset="0"/>
              </a:rPr>
              <a:t>En la gráfica anterior se aprecia que el número de presuntas muertes violentas (línea gris) tiene </a:t>
            </a:r>
            <a:r>
              <a:rPr lang="es-MX" sz="1200" b="1" kern="0" dirty="0">
                <a:solidFill>
                  <a:srgbClr val="6E152E"/>
                </a:solidFill>
                <a:latin typeface="Geomanist Light" panose="02000503000000020004" pitchFamily="50" charset="0"/>
              </a:rPr>
              <a:t>un comportamiento muy distinto entre un mes y otro</a:t>
            </a:r>
            <a:r>
              <a:rPr lang="es-MX" sz="1200" kern="0" dirty="0">
                <a:latin typeface="Geomanist Light" panose="02000503000000020004" pitchFamily="50" charset="0"/>
              </a:rPr>
              <a:t>, por ejemplo, en 2021 existen tres puntos que sobresalen al alza (</a:t>
            </a:r>
            <a:r>
              <a:rPr lang="es-MX" sz="1200" kern="0" spc="0" dirty="0">
                <a:solidFill>
                  <a:schemeClr val="tx1">
                    <a:lumMod val="95000"/>
                    <a:lumOff val="5000"/>
                  </a:schemeClr>
                </a:solidFill>
                <a:latin typeface="Geomanist Light" panose="02000503000000020004" pitchFamily="50" charset="0"/>
              </a:rPr>
              <a:t>marzo, mayo y agost</a:t>
            </a:r>
            <a:r>
              <a:rPr lang="es-MX" sz="1200" kern="0" dirty="0">
                <a:latin typeface="Geomanist Light" panose="02000503000000020004" pitchFamily="50" charset="0"/>
              </a:rPr>
              <a:t>o) así como tres que lo hacen a la baja (febrero, junio y septiembre). Estas variaciones son esperables en periodos de observación muy cortos como es el caso de los reportes mensuales. Si solamente nos concentramos en una comparación mensual sería una interpretación sesgada, pues una variación significativa de un mes a otro no necesariamente implica mayor o menor incidencia a largo plazo. </a:t>
            </a:r>
          </a:p>
          <a:p>
            <a:pPr marL="371475" lvl="2" indent="-285750" algn="just" defTabSz="457154">
              <a:lnSpc>
                <a:spcPct val="114000"/>
              </a:lnSpc>
              <a:spcAft>
                <a:spcPts val="600"/>
              </a:spcAft>
              <a:buFont typeface="Arial" panose="020B0604020202020204" pitchFamily="34" charset="0"/>
              <a:buChar char="•"/>
            </a:pPr>
            <a:endParaRPr lang="es-MX" sz="1200" kern="0" dirty="0">
              <a:latin typeface="Geomanist Light" panose="02000503000000020004" pitchFamily="50" charset="0"/>
            </a:endParaRPr>
          </a:p>
          <a:p>
            <a:pPr marL="371475" lvl="2" indent="-285750" algn="just" defTabSz="457154">
              <a:lnSpc>
                <a:spcPct val="114000"/>
              </a:lnSpc>
              <a:spcAft>
                <a:spcPts val="600"/>
              </a:spcAft>
              <a:buFont typeface="Arial" panose="020B0604020202020204" pitchFamily="34" charset="0"/>
              <a:buChar char="•"/>
            </a:pPr>
            <a:r>
              <a:rPr lang="es-MX" sz="1200" b="1" kern="0" spc="0" dirty="0">
                <a:solidFill>
                  <a:srgbClr val="691B31"/>
                </a:solidFill>
                <a:latin typeface="Geomanist Light" panose="02000503000000020004" pitchFamily="50" charset="0"/>
              </a:rPr>
              <a:t>Una visión más amplia resulta del análisis de las tendencias </a:t>
            </a:r>
            <a:r>
              <a:rPr lang="es-MX" sz="1200" b="1" kern="0" dirty="0">
                <a:solidFill>
                  <a:srgbClr val="691B31"/>
                </a:solidFill>
                <a:latin typeface="Geomanist Light" panose="02000503000000020004" pitchFamily="50" charset="0"/>
              </a:rPr>
              <a:t>de varios meses o anuales </a:t>
            </a:r>
            <a:r>
              <a:rPr lang="es-MX" sz="1200" b="1" kern="0" spc="0" dirty="0">
                <a:solidFill>
                  <a:srgbClr val="691B31"/>
                </a:solidFill>
                <a:latin typeface="Geomanist Light" panose="02000503000000020004" pitchFamily="50" charset="0"/>
              </a:rPr>
              <a:t>pues se puede observar el comportamiento a lo largo del tiempo</a:t>
            </a:r>
            <a:r>
              <a:rPr lang="es-MX" sz="1200" kern="0" spc="0" dirty="0">
                <a:solidFill>
                  <a:schemeClr val="tx1">
                    <a:lumMod val="95000"/>
                    <a:lumOff val="5000"/>
                  </a:schemeClr>
                </a:solidFill>
                <a:latin typeface="Geomanist Light" panose="02000503000000020004" pitchFamily="50" charset="0"/>
              </a:rPr>
              <a:t>. En las presuntas víctimas de muertes violentas, hay una tendencia al alza entre enero </a:t>
            </a:r>
            <a:r>
              <a:rPr lang="es-MX" sz="1200" kern="0" dirty="0">
                <a:solidFill>
                  <a:schemeClr val="tx1">
                    <a:lumMod val="95000"/>
                    <a:lumOff val="5000"/>
                  </a:schemeClr>
                </a:solidFill>
                <a:latin typeface="Geomanist Light" panose="02000503000000020004" pitchFamily="50" charset="0"/>
              </a:rPr>
              <a:t>de 2017 y diciembre de 2018 (línea amarilla), a partir de entonces y hasta marzo de 2022 se invierte (línea roja).  </a:t>
            </a:r>
          </a:p>
          <a:p>
            <a:pPr marL="371475" lvl="2" indent="-285750" algn="just" defTabSz="457154">
              <a:lnSpc>
                <a:spcPct val="114000"/>
              </a:lnSpc>
              <a:spcAft>
                <a:spcPts val="600"/>
              </a:spcAft>
              <a:buFont typeface="Arial" panose="020B0604020202020204" pitchFamily="34" charset="0"/>
              <a:buChar char="•"/>
            </a:pPr>
            <a:endParaRPr lang="es-MX" sz="1200" kern="0" dirty="0">
              <a:solidFill>
                <a:schemeClr val="tx1">
                  <a:lumMod val="95000"/>
                  <a:lumOff val="5000"/>
                </a:schemeClr>
              </a:solidFill>
              <a:latin typeface="Geomanist Light" panose="02000503000000020004" pitchFamily="50" charset="0"/>
            </a:endParaRPr>
          </a:p>
          <a:p>
            <a:pPr marL="371475" lvl="2" indent="-285750" algn="just" defTabSz="457154">
              <a:lnSpc>
                <a:spcPct val="114000"/>
              </a:lnSpc>
              <a:spcAft>
                <a:spcPts val="600"/>
              </a:spcAft>
              <a:buFont typeface="Arial" panose="020B0604020202020204" pitchFamily="34" charset="0"/>
              <a:buChar char="•"/>
            </a:pPr>
            <a:r>
              <a:rPr lang="es-MX" sz="1200" kern="0" dirty="0">
                <a:latin typeface="Geomanist Light" panose="02000503000000020004" pitchFamily="50" charset="0"/>
              </a:rPr>
              <a:t>Entre abril y junio de 2022 se observa un alza consecutiva en el número mensual de presuntas víctimas de muertes violentas, que llega a 372; sin embargo, </a:t>
            </a:r>
            <a:r>
              <a:rPr lang="es-MX" sz="1200" b="1" kern="0" dirty="0">
                <a:solidFill>
                  <a:srgbClr val="691B31"/>
                </a:solidFill>
                <a:latin typeface="Geomanist Light" panose="02000503000000020004" pitchFamily="50" charset="0"/>
              </a:rPr>
              <a:t>la tendencia abril 2022-octubre de 2024 es a la baja (línea azul), a pesar de los picos de junio 2022, marzo de 2023 y mayo de 2024. </a:t>
            </a:r>
            <a:r>
              <a:rPr lang="es-MX" sz="1200" kern="0" dirty="0">
                <a:latin typeface="Geomanist Light" panose="02000503000000020004" pitchFamily="50" charset="0"/>
              </a:rPr>
              <a:t>En noviembre de 2024, se observa un descenso de 11.0 % en comparación con 2023, y respecto a diciembre de 2018 de 32.8 %. </a:t>
            </a:r>
          </a:p>
          <a:p>
            <a:pPr marL="371475" lvl="2" indent="-285750" algn="just" defTabSz="457154">
              <a:lnSpc>
                <a:spcPct val="114000"/>
              </a:lnSpc>
              <a:spcAft>
                <a:spcPts val="600"/>
              </a:spcAft>
              <a:buFont typeface="Arial" panose="020B0604020202020204" pitchFamily="34" charset="0"/>
              <a:buChar char="•"/>
            </a:pPr>
            <a:endParaRPr lang="es-MX" sz="1200" kern="0" dirty="0">
              <a:latin typeface="Geomanist Light" panose="02000503000000020004" pitchFamily="50" charset="0"/>
            </a:endParaRPr>
          </a:p>
          <a:p>
            <a:pPr marL="371475" lvl="2" indent="-285750" algn="just" defTabSz="457154">
              <a:lnSpc>
                <a:spcPct val="114000"/>
              </a:lnSpc>
              <a:spcAft>
                <a:spcPts val="600"/>
              </a:spcAft>
              <a:buFont typeface="Arial" panose="020B0604020202020204" pitchFamily="34" charset="0"/>
              <a:buChar char="•"/>
            </a:pPr>
            <a:r>
              <a:rPr lang="es-MX" sz="1200" kern="0" dirty="0">
                <a:latin typeface="Geomanist Light" panose="02000503000000020004" pitchFamily="50" charset="0"/>
              </a:rPr>
              <a:t>El número de presuntas víctimas de feminicidio es menor al de presuntos homicidios dolosos, sin embargo, esto no debe interpretarse como una disminución en la gravedad del problema de feminicidio. </a:t>
            </a:r>
            <a:r>
              <a:rPr lang="es-MX" sz="1200" b="1" kern="0" dirty="0">
                <a:solidFill>
                  <a:srgbClr val="691B31"/>
                </a:solidFill>
                <a:latin typeface="Geomanist Light" panose="02000503000000020004" pitchFamily="50" charset="0"/>
              </a:rPr>
              <a:t>Todas las muertes violentas de mujeres que en principio parecerían haber sido causadas por motivos criminales, suicidio o accidentes, deben analizarse con perspectiva de género, para determinar si hubo razones de género en la causa de la muerte</a:t>
            </a:r>
            <a:r>
              <a:rPr lang="es-MX" sz="1200" kern="0" dirty="0">
                <a:latin typeface="Geomanist Light" panose="02000503000000020004" pitchFamily="50" charset="0"/>
              </a:rPr>
              <a:t>. El SESNSP emitió los criterios para el registro estadístico del presunto delito de feminicidio que realizan las fiscalías de justicia, entre otros: que la víctima presente signos de violencia sexual o que hayan existido amenazas, acoso o lesiones del presunto agresor en contra de la víctima; más adelante se presentan indicadores sobre víctimas de presuntas lesiones dolosas y sobre cantidad de presuntos delitos sexuales.</a:t>
            </a:r>
          </a:p>
        </p:txBody>
      </p:sp>
      <p:sp>
        <p:nvSpPr>
          <p:cNvPr id="9" name="CuadroTexto 8">
            <a:extLst>
              <a:ext uri="{FF2B5EF4-FFF2-40B4-BE49-F238E27FC236}">
                <a16:creationId xmlns:a16="http://schemas.microsoft.com/office/drawing/2014/main" id="{2F4958CE-0F7C-26FE-8118-957B0B141F77}"/>
              </a:ext>
            </a:extLst>
          </p:cNvPr>
          <p:cNvSpPr txBox="1"/>
          <p:nvPr/>
        </p:nvSpPr>
        <p:spPr>
          <a:xfrm>
            <a:off x="1084082" y="6340623"/>
            <a:ext cx="9174202" cy="338554"/>
          </a:xfrm>
          <a:prstGeom prst="rect">
            <a:avLst/>
          </a:prstGeom>
          <a:noFill/>
        </p:spPr>
        <p:txBody>
          <a:bodyPr wrap="square">
            <a:spAutoFit/>
          </a:bodyPr>
          <a:lstStyle/>
          <a:p>
            <a:pPr marL="0" marR="0" lvl="0" indent="0" algn="r" defTabSz="914377" rtl="0" eaLnBrk="1" fontAlgn="b" latinLnBrk="0" hangingPunct="1">
              <a:lnSpc>
                <a:spcPct val="100000"/>
              </a:lnSpc>
              <a:spcBef>
                <a:spcPts val="0"/>
              </a:spcBef>
              <a:spcAft>
                <a:spcPts val="0"/>
              </a:spcAft>
              <a:buClrTx/>
              <a:buSzTx/>
              <a:buFontTx/>
              <a:buNone/>
              <a:tabLst/>
              <a:defRPr/>
            </a:pPr>
            <a:r>
              <a:rPr lang="es-MX" sz="800" b="0" i="0" u="none" strike="noStrike" kern="1200" dirty="0">
                <a:solidFill>
                  <a:schemeClr val="tx1">
                    <a:lumMod val="65000"/>
                    <a:lumOff val="35000"/>
                  </a:schemeClr>
                </a:solidFill>
                <a:latin typeface="Montserrat" panose="00000500000000000000" pitchFamily="2" charset="0"/>
                <a:ea typeface="+mn-ea"/>
                <a:cs typeface="+mn-cs"/>
              </a:rPr>
              <a:t>Fuente. </a:t>
            </a:r>
            <a:r>
              <a:rPr lang="es-MX" sz="800" b="0" i="0" u="none" strike="noStrike" dirty="0">
                <a:solidFill>
                  <a:schemeClr val="tx1">
                    <a:lumMod val="65000"/>
                    <a:lumOff val="35000"/>
                  </a:schemeClr>
                </a:solidFill>
                <a:latin typeface="Montserrat" panose="00000500000000000000" pitchFamily="2" charset="0"/>
                <a:cs typeface="Montserrat" panose="00000500000000000000" pitchFamily="2" charset="0"/>
              </a:rPr>
              <a:t>Lineamientos para el registro y clasificación de los presuntos delitos de feminicidio para fines estadísticos. Secretariado Ejecutivo del Sistema Nacional de Seguridad Pública. </a:t>
            </a:r>
            <a:r>
              <a:rPr lang="es-MX" sz="800" b="0" i="0" u="none" strike="noStrike" dirty="0">
                <a:solidFill>
                  <a:schemeClr val="tx1">
                    <a:lumMod val="65000"/>
                    <a:lumOff val="35000"/>
                  </a:schemeClr>
                </a:solidFill>
                <a:latin typeface="Montserrat" panose="00000500000000000000" pitchFamily="2" charset="0"/>
                <a:cs typeface="Montserrat" panose="00000500000000000000" pitchFamily="2" charset="0"/>
                <a:hlinkClick r:id="rId2">
                  <a:extLst>
                    <a:ext uri="{A12FA001-AC4F-418D-AE19-62706E023703}">
                      <ahyp:hlinkClr xmlns:ahyp="http://schemas.microsoft.com/office/drawing/2018/hyperlinkcolor" val="tx"/>
                    </a:ext>
                  </a:extLst>
                </a:hlinkClick>
              </a:rPr>
              <a:t>https://www.gob.mx/sesnsp/documentos/lineamientos-para-el-registro-y-clasificacion-de-los-presuntos-delitos-de-feminicidio?state=published</a:t>
            </a:r>
            <a:endParaRPr lang="es-MX" sz="800" b="0" i="0" u="none" strike="noStrike" dirty="0">
              <a:solidFill>
                <a:schemeClr val="tx1">
                  <a:lumMod val="65000"/>
                  <a:lumOff val="35000"/>
                </a:schemeClr>
              </a:solidFill>
              <a:latin typeface="Montserrat" panose="00000500000000000000" pitchFamily="2" charset="0"/>
              <a:cs typeface="Montserrat" panose="00000500000000000000" pitchFamily="2" charset="0"/>
            </a:endParaRPr>
          </a:p>
        </p:txBody>
      </p:sp>
    </p:spTree>
    <p:extLst>
      <p:ext uri="{BB962C8B-B14F-4D97-AF65-F5344CB8AC3E}">
        <p14:creationId xmlns:p14="http://schemas.microsoft.com/office/powerpoint/2010/main" val="882586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0"/>
            <a:lum/>
          </a:blip>
          <a:srcRect/>
          <a:stretch>
            <a:fillRect/>
          </a:stretch>
        </a:blipFill>
        <a:effectLst/>
      </p:bgPr>
    </p:bg>
    <p:spTree>
      <p:nvGrpSpPr>
        <p:cNvPr id="1" name=""/>
        <p:cNvGrpSpPr/>
        <p:nvPr/>
      </p:nvGrpSpPr>
      <p:grpSpPr>
        <a:xfrm>
          <a:off x="0" y="0"/>
          <a:ext cx="0" cy="0"/>
          <a:chOff x="0" y="0"/>
          <a:chExt cx="0" cy="0"/>
        </a:xfrm>
      </p:grpSpPr>
      <p:sp>
        <p:nvSpPr>
          <p:cNvPr id="4" name="Cuadro de texto 2">
            <a:extLst>
              <a:ext uri="{FF2B5EF4-FFF2-40B4-BE49-F238E27FC236}">
                <a16:creationId xmlns:a16="http://schemas.microsoft.com/office/drawing/2014/main" id="{1064CF98-811A-9F4A-CFB3-D9BC078C27C9}"/>
              </a:ext>
            </a:extLst>
          </p:cNvPr>
          <p:cNvSpPr txBox="1"/>
          <p:nvPr/>
        </p:nvSpPr>
        <p:spPr>
          <a:xfrm>
            <a:off x="4354" y="6628059"/>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Presuntas víctimas registradas en carpetas de investigación</a:t>
            </a:r>
          </a:p>
        </p:txBody>
      </p:sp>
      <p:sp>
        <p:nvSpPr>
          <p:cNvPr id="9" name="TextBox 1">
            <a:extLst>
              <a:ext uri="{FF2B5EF4-FFF2-40B4-BE49-F238E27FC236}">
                <a16:creationId xmlns:a16="http://schemas.microsoft.com/office/drawing/2014/main" id="{044E8099-C95D-A547-7CEA-D67E18C04541}"/>
              </a:ext>
            </a:extLst>
          </p:cNvPr>
          <p:cNvSpPr txBox="1"/>
          <p:nvPr/>
        </p:nvSpPr>
        <p:spPr>
          <a:xfrm>
            <a:off x="-1320" y="-13763"/>
            <a:ext cx="12191999" cy="1129156"/>
          </a:xfrm>
          <a:prstGeom prst="rect">
            <a:avLst/>
          </a:prstGeom>
          <a:solidFill>
            <a:srgbClr val="DEC9A2">
              <a:alpha val="25098"/>
            </a:srgbClr>
          </a:solidFill>
        </p:spPr>
        <p:txBody>
          <a:bodyPr wrap="square" lIns="51435" tIns="25718" rIns="51435" bIns="25718" rtlCol="0">
            <a:spAutoFit/>
          </a:bodyPr>
          <a:lstStyle>
            <a:defPPr>
              <a:defRPr lang="es-MX"/>
            </a:defPPr>
            <a:lvl1pPr algn="ctr">
              <a:defRPr sz="1600" spc="-150">
                <a:latin typeface="Montserrat" panose="00000500000000000000" pitchFamily="2" charset="0"/>
                <a:cs typeface="Montserrat Medium" panose="00000600000000000000" charset="0"/>
              </a:defRPr>
            </a:lvl1pPr>
          </a:lstStyle>
          <a:p>
            <a:pPr defTabSz="457154">
              <a:spcAft>
                <a:spcPts val="600"/>
              </a:spcAft>
            </a:pPr>
            <a:r>
              <a:rPr lang="es-MX" sz="1400" spc="0" dirty="0">
                <a:solidFill>
                  <a:schemeClr val="tx1">
                    <a:lumMod val="65000"/>
                    <a:lumOff val="35000"/>
                  </a:schemeClr>
                </a:solidFill>
                <a:latin typeface="Geomanist Light" panose="02000503000000020004" pitchFamily="50" charset="0"/>
                <a:cs typeface="+mn-cs"/>
              </a:rPr>
              <a:t>En el período de enero a noviembre de 2015 a 2019, se registró un aumento en el número de presuntas víctimas de muertes violentas de mujeres, alcanzando </a:t>
            </a:r>
            <a:r>
              <a:rPr lang="es-MX" sz="1400" b="1" spc="0" dirty="0">
                <a:solidFill>
                  <a:schemeClr val="tx1">
                    <a:lumMod val="65000"/>
                    <a:lumOff val="35000"/>
                  </a:schemeClr>
                </a:solidFill>
                <a:latin typeface="Geomanist Light" panose="02000503000000020004" pitchFamily="50" charset="0"/>
                <a:cs typeface="+mn-cs"/>
              </a:rPr>
              <a:t>3,495 en 2019.</a:t>
            </a:r>
            <a:r>
              <a:rPr lang="es-MX" sz="1400" spc="0" dirty="0">
                <a:solidFill>
                  <a:schemeClr val="tx1">
                    <a:lumMod val="65000"/>
                    <a:lumOff val="35000"/>
                  </a:schemeClr>
                </a:solidFill>
                <a:latin typeface="Geomanist Light" panose="02000503000000020004" pitchFamily="50" charset="0"/>
                <a:cs typeface="+mn-cs"/>
              </a:rPr>
              <a:t> Sin embargo, entre 2020 y 2022, esta cifra disminuyó ligeramente. En 2023, se observó un descenso más significativo, pero para 2024 hay un leve incremento del 0.1 % en comparación con el año anterior, alcanzando </a:t>
            </a:r>
            <a:r>
              <a:rPr lang="es-MX" sz="1400" b="1" spc="0" dirty="0">
                <a:solidFill>
                  <a:schemeClr val="tx1">
                    <a:lumMod val="65000"/>
                    <a:lumOff val="35000"/>
                  </a:schemeClr>
                </a:solidFill>
                <a:latin typeface="Geomanist Light" panose="02000503000000020004" pitchFamily="50" charset="0"/>
                <a:cs typeface="+mn-cs"/>
              </a:rPr>
              <a:t>3,171 presuntas víctimas de muertes violentas. </a:t>
            </a:r>
            <a:r>
              <a:rPr lang="es-MX" sz="1400" spc="0" dirty="0">
                <a:solidFill>
                  <a:schemeClr val="tx1">
                    <a:lumMod val="65000"/>
                    <a:lumOff val="35000"/>
                  </a:schemeClr>
                </a:solidFill>
                <a:latin typeface="Geomanist Light" panose="02000503000000020004" pitchFamily="50" charset="0"/>
                <a:cs typeface="+mn-cs"/>
              </a:rPr>
              <a:t>De este total, 762 corresponden a feminicidios y 2,409 a homicidios dolosos. </a:t>
            </a:r>
            <a:r>
              <a:rPr lang="es-MX" sz="1400" b="1" spc="0" dirty="0">
                <a:solidFill>
                  <a:schemeClr val="tx1">
                    <a:lumMod val="65000"/>
                    <a:lumOff val="35000"/>
                  </a:schemeClr>
                </a:solidFill>
                <a:latin typeface="Geomanist Light" panose="02000503000000020004" pitchFamily="50" charset="0"/>
                <a:cs typeface="+mn-cs"/>
              </a:rPr>
              <a:t>Las presuntas víctimas de feminicidio alcanzaron un máximo de 937 en 2021, pero tras ese pico, descendieron a 762 en 2024, lo que representa una disminución del -18.7%.</a:t>
            </a:r>
          </a:p>
        </p:txBody>
      </p:sp>
      <p:sp>
        <p:nvSpPr>
          <p:cNvPr id="11" name="CuadroTexto 10">
            <a:extLst>
              <a:ext uri="{FF2B5EF4-FFF2-40B4-BE49-F238E27FC236}">
                <a16:creationId xmlns:a16="http://schemas.microsoft.com/office/drawing/2014/main" id="{109460C9-FE09-B908-1EEA-3422A3DB41FF}"/>
              </a:ext>
            </a:extLst>
          </p:cNvPr>
          <p:cNvSpPr txBox="1"/>
          <p:nvPr/>
        </p:nvSpPr>
        <p:spPr>
          <a:xfrm>
            <a:off x="66113" y="1619916"/>
            <a:ext cx="6996421" cy="523220"/>
          </a:xfrm>
          <a:prstGeom prst="rect">
            <a:avLst/>
          </a:prstGeom>
          <a:noFill/>
        </p:spPr>
        <p:txBody>
          <a:bodyPr wrap="square">
            <a:spAutoFit/>
          </a:bodyPr>
          <a:lstStyle/>
          <a:p>
            <a:pPr marL="0" algn="l" defTabSz="914400" rtl="0" eaLnBrk="1" latinLnBrk="0" hangingPunct="1">
              <a:defRPr lang="es-MX" sz="1400" b="1" i="0" u="none" strike="noStrike" kern="1200" baseline="0" dirty="0">
                <a:solidFill>
                  <a:srgbClr val="A42145"/>
                </a:solidFill>
                <a:latin typeface="Montserrat Medium" panose="00000600000000000000" pitchFamily="2" charset="0"/>
                <a:ea typeface="+mn-ea"/>
                <a:cs typeface="+mn-cs"/>
              </a:defRPr>
            </a:pPr>
            <a:r>
              <a:rPr lang="es-MX" sz="1400" b="1" kern="0" dirty="0">
                <a:solidFill>
                  <a:srgbClr val="691B31"/>
                </a:solidFill>
                <a:latin typeface="Geomanist Light" panose="02000503000000020004" pitchFamily="50" charset="0"/>
              </a:rPr>
              <a:t>Mujeres presuntas víctimas de muerte violenta por año</a:t>
            </a:r>
          </a:p>
          <a:p>
            <a:pPr marL="0" algn="l" defTabSz="914400" rtl="0" eaLnBrk="1" latinLnBrk="0" hangingPunct="1">
              <a:defRPr lang="es-MX" sz="1400" b="1" i="0" u="none" strike="noStrike" kern="1200" baseline="0" dirty="0">
                <a:solidFill>
                  <a:srgbClr val="A42145"/>
                </a:solidFill>
                <a:latin typeface="Montserrat Medium" panose="00000600000000000000" pitchFamily="2" charset="0"/>
                <a:ea typeface="+mn-ea"/>
                <a:cs typeface="+mn-cs"/>
              </a:defRPr>
            </a:pPr>
            <a:r>
              <a:rPr lang="es-MX" sz="1400" b="1" kern="0" dirty="0">
                <a:solidFill>
                  <a:srgbClr val="691B31"/>
                </a:solidFill>
                <a:latin typeface="Geomanist Light" panose="02000503000000020004" pitchFamily="50" charset="0"/>
              </a:rPr>
              <a:t>Enero – noviembre 2015 – 2024 </a:t>
            </a:r>
          </a:p>
        </p:txBody>
      </p:sp>
      <p:graphicFrame>
        <p:nvGraphicFramePr>
          <p:cNvPr id="12" name="Marcador de posición de contenido 4">
            <a:extLst>
              <a:ext uri="{FF2B5EF4-FFF2-40B4-BE49-F238E27FC236}">
                <a16:creationId xmlns:a16="http://schemas.microsoft.com/office/drawing/2014/main" id="{6DA4C6A1-AC15-E11B-8BA3-71FB56E04055}"/>
              </a:ext>
            </a:extLst>
          </p:cNvPr>
          <p:cNvGraphicFramePr>
            <a:graphicFrameLocks/>
          </p:cNvGraphicFramePr>
          <p:nvPr>
            <p:extLst>
              <p:ext uri="{D42A27DB-BD31-4B8C-83A1-F6EECF244321}">
                <p14:modId xmlns:p14="http://schemas.microsoft.com/office/powerpoint/2010/main" val="1110442984"/>
              </p:ext>
            </p:extLst>
          </p:nvPr>
        </p:nvGraphicFramePr>
        <p:xfrm>
          <a:off x="251637" y="2230476"/>
          <a:ext cx="8255934" cy="3976756"/>
        </p:xfrm>
        <a:graphic>
          <a:graphicData uri="http://schemas.openxmlformats.org/drawingml/2006/chart">
            <c:chart xmlns:c="http://schemas.openxmlformats.org/drawingml/2006/chart" xmlns:r="http://schemas.openxmlformats.org/officeDocument/2006/relationships" r:id="rId4"/>
          </a:graphicData>
        </a:graphic>
      </p:graphicFrame>
      <p:sp>
        <p:nvSpPr>
          <p:cNvPr id="13" name="Cuadro de texto 2">
            <a:extLst>
              <a:ext uri="{FF2B5EF4-FFF2-40B4-BE49-F238E27FC236}">
                <a16:creationId xmlns:a16="http://schemas.microsoft.com/office/drawing/2014/main" id="{D67D6194-A783-373B-66B5-F6F559007DAE}"/>
              </a:ext>
            </a:extLst>
          </p:cNvPr>
          <p:cNvSpPr txBox="1"/>
          <p:nvPr/>
        </p:nvSpPr>
        <p:spPr>
          <a:xfrm>
            <a:off x="9785023" y="2004476"/>
            <a:ext cx="1966804" cy="3731791"/>
          </a:xfrm>
          <a:prstGeom prst="rect">
            <a:avLst/>
          </a:prstGeom>
          <a:solidFill>
            <a:schemeClr val="bg1">
              <a:lumMod val="50000"/>
              <a:alpha val="10000"/>
            </a:schemeClr>
          </a:solidFill>
          <a:ln>
            <a:solidFill>
              <a:schemeClr val="bg2">
                <a:lumMod val="50000"/>
              </a:schemeClr>
            </a:solidFill>
            <a:prstDash val="dash"/>
          </a:ln>
        </p:spPr>
        <p:txBody>
          <a:bodyPr wrap="square">
            <a:spAutoFit/>
          </a:bodyPr>
          <a:lstStyle>
            <a:defPPr>
              <a:defRPr lang="es-MX"/>
            </a:defPPr>
            <a:lvl1pPr lvl="0" indent="0" algn="ctr" defTabSz="622300">
              <a:lnSpc>
                <a:spcPct val="90000"/>
              </a:lnSpc>
              <a:spcBef>
                <a:spcPct val="0"/>
              </a:spcBef>
              <a:spcAft>
                <a:spcPct val="35000"/>
              </a:spcAft>
              <a:buNone/>
              <a:defRPr sz="1400" b="1">
                <a:solidFill>
                  <a:schemeClr val="tx1">
                    <a:lumMod val="65000"/>
                    <a:lumOff val="35000"/>
                  </a:schemeClr>
                </a:solidFill>
                <a:effectLst/>
                <a:latin typeface="Geomanist Light" panose="02000503000000020004" pitchFamily="50" charset="0"/>
                <a:ea typeface="Times New Roman" panose="02020603050405020304" pitchFamily="18" charset="0"/>
              </a:defRPr>
            </a:lvl1pPr>
          </a:lstStyle>
          <a:p>
            <a:r>
              <a:rPr lang="es-MX" dirty="0"/>
              <a:t>El feminicidio es la manifestación de violencia más extrema que una mujer puede experimentar, es la privación de la vida a una mujer por razones de género.</a:t>
            </a:r>
          </a:p>
          <a:p>
            <a:endParaRPr lang="es-MX" dirty="0"/>
          </a:p>
          <a:p>
            <a:r>
              <a:rPr lang="es-MX" dirty="0"/>
              <a:t>  Es reflejo de un sistema profundamente arraigado de desigualdad, discriminación y violencia hacia las mujeres. </a:t>
            </a:r>
          </a:p>
        </p:txBody>
      </p:sp>
      <p:graphicFrame>
        <p:nvGraphicFramePr>
          <p:cNvPr id="5" name="6 Tabla">
            <a:extLst>
              <a:ext uri="{FF2B5EF4-FFF2-40B4-BE49-F238E27FC236}">
                <a16:creationId xmlns:a16="http://schemas.microsoft.com/office/drawing/2014/main" id="{3AE9B840-E986-31DA-6339-ACE7E28FC39E}"/>
              </a:ext>
            </a:extLst>
          </p:cNvPr>
          <p:cNvGraphicFramePr>
            <a:graphicFrameLocks noGrp="1"/>
          </p:cNvGraphicFramePr>
          <p:nvPr>
            <p:extLst>
              <p:ext uri="{D42A27DB-BD31-4B8C-83A1-F6EECF244321}">
                <p14:modId xmlns:p14="http://schemas.microsoft.com/office/powerpoint/2010/main" val="483302145"/>
              </p:ext>
            </p:extLst>
          </p:nvPr>
        </p:nvGraphicFramePr>
        <p:xfrm>
          <a:off x="7983639" y="6462516"/>
          <a:ext cx="4018137" cy="286487"/>
        </p:xfrm>
        <a:graphic>
          <a:graphicData uri="http://schemas.openxmlformats.org/drawingml/2006/table">
            <a:tbl>
              <a:tblPr/>
              <a:tblGrid>
                <a:gridCol w="4018137">
                  <a:extLst>
                    <a:ext uri="{9D8B030D-6E8A-4147-A177-3AD203B41FA5}">
                      <a16:colId xmlns:a16="http://schemas.microsoft.com/office/drawing/2014/main" val="20000"/>
                    </a:ext>
                  </a:extLst>
                </a:gridCol>
              </a:tblGrid>
              <a:tr h="286487">
                <a:tc>
                  <a:txBody>
                    <a:bodyPr/>
                    <a:lstStyle/>
                    <a:p>
                      <a:pPr algn="r" fontAlgn="b"/>
                      <a:r>
                        <a:rPr lang="es-MX" sz="700" b="1" i="0" u="none" strike="noStrike" dirty="0">
                          <a:solidFill>
                            <a:schemeClr val="bg1">
                              <a:lumMod val="50000"/>
                            </a:schemeClr>
                          </a:solidFill>
                          <a:latin typeface="Geomanist Light" panose="02000503000000020004" pitchFamily="50" charset="0"/>
                          <a:cs typeface="Montserrat" panose="00000500000000000000" pitchFamily="2" charset="0"/>
                        </a:rPr>
                        <a:t>Fuente</a:t>
                      </a:r>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 SESNSP-CNI con información reportada por las 32 entidades federativas.</a:t>
                      </a:r>
                    </a:p>
                    <a:p>
                      <a:pPr algn="r" fontAlgn="b"/>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Fecha de corte: 30 de noviembre de 2024.</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46721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1">
            <a:extLst>
              <a:ext uri="{FF2B5EF4-FFF2-40B4-BE49-F238E27FC236}">
                <a16:creationId xmlns:a16="http://schemas.microsoft.com/office/drawing/2014/main" id="{044E8099-C95D-A547-7CEA-D67E18C04541}"/>
              </a:ext>
            </a:extLst>
          </p:cNvPr>
          <p:cNvSpPr txBox="1"/>
          <p:nvPr/>
        </p:nvSpPr>
        <p:spPr>
          <a:xfrm>
            <a:off x="-1320" y="-13763"/>
            <a:ext cx="12191999" cy="482825"/>
          </a:xfrm>
          <a:prstGeom prst="rect">
            <a:avLst/>
          </a:prstGeom>
          <a:solidFill>
            <a:srgbClr val="DEC9A2">
              <a:alpha val="25098"/>
            </a:srgbClr>
          </a:solidFill>
        </p:spPr>
        <p:txBody>
          <a:bodyPr wrap="square" lIns="51435" tIns="25718" rIns="51435" bIns="25718" rtlCol="0">
            <a:spAutoFit/>
          </a:bodyPr>
          <a:lstStyle>
            <a:defPPr>
              <a:defRPr lang="es-MX"/>
            </a:defPPr>
            <a:lvl1pPr algn="ctr">
              <a:defRPr sz="1600" spc="-150">
                <a:latin typeface="Montserrat" panose="00000500000000000000" pitchFamily="2" charset="0"/>
                <a:cs typeface="Montserrat Medium" panose="00000600000000000000" charset="0"/>
              </a:defRPr>
            </a:lvl1pPr>
          </a:lstStyle>
          <a:p>
            <a:pPr defTabSz="457154">
              <a:spcAft>
                <a:spcPts val="600"/>
              </a:spcAft>
            </a:pPr>
            <a:r>
              <a:rPr lang="es-MX" sz="1400" spc="0" dirty="0">
                <a:solidFill>
                  <a:schemeClr val="tx1">
                    <a:lumMod val="65000"/>
                    <a:lumOff val="35000"/>
                  </a:schemeClr>
                </a:solidFill>
                <a:latin typeface="Geomanist Light" panose="02000503000000020004" pitchFamily="50" charset="0"/>
                <a:cs typeface="+mn-cs"/>
              </a:rPr>
              <a:t>Al comparar entre grupos poblacionales con distintos tamaños, como es el caso de las entidades federativas, es preferible el uso de tasas en lugar de valores absolutos porque permite una comparación más precisa, independiente del tamaño de su población.</a:t>
            </a:r>
            <a:endParaRPr lang="es-MX" sz="1400" b="1" spc="0" dirty="0">
              <a:solidFill>
                <a:schemeClr val="tx1">
                  <a:lumMod val="65000"/>
                  <a:lumOff val="35000"/>
                </a:schemeClr>
              </a:solidFill>
              <a:latin typeface="Geomanist Light" panose="02000503000000020004" pitchFamily="50" charset="0"/>
              <a:cs typeface="+mn-cs"/>
            </a:endParaRPr>
          </a:p>
        </p:txBody>
      </p:sp>
      <p:graphicFrame>
        <p:nvGraphicFramePr>
          <p:cNvPr id="2" name="6 Tabla">
            <a:extLst>
              <a:ext uri="{FF2B5EF4-FFF2-40B4-BE49-F238E27FC236}">
                <a16:creationId xmlns:a16="http://schemas.microsoft.com/office/drawing/2014/main" id="{4C6C41BE-3AE5-8CE5-2886-402350C43FF1}"/>
              </a:ext>
            </a:extLst>
          </p:cNvPr>
          <p:cNvGraphicFramePr>
            <a:graphicFrameLocks noGrp="1"/>
          </p:cNvGraphicFramePr>
          <p:nvPr>
            <p:extLst>
              <p:ext uri="{D42A27DB-BD31-4B8C-83A1-F6EECF244321}">
                <p14:modId xmlns:p14="http://schemas.microsoft.com/office/powerpoint/2010/main" val="2341394085"/>
              </p:ext>
            </p:extLst>
          </p:nvPr>
        </p:nvGraphicFramePr>
        <p:xfrm>
          <a:off x="5747188" y="6475125"/>
          <a:ext cx="6204619" cy="382875"/>
        </p:xfrm>
        <a:graphic>
          <a:graphicData uri="http://schemas.openxmlformats.org/drawingml/2006/table">
            <a:tbl>
              <a:tblPr/>
              <a:tblGrid>
                <a:gridCol w="6204619">
                  <a:extLst>
                    <a:ext uri="{9D8B030D-6E8A-4147-A177-3AD203B41FA5}">
                      <a16:colId xmlns:a16="http://schemas.microsoft.com/office/drawing/2014/main" val="20000"/>
                    </a:ext>
                  </a:extLst>
                </a:gridCol>
              </a:tblGrid>
              <a:tr h="382875">
                <a:tc>
                  <a:txBody>
                    <a:bodyPr/>
                    <a:lstStyle/>
                    <a:p>
                      <a:pPr marL="0" marR="0" lvl="0" indent="0" algn="r" defTabSz="914377" rtl="0" eaLnBrk="1" fontAlgn="b" latinLnBrk="0" hangingPunct="1">
                        <a:lnSpc>
                          <a:spcPct val="100000"/>
                        </a:lnSpc>
                        <a:spcBef>
                          <a:spcPts val="0"/>
                        </a:spcBef>
                        <a:spcAft>
                          <a:spcPts val="0"/>
                        </a:spcAft>
                        <a:buClrTx/>
                        <a:buSzTx/>
                        <a:buFontTx/>
                        <a:buNone/>
                        <a:tabLst/>
                        <a:defRPr/>
                      </a:pPr>
                      <a:r>
                        <a:rPr lang="es-MX" sz="600" b="1" i="0" u="none" strike="noStrike" dirty="0">
                          <a:solidFill>
                            <a:schemeClr val="bg1">
                              <a:lumMod val="50000"/>
                            </a:schemeClr>
                          </a:solidFill>
                          <a:latin typeface="Geomanist Light" panose="02000503000000020004" pitchFamily="50" charset="0"/>
                          <a:cs typeface="Montserrat" panose="00000500000000000000" pitchFamily="2" charset="0"/>
                        </a:rPr>
                        <a:t>Fuente</a:t>
                      </a:r>
                      <a:r>
                        <a:rPr lang="es-MX" sz="600" b="0" i="0" u="none" strike="noStrike" dirty="0">
                          <a:solidFill>
                            <a:schemeClr val="bg1">
                              <a:lumMod val="50000"/>
                            </a:schemeClr>
                          </a:solidFill>
                          <a:latin typeface="Geomanist Light" panose="02000503000000020004" pitchFamily="50" charset="0"/>
                          <a:cs typeface="Montserrat" panose="00000500000000000000" pitchFamily="2" charset="0"/>
                        </a:rPr>
                        <a:t>: SESNSP-CNI con información reportada por las 32 entidades federativas. Fecha de corte: 30 de noviembre de 2024</a:t>
                      </a:r>
                    </a:p>
                    <a:p>
                      <a:pPr algn="r" fontAlgn="b">
                        <a:lnSpc>
                          <a:spcPct val="100000"/>
                        </a:lnSpc>
                        <a:spcBef>
                          <a:spcPts val="0"/>
                        </a:spcBef>
                        <a:spcAft>
                          <a:spcPts val="0"/>
                        </a:spcAft>
                      </a:pPr>
                      <a:r>
                        <a:rPr lang="es-MX" sz="600" b="0" i="0" u="none" strike="noStrike" dirty="0">
                          <a:solidFill>
                            <a:schemeClr val="bg1">
                              <a:lumMod val="50000"/>
                            </a:schemeClr>
                          </a:solidFill>
                          <a:latin typeface="Geomanist Light" panose="02000503000000020004" pitchFamily="50" charset="0"/>
                          <a:cs typeface="Montserrat" panose="00000500000000000000" pitchFamily="2" charset="0"/>
                        </a:rPr>
                        <a:t>Para el cálculo de la tasa se utilizaron la población a mitad de año. Proyecciones de la Población de México y las Entidades Federativas, 2020-2070</a:t>
                      </a:r>
                    </a:p>
                    <a:p>
                      <a:pPr algn="r" fontAlgn="b">
                        <a:lnSpc>
                          <a:spcPct val="100000"/>
                        </a:lnSpc>
                        <a:spcBef>
                          <a:spcPts val="0"/>
                        </a:spcBef>
                        <a:spcAft>
                          <a:spcPts val="0"/>
                        </a:spcAft>
                      </a:pPr>
                      <a:r>
                        <a:rPr lang="es-MX" sz="600" b="0" i="0" u="none" strike="noStrike" dirty="0">
                          <a:solidFill>
                            <a:schemeClr val="bg1">
                              <a:lumMod val="50000"/>
                            </a:schemeClr>
                          </a:solidFill>
                          <a:latin typeface="Geomanist Light" panose="02000503000000020004" pitchFamily="50" charset="0"/>
                          <a:cs typeface="Montserrat" panose="00000500000000000000" pitchFamily="2" charset="0"/>
                          <a:hlinkClick r:id="rId3">
                            <a:extLst>
                              <a:ext uri="{A12FA001-AC4F-418D-AE19-62706E023703}">
                                <ahyp:hlinkClr xmlns:ahyp="http://schemas.microsoft.com/office/drawing/2018/hyperlinkcolor" val="tx"/>
                              </a:ext>
                            </a:extLst>
                          </a:hlinkClick>
                        </a:rPr>
                        <a:t>https://www.gob.mx/conapo/documentos/bases-de-datos-de-la-conciliacion-demografica-1950-a-2019-y-proyecciones-de-la-poblacion-de-mexico-2020-a-2070</a:t>
                      </a:r>
                      <a:endParaRPr lang="es-MX" sz="600" b="0" i="0" u="none" strike="noStrike" dirty="0">
                        <a:solidFill>
                          <a:schemeClr val="bg1">
                            <a:lumMod val="50000"/>
                          </a:schemeClr>
                        </a:solidFill>
                        <a:latin typeface="Geomanist Light" panose="02000503000000020004" pitchFamily="50" charset="0"/>
                        <a:cs typeface="Montserrat" panose="00000500000000000000" pitchFamily="2" charset="0"/>
                      </a:endParaRP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3" name="Gráfico 2">
            <a:extLst>
              <a:ext uri="{FF2B5EF4-FFF2-40B4-BE49-F238E27FC236}">
                <a16:creationId xmlns:a16="http://schemas.microsoft.com/office/drawing/2014/main" id="{F6CA409E-06E1-0FE8-C17A-30DD45C2D9EC}"/>
              </a:ext>
            </a:extLst>
          </p:cNvPr>
          <p:cNvGraphicFramePr/>
          <p:nvPr>
            <p:extLst>
              <p:ext uri="{D42A27DB-BD31-4B8C-83A1-F6EECF244321}">
                <p14:modId xmlns:p14="http://schemas.microsoft.com/office/powerpoint/2010/main" val="687392537"/>
              </p:ext>
            </p:extLst>
          </p:nvPr>
        </p:nvGraphicFramePr>
        <p:xfrm>
          <a:off x="6250149" y="1843816"/>
          <a:ext cx="5855806" cy="3609527"/>
        </p:xfrm>
        <a:graphic>
          <a:graphicData uri="http://schemas.openxmlformats.org/drawingml/2006/chart">
            <c:chart xmlns:c="http://schemas.openxmlformats.org/drawingml/2006/chart" xmlns:r="http://schemas.openxmlformats.org/officeDocument/2006/relationships" r:id="rId4"/>
          </a:graphicData>
        </a:graphic>
      </p:graphicFrame>
      <p:sp>
        <p:nvSpPr>
          <p:cNvPr id="5" name="CuadroTexto 4">
            <a:extLst>
              <a:ext uri="{FF2B5EF4-FFF2-40B4-BE49-F238E27FC236}">
                <a16:creationId xmlns:a16="http://schemas.microsoft.com/office/drawing/2014/main" id="{C2EB08EF-2437-47EC-7D2E-845A11835593}"/>
              </a:ext>
            </a:extLst>
          </p:cNvPr>
          <p:cNvSpPr txBox="1"/>
          <p:nvPr/>
        </p:nvSpPr>
        <p:spPr>
          <a:xfrm>
            <a:off x="2732967" y="5661765"/>
            <a:ext cx="9218840" cy="430887"/>
          </a:xfrm>
          <a:prstGeom prst="rect">
            <a:avLst/>
          </a:prstGeom>
          <a:solidFill>
            <a:srgbClr val="6E152E"/>
          </a:solidFill>
        </p:spPr>
        <p:txBody>
          <a:bodyPr wrap="square">
            <a:spAutoFit/>
          </a:bodyPr>
          <a:lstStyle/>
          <a:p>
            <a:pPr algn="just"/>
            <a:r>
              <a:rPr lang="es-MX" sz="1100" dirty="0">
                <a:solidFill>
                  <a:schemeClr val="bg1"/>
                </a:solidFill>
                <a:latin typeface="Geomanist Light" panose="02000503000000020004" pitchFamily="50" charset="0"/>
              </a:rPr>
              <a:t>En Colima (34.5) y Morelos (15.2) se presentan las tasas más altas; sin embargo, no son las entidades con mayor número de presuntas víctimas de muertes violentas, sino que son Guanajuato (406) y México (372). Un valor más alto de la tasa indica mayor incidencia de presuntas muertes violentas. </a:t>
            </a:r>
          </a:p>
        </p:txBody>
      </p:sp>
      <p:grpSp>
        <p:nvGrpSpPr>
          <p:cNvPr id="6" name="Grupo 5">
            <a:extLst>
              <a:ext uri="{FF2B5EF4-FFF2-40B4-BE49-F238E27FC236}">
                <a16:creationId xmlns:a16="http://schemas.microsoft.com/office/drawing/2014/main" id="{A0E06834-3481-13A5-0CE2-41E1B7E4C8A3}"/>
              </a:ext>
            </a:extLst>
          </p:cNvPr>
          <p:cNvGrpSpPr/>
          <p:nvPr/>
        </p:nvGrpSpPr>
        <p:grpSpPr>
          <a:xfrm>
            <a:off x="149771" y="1908796"/>
            <a:ext cx="5855806" cy="3511643"/>
            <a:chOff x="68294" y="1981220"/>
            <a:chExt cx="5855806" cy="3511643"/>
          </a:xfrm>
        </p:grpSpPr>
        <p:graphicFrame>
          <p:nvGraphicFramePr>
            <p:cNvPr id="7" name="Gráfico 6">
              <a:extLst>
                <a:ext uri="{FF2B5EF4-FFF2-40B4-BE49-F238E27FC236}">
                  <a16:creationId xmlns:a16="http://schemas.microsoft.com/office/drawing/2014/main" id="{B84F76C3-0309-3CE6-D61F-1FC502CC4EF8}"/>
                </a:ext>
              </a:extLst>
            </p:cNvPr>
            <p:cNvGraphicFramePr/>
            <p:nvPr>
              <p:extLst>
                <p:ext uri="{D42A27DB-BD31-4B8C-83A1-F6EECF244321}">
                  <p14:modId xmlns:p14="http://schemas.microsoft.com/office/powerpoint/2010/main" val="424032903"/>
                </p:ext>
              </p:extLst>
            </p:nvPr>
          </p:nvGraphicFramePr>
          <p:xfrm>
            <a:off x="68294" y="1981220"/>
            <a:ext cx="5855806" cy="3511643"/>
          </p:xfrm>
          <a:graphic>
            <a:graphicData uri="http://schemas.openxmlformats.org/drawingml/2006/chart">
              <c:chart xmlns:c="http://schemas.openxmlformats.org/drawingml/2006/chart" xmlns:r="http://schemas.openxmlformats.org/officeDocument/2006/relationships" r:id="rId5"/>
            </a:graphicData>
          </a:graphic>
        </p:graphicFrame>
        <p:sp>
          <p:nvSpPr>
            <p:cNvPr id="8" name="CuadroTexto 7">
              <a:extLst>
                <a:ext uri="{FF2B5EF4-FFF2-40B4-BE49-F238E27FC236}">
                  <a16:creationId xmlns:a16="http://schemas.microsoft.com/office/drawing/2014/main" id="{38734E8A-5B3F-C936-7371-FCADD9C93875}"/>
                </a:ext>
              </a:extLst>
            </p:cNvPr>
            <p:cNvSpPr txBox="1"/>
            <p:nvPr/>
          </p:nvSpPr>
          <p:spPr>
            <a:xfrm>
              <a:off x="3419475" y="2435151"/>
              <a:ext cx="2422922" cy="369332"/>
            </a:xfrm>
            <a:prstGeom prst="rect">
              <a:avLst/>
            </a:prstGeom>
            <a:noFill/>
          </p:spPr>
          <p:txBody>
            <a:bodyPr wrap="square">
              <a:spAutoFit/>
            </a:bodyPr>
            <a:lstStyle/>
            <a:p>
              <a:r>
                <a:rPr lang="es-MX" sz="1800" b="0" i="0" u="none" strike="noStrike" baseline="0" dirty="0">
                  <a:solidFill>
                    <a:srgbClr val="245C4F"/>
                  </a:solidFill>
                  <a:latin typeface="Geomanist Light" panose="02000503000000020004" pitchFamily="50" charset="0"/>
                </a:rPr>
                <a:t>Tasa nacional: 5.1</a:t>
              </a:r>
              <a:endParaRPr lang="es-MX" dirty="0">
                <a:solidFill>
                  <a:srgbClr val="245C4F"/>
                </a:solidFill>
                <a:latin typeface="Geomanist Light" panose="02000503000000020004" pitchFamily="50" charset="0"/>
              </a:endParaRPr>
            </a:p>
          </p:txBody>
        </p:sp>
      </p:grpSp>
      <p:sp>
        <p:nvSpPr>
          <p:cNvPr id="10" name="Cuadro de texto 2">
            <a:extLst>
              <a:ext uri="{FF2B5EF4-FFF2-40B4-BE49-F238E27FC236}">
                <a16:creationId xmlns:a16="http://schemas.microsoft.com/office/drawing/2014/main" id="{ECD76C35-0275-7D27-C564-9F9D771F8F87}"/>
              </a:ext>
            </a:extLst>
          </p:cNvPr>
          <p:cNvSpPr txBox="1"/>
          <p:nvPr/>
        </p:nvSpPr>
        <p:spPr>
          <a:xfrm>
            <a:off x="265604" y="1067501"/>
            <a:ext cx="5651836" cy="561692"/>
          </a:xfrm>
          <a:prstGeom prst="rect">
            <a:avLst/>
          </a:prstGeom>
          <a:no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600" dirty="0">
                <a:solidFill>
                  <a:srgbClr val="245C4F"/>
                </a:solidFill>
                <a:latin typeface="Geomanist Light" panose="02000503000000020004" pitchFamily="50" charset="0"/>
              </a:rPr>
              <a:t>Tasa de mujeres presuntas víctimas de muerte violenta por cada cien mil mujeres, 2023</a:t>
            </a:r>
          </a:p>
        </p:txBody>
      </p:sp>
      <p:sp>
        <p:nvSpPr>
          <p:cNvPr id="15" name="Cuadro de texto 2">
            <a:extLst>
              <a:ext uri="{FF2B5EF4-FFF2-40B4-BE49-F238E27FC236}">
                <a16:creationId xmlns:a16="http://schemas.microsoft.com/office/drawing/2014/main" id="{DF8ECB27-960F-5D5F-E069-162AE3F1A3D5}"/>
              </a:ext>
            </a:extLst>
          </p:cNvPr>
          <p:cNvSpPr txBox="1"/>
          <p:nvPr/>
        </p:nvSpPr>
        <p:spPr>
          <a:xfrm>
            <a:off x="6287323" y="1149541"/>
            <a:ext cx="5664484" cy="315471"/>
          </a:xfrm>
          <a:prstGeom prst="rect">
            <a:avLst/>
          </a:prstGeom>
          <a:no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600" dirty="0">
                <a:solidFill>
                  <a:srgbClr val="245C4F"/>
                </a:solidFill>
                <a:latin typeface="Geomanist Light" panose="02000503000000020004" pitchFamily="50" charset="0"/>
              </a:rPr>
              <a:t>Mujeres presuntas víctimas de muerte violenta, 2023</a:t>
            </a:r>
          </a:p>
        </p:txBody>
      </p:sp>
      <p:cxnSp>
        <p:nvCxnSpPr>
          <p:cNvPr id="16" name="Conector recto 15">
            <a:extLst>
              <a:ext uri="{FF2B5EF4-FFF2-40B4-BE49-F238E27FC236}">
                <a16:creationId xmlns:a16="http://schemas.microsoft.com/office/drawing/2014/main" id="{24253DEA-B3C9-1B8E-E00B-76CF69B1C57A}"/>
              </a:ext>
            </a:extLst>
          </p:cNvPr>
          <p:cNvCxnSpPr>
            <a:cxnSpLocks/>
          </p:cNvCxnSpPr>
          <p:nvPr/>
        </p:nvCxnSpPr>
        <p:spPr>
          <a:xfrm>
            <a:off x="6196774" y="1445284"/>
            <a:ext cx="6434" cy="3700801"/>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Cuadro de texto 2">
            <a:extLst>
              <a:ext uri="{FF2B5EF4-FFF2-40B4-BE49-F238E27FC236}">
                <a16:creationId xmlns:a16="http://schemas.microsoft.com/office/drawing/2014/main" id="{1CA6FE21-12A2-5095-DE83-5926341567C0}"/>
              </a:ext>
            </a:extLst>
          </p:cNvPr>
          <p:cNvSpPr txBox="1"/>
          <p:nvPr/>
        </p:nvSpPr>
        <p:spPr>
          <a:xfrm>
            <a:off x="4354" y="6628059"/>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Presuntas víctimas registradas en carpetas de investigación</a:t>
            </a:r>
          </a:p>
        </p:txBody>
      </p:sp>
    </p:spTree>
    <p:extLst>
      <p:ext uri="{BB962C8B-B14F-4D97-AF65-F5344CB8AC3E}">
        <p14:creationId xmlns:p14="http://schemas.microsoft.com/office/powerpoint/2010/main" val="2736941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CDC54EB8-CB73-A34C-9F70-1321A100BB7B}"/>
            </a:ext>
          </a:extLst>
        </p:cNvPr>
        <p:cNvGrpSpPr/>
        <p:nvPr/>
      </p:nvGrpSpPr>
      <p:grpSpPr>
        <a:xfrm>
          <a:off x="0" y="0"/>
          <a:ext cx="0" cy="0"/>
          <a:chOff x="0" y="0"/>
          <a:chExt cx="0" cy="0"/>
        </a:xfrm>
      </p:grpSpPr>
      <p:sp>
        <p:nvSpPr>
          <p:cNvPr id="9" name="TextBox 1">
            <a:extLst>
              <a:ext uri="{FF2B5EF4-FFF2-40B4-BE49-F238E27FC236}">
                <a16:creationId xmlns:a16="http://schemas.microsoft.com/office/drawing/2014/main" id="{15A51599-CB56-0F8B-9111-C541FB1500C0}"/>
              </a:ext>
            </a:extLst>
          </p:cNvPr>
          <p:cNvSpPr txBox="1"/>
          <p:nvPr/>
        </p:nvSpPr>
        <p:spPr>
          <a:xfrm>
            <a:off x="-1320" y="-13763"/>
            <a:ext cx="12191999" cy="482825"/>
          </a:xfrm>
          <a:prstGeom prst="rect">
            <a:avLst/>
          </a:prstGeom>
          <a:solidFill>
            <a:srgbClr val="DEC9A2">
              <a:alpha val="25098"/>
            </a:srgbClr>
          </a:solidFill>
        </p:spPr>
        <p:txBody>
          <a:bodyPr wrap="square" lIns="51435" tIns="25718" rIns="51435" bIns="25718" rtlCol="0">
            <a:spAutoFit/>
          </a:bodyPr>
          <a:lstStyle>
            <a:defPPr>
              <a:defRPr lang="es-MX"/>
            </a:defPPr>
            <a:lvl1pPr algn="ctr">
              <a:defRPr sz="1600" spc="-150">
                <a:latin typeface="Montserrat" panose="00000500000000000000" pitchFamily="2" charset="0"/>
                <a:cs typeface="Montserrat Medium" panose="00000600000000000000" charset="0"/>
              </a:defRPr>
            </a:lvl1pPr>
          </a:lstStyle>
          <a:p>
            <a:pPr defTabSz="457154">
              <a:spcAft>
                <a:spcPts val="600"/>
              </a:spcAft>
            </a:pPr>
            <a:r>
              <a:rPr lang="es-MX" sz="1400" spc="0" dirty="0">
                <a:solidFill>
                  <a:schemeClr val="tx1">
                    <a:lumMod val="65000"/>
                    <a:lumOff val="35000"/>
                  </a:schemeClr>
                </a:solidFill>
                <a:latin typeface="Geomanist Light" panose="02000503000000020004" pitchFamily="50" charset="0"/>
                <a:cs typeface="+mn-cs"/>
              </a:rPr>
              <a:t>Al comparar entre grupos poblacionales con distintos tamaños, como es el caso de las entidades federativas, es preferible el uso de tasas en lugar de valores absolutos porque permite una comparación más precisa, independiente del tamaño de su población.</a:t>
            </a:r>
            <a:endParaRPr lang="es-MX" sz="1400" b="1" spc="0" dirty="0">
              <a:solidFill>
                <a:schemeClr val="tx1">
                  <a:lumMod val="65000"/>
                  <a:lumOff val="35000"/>
                </a:schemeClr>
              </a:solidFill>
              <a:latin typeface="Geomanist Light" panose="02000503000000020004" pitchFamily="50" charset="0"/>
              <a:cs typeface="+mn-cs"/>
            </a:endParaRPr>
          </a:p>
        </p:txBody>
      </p:sp>
      <p:graphicFrame>
        <p:nvGraphicFramePr>
          <p:cNvPr id="2" name="6 Tabla">
            <a:extLst>
              <a:ext uri="{FF2B5EF4-FFF2-40B4-BE49-F238E27FC236}">
                <a16:creationId xmlns:a16="http://schemas.microsoft.com/office/drawing/2014/main" id="{DC53964C-E303-E7D0-B106-279F3115271E}"/>
              </a:ext>
            </a:extLst>
          </p:cNvPr>
          <p:cNvGraphicFramePr>
            <a:graphicFrameLocks noGrp="1"/>
          </p:cNvGraphicFramePr>
          <p:nvPr>
            <p:extLst>
              <p:ext uri="{D42A27DB-BD31-4B8C-83A1-F6EECF244321}">
                <p14:modId xmlns:p14="http://schemas.microsoft.com/office/powerpoint/2010/main" val="164229744"/>
              </p:ext>
            </p:extLst>
          </p:nvPr>
        </p:nvGraphicFramePr>
        <p:xfrm>
          <a:off x="5747188" y="6334549"/>
          <a:ext cx="6204619" cy="523451"/>
        </p:xfrm>
        <a:graphic>
          <a:graphicData uri="http://schemas.openxmlformats.org/drawingml/2006/table">
            <a:tbl>
              <a:tblPr/>
              <a:tblGrid>
                <a:gridCol w="6204619">
                  <a:extLst>
                    <a:ext uri="{9D8B030D-6E8A-4147-A177-3AD203B41FA5}">
                      <a16:colId xmlns:a16="http://schemas.microsoft.com/office/drawing/2014/main" val="20000"/>
                    </a:ext>
                  </a:extLst>
                </a:gridCol>
              </a:tblGrid>
              <a:tr h="523451">
                <a:tc>
                  <a:txBody>
                    <a:bodyPr/>
                    <a:lstStyle/>
                    <a:p>
                      <a:pPr marL="0" marR="0" lvl="0" indent="0" algn="r" defTabSz="914377" rtl="0" eaLnBrk="1" fontAlgn="b" latinLnBrk="0" hangingPunct="1">
                        <a:lnSpc>
                          <a:spcPct val="100000"/>
                        </a:lnSpc>
                        <a:spcBef>
                          <a:spcPts val="0"/>
                        </a:spcBef>
                        <a:spcAft>
                          <a:spcPts val="0"/>
                        </a:spcAft>
                        <a:buClrTx/>
                        <a:buSzTx/>
                        <a:buFontTx/>
                        <a:buNone/>
                        <a:tabLst/>
                        <a:defRPr/>
                      </a:pPr>
                      <a:r>
                        <a:rPr lang="es-MX" sz="600" b="1" i="0" u="none" strike="noStrike" dirty="0">
                          <a:solidFill>
                            <a:schemeClr val="bg1">
                              <a:lumMod val="50000"/>
                            </a:schemeClr>
                          </a:solidFill>
                          <a:latin typeface="Geomanist Light" panose="02000503000000020004" pitchFamily="50" charset="0"/>
                          <a:cs typeface="Montserrat" panose="00000500000000000000" pitchFamily="2" charset="0"/>
                        </a:rPr>
                        <a:t>* Cifras de enero a noviembre</a:t>
                      </a:r>
                    </a:p>
                    <a:p>
                      <a:pPr marL="0" marR="0" lvl="0" indent="0" algn="r" defTabSz="914377" rtl="0" eaLnBrk="1" fontAlgn="b" latinLnBrk="0" hangingPunct="1">
                        <a:lnSpc>
                          <a:spcPct val="100000"/>
                        </a:lnSpc>
                        <a:spcBef>
                          <a:spcPts val="0"/>
                        </a:spcBef>
                        <a:spcAft>
                          <a:spcPts val="0"/>
                        </a:spcAft>
                        <a:buClrTx/>
                        <a:buSzTx/>
                        <a:buFontTx/>
                        <a:buNone/>
                        <a:tabLst/>
                        <a:defRPr/>
                      </a:pPr>
                      <a:r>
                        <a:rPr lang="es-MX" sz="600" b="1" i="0" u="none" strike="noStrike" dirty="0">
                          <a:solidFill>
                            <a:schemeClr val="bg1">
                              <a:lumMod val="50000"/>
                            </a:schemeClr>
                          </a:solidFill>
                          <a:latin typeface="Geomanist Light" panose="02000503000000020004" pitchFamily="50" charset="0"/>
                          <a:cs typeface="Montserrat" panose="00000500000000000000" pitchFamily="2" charset="0"/>
                        </a:rPr>
                        <a:t>Fuente</a:t>
                      </a:r>
                      <a:r>
                        <a:rPr lang="es-MX" sz="600" b="0" i="0" u="none" strike="noStrike" dirty="0">
                          <a:solidFill>
                            <a:schemeClr val="bg1">
                              <a:lumMod val="50000"/>
                            </a:schemeClr>
                          </a:solidFill>
                          <a:latin typeface="Geomanist Light" panose="02000503000000020004" pitchFamily="50" charset="0"/>
                          <a:cs typeface="Montserrat" panose="00000500000000000000" pitchFamily="2" charset="0"/>
                        </a:rPr>
                        <a:t>: SESNSP-CNI con información reportada por las 32 entidades federativas. Fecha de corte: 30 de noviembre de 2024</a:t>
                      </a:r>
                    </a:p>
                    <a:p>
                      <a:pPr algn="r" fontAlgn="b">
                        <a:lnSpc>
                          <a:spcPct val="100000"/>
                        </a:lnSpc>
                        <a:spcBef>
                          <a:spcPts val="0"/>
                        </a:spcBef>
                        <a:spcAft>
                          <a:spcPts val="0"/>
                        </a:spcAft>
                      </a:pPr>
                      <a:r>
                        <a:rPr lang="es-MX" sz="600" b="0" i="0" u="none" strike="noStrike" dirty="0">
                          <a:solidFill>
                            <a:schemeClr val="bg1">
                              <a:lumMod val="50000"/>
                            </a:schemeClr>
                          </a:solidFill>
                          <a:latin typeface="Geomanist Light" panose="02000503000000020004" pitchFamily="50" charset="0"/>
                          <a:cs typeface="Montserrat" panose="00000500000000000000" pitchFamily="2" charset="0"/>
                        </a:rPr>
                        <a:t>Para el cálculo de la tasa se utilizaron la población a mitad de año. Proyecciones de la Población de México y las Entidades Federativas, 2020-2070</a:t>
                      </a:r>
                    </a:p>
                    <a:p>
                      <a:pPr algn="r" fontAlgn="b">
                        <a:lnSpc>
                          <a:spcPct val="100000"/>
                        </a:lnSpc>
                        <a:spcBef>
                          <a:spcPts val="0"/>
                        </a:spcBef>
                        <a:spcAft>
                          <a:spcPts val="0"/>
                        </a:spcAft>
                      </a:pPr>
                      <a:r>
                        <a:rPr lang="es-MX" sz="600" b="0" i="0" u="none" strike="noStrike" dirty="0">
                          <a:solidFill>
                            <a:schemeClr val="bg1">
                              <a:lumMod val="50000"/>
                            </a:schemeClr>
                          </a:solidFill>
                          <a:latin typeface="Geomanist Light" panose="02000503000000020004" pitchFamily="50" charset="0"/>
                          <a:cs typeface="Montserrat" panose="00000500000000000000" pitchFamily="2" charset="0"/>
                          <a:hlinkClick r:id="rId3">
                            <a:extLst>
                              <a:ext uri="{A12FA001-AC4F-418D-AE19-62706E023703}">
                                <ahyp:hlinkClr xmlns:ahyp="http://schemas.microsoft.com/office/drawing/2018/hyperlinkcolor" val="tx"/>
                              </a:ext>
                            </a:extLst>
                          </a:hlinkClick>
                        </a:rPr>
                        <a:t>https://www.gob.mx/conapo/documentos/bases-de-datos-de-la-conciliacion-demografica-1950-a-2019-y-proyecciones-de-la-poblacion-de-mexico-2020-a-2070</a:t>
                      </a:r>
                      <a:endParaRPr lang="es-MX" sz="600" b="0" i="0" u="none" strike="noStrike" dirty="0">
                        <a:solidFill>
                          <a:schemeClr val="bg1">
                            <a:lumMod val="50000"/>
                          </a:schemeClr>
                        </a:solidFill>
                        <a:latin typeface="Geomanist Light" panose="02000503000000020004" pitchFamily="50" charset="0"/>
                        <a:cs typeface="Montserrat" panose="00000500000000000000" pitchFamily="2" charset="0"/>
                      </a:endParaRP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3" name="Gráfico 2">
            <a:extLst>
              <a:ext uri="{FF2B5EF4-FFF2-40B4-BE49-F238E27FC236}">
                <a16:creationId xmlns:a16="http://schemas.microsoft.com/office/drawing/2014/main" id="{02B7CD11-69F5-C91E-5E2C-E3F0ECAA090F}"/>
              </a:ext>
            </a:extLst>
          </p:cNvPr>
          <p:cNvGraphicFramePr/>
          <p:nvPr>
            <p:extLst>
              <p:ext uri="{D42A27DB-BD31-4B8C-83A1-F6EECF244321}">
                <p14:modId xmlns:p14="http://schemas.microsoft.com/office/powerpoint/2010/main" val="3546745301"/>
              </p:ext>
            </p:extLst>
          </p:nvPr>
        </p:nvGraphicFramePr>
        <p:xfrm>
          <a:off x="6250149" y="1843816"/>
          <a:ext cx="5855806" cy="3609527"/>
        </p:xfrm>
        <a:graphic>
          <a:graphicData uri="http://schemas.openxmlformats.org/drawingml/2006/chart">
            <c:chart xmlns:c="http://schemas.openxmlformats.org/drawingml/2006/chart" xmlns:r="http://schemas.openxmlformats.org/officeDocument/2006/relationships" r:id="rId4"/>
          </a:graphicData>
        </a:graphic>
      </p:graphicFrame>
      <p:sp>
        <p:nvSpPr>
          <p:cNvPr id="5" name="CuadroTexto 4">
            <a:extLst>
              <a:ext uri="{FF2B5EF4-FFF2-40B4-BE49-F238E27FC236}">
                <a16:creationId xmlns:a16="http://schemas.microsoft.com/office/drawing/2014/main" id="{F7FDE6D3-0B1B-4F81-92DF-1220B1793FB9}"/>
              </a:ext>
            </a:extLst>
          </p:cNvPr>
          <p:cNvSpPr txBox="1"/>
          <p:nvPr/>
        </p:nvSpPr>
        <p:spPr>
          <a:xfrm>
            <a:off x="2732967" y="5661765"/>
            <a:ext cx="9218840" cy="600164"/>
          </a:xfrm>
          <a:prstGeom prst="rect">
            <a:avLst/>
          </a:prstGeom>
          <a:solidFill>
            <a:srgbClr val="6E152E"/>
          </a:solidFill>
        </p:spPr>
        <p:txBody>
          <a:bodyPr wrap="square">
            <a:spAutoFit/>
          </a:bodyPr>
          <a:lstStyle/>
          <a:p>
            <a:pPr algn="just"/>
            <a:r>
              <a:rPr lang="es-MX" sz="1100" dirty="0">
                <a:solidFill>
                  <a:schemeClr val="bg1"/>
                </a:solidFill>
                <a:latin typeface="Geomanist Light" panose="02000503000000020004" pitchFamily="50" charset="0"/>
              </a:rPr>
              <a:t>Las tasas más altas de presuntas muertes violentas se registran en Colima (30.1) y Baja California (13.2). Sin embargo, éstas entidades no son las que presentan el mayor número de víctimas. Guanajuato lidera con 347 presuntas victimas y le sigue Baja California con 264. Un valor más alto de la tasa indica una mayor incidencia de presuntas muertes violentas en una entidad. </a:t>
            </a:r>
          </a:p>
        </p:txBody>
      </p:sp>
      <p:grpSp>
        <p:nvGrpSpPr>
          <p:cNvPr id="6" name="Grupo 5">
            <a:extLst>
              <a:ext uri="{FF2B5EF4-FFF2-40B4-BE49-F238E27FC236}">
                <a16:creationId xmlns:a16="http://schemas.microsoft.com/office/drawing/2014/main" id="{08565936-D7DC-7D84-7D15-220D2CD2EEBA}"/>
              </a:ext>
            </a:extLst>
          </p:cNvPr>
          <p:cNvGrpSpPr/>
          <p:nvPr/>
        </p:nvGrpSpPr>
        <p:grpSpPr>
          <a:xfrm>
            <a:off x="149771" y="1908796"/>
            <a:ext cx="5855806" cy="3511643"/>
            <a:chOff x="68294" y="1981220"/>
            <a:chExt cx="5855806" cy="3511643"/>
          </a:xfrm>
        </p:grpSpPr>
        <p:graphicFrame>
          <p:nvGraphicFramePr>
            <p:cNvPr id="7" name="Gráfico 6">
              <a:extLst>
                <a:ext uri="{FF2B5EF4-FFF2-40B4-BE49-F238E27FC236}">
                  <a16:creationId xmlns:a16="http://schemas.microsoft.com/office/drawing/2014/main" id="{A85F865B-AB22-FCB0-5379-A0ED7EC27163}"/>
                </a:ext>
              </a:extLst>
            </p:cNvPr>
            <p:cNvGraphicFramePr/>
            <p:nvPr>
              <p:extLst>
                <p:ext uri="{D42A27DB-BD31-4B8C-83A1-F6EECF244321}">
                  <p14:modId xmlns:p14="http://schemas.microsoft.com/office/powerpoint/2010/main" val="2467859305"/>
                </p:ext>
              </p:extLst>
            </p:nvPr>
          </p:nvGraphicFramePr>
          <p:xfrm>
            <a:off x="68294" y="1981220"/>
            <a:ext cx="5855806" cy="3511643"/>
          </p:xfrm>
          <a:graphic>
            <a:graphicData uri="http://schemas.openxmlformats.org/drawingml/2006/chart">
              <c:chart xmlns:c="http://schemas.openxmlformats.org/drawingml/2006/chart" xmlns:r="http://schemas.openxmlformats.org/officeDocument/2006/relationships" r:id="rId5"/>
            </a:graphicData>
          </a:graphic>
        </p:graphicFrame>
        <p:sp>
          <p:nvSpPr>
            <p:cNvPr id="8" name="CuadroTexto 7">
              <a:extLst>
                <a:ext uri="{FF2B5EF4-FFF2-40B4-BE49-F238E27FC236}">
                  <a16:creationId xmlns:a16="http://schemas.microsoft.com/office/drawing/2014/main" id="{56C705AE-4B68-6FF8-430E-EF74ABCB611F}"/>
                </a:ext>
              </a:extLst>
            </p:cNvPr>
            <p:cNvSpPr txBox="1"/>
            <p:nvPr/>
          </p:nvSpPr>
          <p:spPr>
            <a:xfrm>
              <a:off x="3419475" y="2435151"/>
              <a:ext cx="2422922" cy="369332"/>
            </a:xfrm>
            <a:prstGeom prst="rect">
              <a:avLst/>
            </a:prstGeom>
            <a:noFill/>
          </p:spPr>
          <p:txBody>
            <a:bodyPr wrap="square">
              <a:spAutoFit/>
            </a:bodyPr>
            <a:lstStyle/>
            <a:p>
              <a:r>
                <a:rPr lang="es-MX" sz="1800" b="0" i="0" u="none" strike="noStrike" baseline="0" dirty="0">
                  <a:solidFill>
                    <a:srgbClr val="245C4F"/>
                  </a:solidFill>
                  <a:latin typeface="Geomanist Light" panose="02000503000000020004" pitchFamily="50" charset="0"/>
                </a:rPr>
                <a:t>Tasa nacional: 4.7</a:t>
              </a:r>
              <a:endParaRPr lang="es-MX" dirty="0">
                <a:solidFill>
                  <a:srgbClr val="245C4F"/>
                </a:solidFill>
                <a:latin typeface="Geomanist Light" panose="02000503000000020004" pitchFamily="50" charset="0"/>
              </a:endParaRPr>
            </a:p>
          </p:txBody>
        </p:sp>
      </p:grpSp>
      <p:sp>
        <p:nvSpPr>
          <p:cNvPr id="10" name="Cuadro de texto 2">
            <a:extLst>
              <a:ext uri="{FF2B5EF4-FFF2-40B4-BE49-F238E27FC236}">
                <a16:creationId xmlns:a16="http://schemas.microsoft.com/office/drawing/2014/main" id="{8E6FF7C2-7D13-2418-1401-BD8B686683DC}"/>
              </a:ext>
            </a:extLst>
          </p:cNvPr>
          <p:cNvSpPr txBox="1"/>
          <p:nvPr/>
        </p:nvSpPr>
        <p:spPr>
          <a:xfrm>
            <a:off x="265604" y="1067501"/>
            <a:ext cx="5651836" cy="561692"/>
          </a:xfrm>
          <a:prstGeom prst="rect">
            <a:avLst/>
          </a:prstGeom>
          <a:no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600" dirty="0">
                <a:solidFill>
                  <a:srgbClr val="245C4F"/>
                </a:solidFill>
                <a:latin typeface="Geomanist Light" panose="02000503000000020004" pitchFamily="50" charset="0"/>
              </a:rPr>
              <a:t>Tasa de mujeres presuntas víctimas de muerte violenta por cada cien mil mujeres, </a:t>
            </a:r>
            <a:r>
              <a:rPr lang="es-MX" altLang="en-US" sz="1600" b="1" dirty="0">
                <a:solidFill>
                  <a:srgbClr val="245C4F"/>
                </a:solidFill>
                <a:latin typeface="Geomanist Light" panose="02000503000000020004" pitchFamily="50" charset="0"/>
              </a:rPr>
              <a:t>2024*</a:t>
            </a:r>
          </a:p>
        </p:txBody>
      </p:sp>
      <p:sp>
        <p:nvSpPr>
          <p:cNvPr id="15" name="Cuadro de texto 2">
            <a:extLst>
              <a:ext uri="{FF2B5EF4-FFF2-40B4-BE49-F238E27FC236}">
                <a16:creationId xmlns:a16="http://schemas.microsoft.com/office/drawing/2014/main" id="{D2D8B53B-9143-A962-A39E-773884E59974}"/>
              </a:ext>
            </a:extLst>
          </p:cNvPr>
          <p:cNvSpPr txBox="1"/>
          <p:nvPr/>
        </p:nvSpPr>
        <p:spPr>
          <a:xfrm>
            <a:off x="6287323" y="1149541"/>
            <a:ext cx="5664484" cy="315471"/>
          </a:xfrm>
          <a:prstGeom prst="rect">
            <a:avLst/>
          </a:prstGeom>
          <a:no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600" dirty="0">
                <a:solidFill>
                  <a:srgbClr val="245C4F"/>
                </a:solidFill>
                <a:latin typeface="Geomanist Light" panose="02000503000000020004" pitchFamily="50" charset="0"/>
              </a:rPr>
              <a:t>Mujeres presuntas víctimas de muerte violenta, </a:t>
            </a:r>
            <a:r>
              <a:rPr lang="es-MX" altLang="en-US" sz="1600" b="1" dirty="0">
                <a:solidFill>
                  <a:srgbClr val="245C4F"/>
                </a:solidFill>
                <a:latin typeface="Geomanist Light" panose="02000503000000020004" pitchFamily="50" charset="0"/>
              </a:rPr>
              <a:t>2024*</a:t>
            </a:r>
          </a:p>
        </p:txBody>
      </p:sp>
      <p:cxnSp>
        <p:nvCxnSpPr>
          <p:cNvPr id="16" name="Conector recto 15">
            <a:extLst>
              <a:ext uri="{FF2B5EF4-FFF2-40B4-BE49-F238E27FC236}">
                <a16:creationId xmlns:a16="http://schemas.microsoft.com/office/drawing/2014/main" id="{70F10C72-F8B5-41D8-6D38-D8501FD8317E}"/>
              </a:ext>
            </a:extLst>
          </p:cNvPr>
          <p:cNvCxnSpPr>
            <a:cxnSpLocks/>
          </p:cNvCxnSpPr>
          <p:nvPr/>
        </p:nvCxnSpPr>
        <p:spPr>
          <a:xfrm>
            <a:off x="6196774" y="1445284"/>
            <a:ext cx="6434" cy="3700801"/>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Cuadro de texto 2">
            <a:extLst>
              <a:ext uri="{FF2B5EF4-FFF2-40B4-BE49-F238E27FC236}">
                <a16:creationId xmlns:a16="http://schemas.microsoft.com/office/drawing/2014/main" id="{8F3CCD2B-E39A-9DCF-0A94-42E9809F85D0}"/>
              </a:ext>
            </a:extLst>
          </p:cNvPr>
          <p:cNvSpPr txBox="1"/>
          <p:nvPr/>
        </p:nvSpPr>
        <p:spPr>
          <a:xfrm>
            <a:off x="4354" y="6628059"/>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Presuntas víctimas registradas en carpetas de investigación</a:t>
            </a:r>
          </a:p>
        </p:txBody>
      </p:sp>
    </p:spTree>
    <p:extLst>
      <p:ext uri="{BB962C8B-B14F-4D97-AF65-F5344CB8AC3E}">
        <p14:creationId xmlns:p14="http://schemas.microsoft.com/office/powerpoint/2010/main" val="228289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0"/>
            <a:lum/>
          </a:blip>
          <a:srcRect/>
          <a:stretch>
            <a:fillRect/>
          </a:stretch>
        </a:blipFill>
        <a:effectLst/>
      </p:bgPr>
    </p:bg>
    <p:spTree>
      <p:nvGrpSpPr>
        <p:cNvPr id="1" name=""/>
        <p:cNvGrpSpPr/>
        <p:nvPr/>
      </p:nvGrpSpPr>
      <p:grpSpPr>
        <a:xfrm>
          <a:off x="0" y="0"/>
          <a:ext cx="0" cy="0"/>
          <a:chOff x="0" y="0"/>
          <a:chExt cx="0" cy="0"/>
        </a:xfrm>
      </p:grpSpPr>
      <p:sp>
        <p:nvSpPr>
          <p:cNvPr id="9" name="TextBox 1">
            <a:extLst>
              <a:ext uri="{FF2B5EF4-FFF2-40B4-BE49-F238E27FC236}">
                <a16:creationId xmlns:a16="http://schemas.microsoft.com/office/drawing/2014/main" id="{044E8099-C95D-A547-7CEA-D67E18C04541}"/>
              </a:ext>
            </a:extLst>
          </p:cNvPr>
          <p:cNvSpPr txBox="1"/>
          <p:nvPr/>
        </p:nvSpPr>
        <p:spPr>
          <a:xfrm>
            <a:off x="-1320" y="-13763"/>
            <a:ext cx="12191999" cy="1129156"/>
          </a:xfrm>
          <a:prstGeom prst="rect">
            <a:avLst/>
          </a:prstGeom>
          <a:solidFill>
            <a:srgbClr val="DEC9A2">
              <a:alpha val="25098"/>
            </a:srgbClr>
          </a:solidFill>
        </p:spPr>
        <p:txBody>
          <a:bodyPr wrap="square" lIns="51435" tIns="25718" rIns="51435" bIns="25718" rtlCol="0">
            <a:spAutoFit/>
          </a:bodyPr>
          <a:lstStyle>
            <a:defPPr>
              <a:defRPr lang="es-MX"/>
            </a:defPPr>
            <a:lvl1pPr algn="ctr">
              <a:defRPr sz="1600" spc="-150">
                <a:latin typeface="Montserrat" panose="00000500000000000000" pitchFamily="2" charset="0"/>
                <a:cs typeface="Montserrat Medium" panose="00000600000000000000" charset="0"/>
              </a:defRPr>
            </a:lvl1pPr>
          </a:lstStyle>
          <a:p>
            <a:pPr defTabSz="457154">
              <a:spcAft>
                <a:spcPts val="600"/>
              </a:spcAft>
            </a:pPr>
            <a:r>
              <a:rPr lang="es-MX" sz="1400" spc="0" dirty="0">
                <a:solidFill>
                  <a:schemeClr val="tx1">
                    <a:lumMod val="65000"/>
                    <a:lumOff val="35000"/>
                  </a:schemeClr>
                </a:solidFill>
                <a:latin typeface="Geomanist Light" panose="02000503000000020004" pitchFamily="50" charset="0"/>
                <a:cs typeface="+mn-cs"/>
              </a:rPr>
              <a:t>Se observa un comportamiento variable en el número de niñas y adolescentes víctimas de muerte violenta durante el periodo enero a noviembre de 2015 a 2024. En 2024 se registró la presunta muerte violenta de 185 niñas y adolescentes, la cifra menor en todo el periodo considerado. En cuanto a las mujeres mayores de 18 años, se evidencia una tendencia creciente desde 2015 hasta 2021, cuando alcanzo 3,104 presuntas víctimas. Sin embargo, en 2023, esta cifra disminuyó a 2,756, aunque se registró un ligero incremento en 2024 alcanzando 2,560. Además, desde 2021, el número de presuntas víctimas cuya edad no fue especificada ha oscilado en promedio al 13.6 % del total de víctimas.</a:t>
            </a:r>
            <a:endParaRPr lang="es-MX" sz="1400" b="1" spc="0" dirty="0">
              <a:solidFill>
                <a:schemeClr val="tx1">
                  <a:lumMod val="65000"/>
                  <a:lumOff val="35000"/>
                </a:schemeClr>
              </a:solidFill>
              <a:latin typeface="Geomanist Light" panose="02000503000000020004" pitchFamily="50" charset="0"/>
              <a:cs typeface="+mn-cs"/>
            </a:endParaRPr>
          </a:p>
        </p:txBody>
      </p:sp>
      <p:sp>
        <p:nvSpPr>
          <p:cNvPr id="11" name="CuadroTexto 10">
            <a:extLst>
              <a:ext uri="{FF2B5EF4-FFF2-40B4-BE49-F238E27FC236}">
                <a16:creationId xmlns:a16="http://schemas.microsoft.com/office/drawing/2014/main" id="{B9D4C97D-F3BF-14B8-6C2F-D786BAC9C35D}"/>
              </a:ext>
            </a:extLst>
          </p:cNvPr>
          <p:cNvSpPr txBox="1"/>
          <p:nvPr/>
        </p:nvSpPr>
        <p:spPr>
          <a:xfrm>
            <a:off x="153047" y="2113651"/>
            <a:ext cx="9218571" cy="523220"/>
          </a:xfrm>
          <a:prstGeom prst="rect">
            <a:avLst/>
          </a:prstGeom>
          <a:noFill/>
        </p:spPr>
        <p:txBody>
          <a:bodyPr wrap="square">
            <a:spAutoFit/>
          </a:bodyPr>
          <a:lstStyle/>
          <a:p>
            <a:pPr marL="0" algn="l" defTabSz="914400" rtl="0" eaLnBrk="1" latinLnBrk="0" hangingPunct="1">
              <a:defRPr lang="es-MX" sz="1400" b="1" i="0" u="none" strike="noStrike" kern="1200" baseline="0" dirty="0">
                <a:solidFill>
                  <a:srgbClr val="A42145"/>
                </a:solidFill>
                <a:latin typeface="Montserrat Medium" panose="00000600000000000000" pitchFamily="2" charset="0"/>
                <a:ea typeface="+mn-ea"/>
                <a:cs typeface="+mn-cs"/>
              </a:defRPr>
            </a:pPr>
            <a:r>
              <a:rPr lang="es-MX" sz="1400" b="1" kern="0" dirty="0">
                <a:solidFill>
                  <a:srgbClr val="691B31"/>
                </a:solidFill>
                <a:latin typeface="Geomanist Light" panose="02000503000000020004" pitchFamily="50" charset="0"/>
              </a:rPr>
              <a:t>Mujeres presuntas víctimas de muerte violenta, menores de 18 años y de 18 años o más por año </a:t>
            </a:r>
          </a:p>
          <a:p>
            <a:pPr marL="0" algn="l" defTabSz="914400" rtl="0" eaLnBrk="1" latinLnBrk="0" hangingPunct="1">
              <a:defRPr lang="es-MX" sz="1400" b="1" i="0" u="none" strike="noStrike" kern="1200" baseline="0" dirty="0">
                <a:solidFill>
                  <a:srgbClr val="A42145"/>
                </a:solidFill>
                <a:latin typeface="Montserrat Medium" panose="00000600000000000000" pitchFamily="2" charset="0"/>
                <a:ea typeface="+mn-ea"/>
                <a:cs typeface="+mn-cs"/>
              </a:defRPr>
            </a:pPr>
            <a:r>
              <a:rPr lang="es-MX" sz="1400" b="1" kern="0" dirty="0">
                <a:solidFill>
                  <a:srgbClr val="691B31"/>
                </a:solidFill>
                <a:latin typeface="Geomanist Light" panose="02000503000000020004" pitchFamily="50" charset="0"/>
              </a:rPr>
              <a:t>Enero - noviembre 2015 - 2024</a:t>
            </a:r>
          </a:p>
        </p:txBody>
      </p:sp>
      <p:graphicFrame>
        <p:nvGraphicFramePr>
          <p:cNvPr id="12" name="6 Gráfico">
            <a:extLst>
              <a:ext uri="{FF2B5EF4-FFF2-40B4-BE49-F238E27FC236}">
                <a16:creationId xmlns:a16="http://schemas.microsoft.com/office/drawing/2014/main" id="{5EC8D523-112D-BECA-441F-EA1C1DAA54EF}"/>
              </a:ext>
            </a:extLst>
          </p:cNvPr>
          <p:cNvGraphicFramePr/>
          <p:nvPr>
            <p:extLst>
              <p:ext uri="{D42A27DB-BD31-4B8C-83A1-F6EECF244321}">
                <p14:modId xmlns:p14="http://schemas.microsoft.com/office/powerpoint/2010/main" val="1442183787"/>
              </p:ext>
            </p:extLst>
          </p:nvPr>
        </p:nvGraphicFramePr>
        <p:xfrm>
          <a:off x="340492" y="2636871"/>
          <a:ext cx="7851008" cy="3429101"/>
        </p:xfrm>
        <a:graphic>
          <a:graphicData uri="http://schemas.openxmlformats.org/drawingml/2006/chart">
            <c:chart xmlns:c="http://schemas.openxmlformats.org/drawingml/2006/chart" xmlns:r="http://schemas.openxmlformats.org/officeDocument/2006/relationships" r:id="rId4"/>
          </a:graphicData>
        </a:graphic>
      </p:graphicFrame>
      <p:sp>
        <p:nvSpPr>
          <p:cNvPr id="13" name="Cuadro de texto 2">
            <a:extLst>
              <a:ext uri="{FF2B5EF4-FFF2-40B4-BE49-F238E27FC236}">
                <a16:creationId xmlns:a16="http://schemas.microsoft.com/office/drawing/2014/main" id="{58B99A61-6297-A2AE-6B14-FE66A2E71D27}"/>
              </a:ext>
            </a:extLst>
          </p:cNvPr>
          <p:cNvSpPr txBox="1"/>
          <p:nvPr/>
        </p:nvSpPr>
        <p:spPr>
          <a:xfrm>
            <a:off x="9728462" y="2120623"/>
            <a:ext cx="1925353" cy="2870016"/>
          </a:xfrm>
          <a:prstGeom prst="rect">
            <a:avLst/>
          </a:prstGeom>
          <a:solidFill>
            <a:schemeClr val="bg1">
              <a:lumMod val="50000"/>
              <a:alpha val="10000"/>
            </a:schemeClr>
          </a:solidFill>
          <a:ln>
            <a:solidFill>
              <a:schemeClr val="bg2">
                <a:lumMod val="50000"/>
              </a:schemeClr>
            </a:solidFill>
            <a:prstDash val="dash"/>
          </a:ln>
        </p:spPr>
        <p:txBody>
          <a:bodyPr wrap="square">
            <a:spAutoFit/>
          </a:bodyPr>
          <a:lstStyle>
            <a:defPPr>
              <a:defRPr lang="es-MX"/>
            </a:defPPr>
            <a:lvl1pPr lvl="0" indent="0" algn="ctr" defTabSz="622300">
              <a:lnSpc>
                <a:spcPct val="90000"/>
              </a:lnSpc>
              <a:spcBef>
                <a:spcPct val="0"/>
              </a:spcBef>
              <a:spcAft>
                <a:spcPct val="35000"/>
              </a:spcAft>
              <a:buNone/>
              <a:defRPr sz="1400" b="1">
                <a:solidFill>
                  <a:schemeClr val="tx1">
                    <a:lumMod val="65000"/>
                    <a:lumOff val="35000"/>
                  </a:schemeClr>
                </a:solidFill>
                <a:effectLst/>
                <a:latin typeface="Geomanist Light" panose="02000503000000020004" pitchFamily="50" charset="0"/>
                <a:ea typeface="Times New Roman" panose="02020603050405020304" pitchFamily="18" charset="0"/>
              </a:defRPr>
            </a:lvl1pPr>
          </a:lstStyle>
          <a:p>
            <a:r>
              <a:rPr lang="es-MX" dirty="0"/>
              <a:t>Los feminicidios de niñas y adolescentes además de las características que acompañan a los feminicidios de las mujeres adultas, tienen peculiaridades debido a su dependencia, subordinación e indefensión, especialmente a menor edad.</a:t>
            </a:r>
          </a:p>
        </p:txBody>
      </p:sp>
      <p:sp>
        <p:nvSpPr>
          <p:cNvPr id="22" name="Cuadro de texto 2">
            <a:extLst>
              <a:ext uri="{FF2B5EF4-FFF2-40B4-BE49-F238E27FC236}">
                <a16:creationId xmlns:a16="http://schemas.microsoft.com/office/drawing/2014/main" id="{FF60E4AC-99C4-7EBF-68FD-6607789C40CD}"/>
              </a:ext>
            </a:extLst>
          </p:cNvPr>
          <p:cNvSpPr txBox="1"/>
          <p:nvPr/>
        </p:nvSpPr>
        <p:spPr>
          <a:xfrm>
            <a:off x="4354" y="6628059"/>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Presuntas víctimas registradas en carpetas de investigación</a:t>
            </a:r>
          </a:p>
        </p:txBody>
      </p:sp>
      <p:graphicFrame>
        <p:nvGraphicFramePr>
          <p:cNvPr id="3" name="6 Tabla">
            <a:extLst>
              <a:ext uri="{FF2B5EF4-FFF2-40B4-BE49-F238E27FC236}">
                <a16:creationId xmlns:a16="http://schemas.microsoft.com/office/drawing/2014/main" id="{5C2ACAF6-0231-1D37-4225-CFA4D2CB88AD}"/>
              </a:ext>
            </a:extLst>
          </p:cNvPr>
          <p:cNvGraphicFramePr>
            <a:graphicFrameLocks noGrp="1"/>
          </p:cNvGraphicFramePr>
          <p:nvPr>
            <p:extLst>
              <p:ext uri="{D42A27DB-BD31-4B8C-83A1-F6EECF244321}">
                <p14:modId xmlns:p14="http://schemas.microsoft.com/office/powerpoint/2010/main" val="2857093871"/>
              </p:ext>
            </p:extLst>
          </p:nvPr>
        </p:nvGraphicFramePr>
        <p:xfrm>
          <a:off x="7983639" y="6462516"/>
          <a:ext cx="4018137" cy="286487"/>
        </p:xfrm>
        <a:graphic>
          <a:graphicData uri="http://schemas.openxmlformats.org/drawingml/2006/table">
            <a:tbl>
              <a:tblPr/>
              <a:tblGrid>
                <a:gridCol w="4018137">
                  <a:extLst>
                    <a:ext uri="{9D8B030D-6E8A-4147-A177-3AD203B41FA5}">
                      <a16:colId xmlns:a16="http://schemas.microsoft.com/office/drawing/2014/main" val="20000"/>
                    </a:ext>
                  </a:extLst>
                </a:gridCol>
              </a:tblGrid>
              <a:tr h="286487">
                <a:tc>
                  <a:txBody>
                    <a:bodyPr/>
                    <a:lstStyle/>
                    <a:p>
                      <a:pPr algn="r" fontAlgn="b"/>
                      <a:r>
                        <a:rPr lang="es-MX" sz="700" b="1" i="0" u="none" strike="noStrike" dirty="0">
                          <a:solidFill>
                            <a:schemeClr val="bg1">
                              <a:lumMod val="50000"/>
                            </a:schemeClr>
                          </a:solidFill>
                          <a:latin typeface="Geomanist Light" panose="02000503000000020004" pitchFamily="50" charset="0"/>
                          <a:cs typeface="Montserrat" panose="00000500000000000000" pitchFamily="2" charset="0"/>
                        </a:rPr>
                        <a:t>Fuente</a:t>
                      </a:r>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 SESNSP-CNI con información reportada por las 32 entidades federativas.</a:t>
                      </a:r>
                    </a:p>
                    <a:p>
                      <a:pPr algn="r" fontAlgn="b"/>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Fecha de corte: 30 de noviembre de 2024.</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6241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1">
            <a:extLst>
              <a:ext uri="{FF2B5EF4-FFF2-40B4-BE49-F238E27FC236}">
                <a16:creationId xmlns:a16="http://schemas.microsoft.com/office/drawing/2014/main" id="{044E8099-C95D-A547-7CEA-D67E18C04541}"/>
              </a:ext>
            </a:extLst>
          </p:cNvPr>
          <p:cNvSpPr txBox="1"/>
          <p:nvPr/>
        </p:nvSpPr>
        <p:spPr>
          <a:xfrm>
            <a:off x="-1320" y="-13763"/>
            <a:ext cx="12191999" cy="913713"/>
          </a:xfrm>
          <a:prstGeom prst="rect">
            <a:avLst/>
          </a:prstGeom>
          <a:solidFill>
            <a:srgbClr val="DEC9A2">
              <a:alpha val="25098"/>
            </a:srgbClr>
          </a:solidFill>
        </p:spPr>
        <p:txBody>
          <a:bodyPr wrap="square" lIns="51435" tIns="25718" rIns="51435" bIns="25718" rtlCol="0">
            <a:spAutoFit/>
          </a:bodyPr>
          <a:lstStyle>
            <a:defPPr>
              <a:defRPr lang="es-MX"/>
            </a:defPPr>
            <a:lvl1pPr algn="ctr">
              <a:defRPr sz="1600" spc="-150">
                <a:latin typeface="Montserrat" panose="00000500000000000000" pitchFamily="2" charset="0"/>
                <a:cs typeface="Montserrat Medium" panose="00000600000000000000" charset="0"/>
              </a:defRPr>
            </a:lvl1pPr>
          </a:lstStyle>
          <a:p>
            <a:pPr defTabSz="457154">
              <a:spcAft>
                <a:spcPts val="600"/>
              </a:spcAft>
            </a:pPr>
            <a:r>
              <a:rPr lang="es-MX" sz="1400" spc="0" dirty="0">
                <a:solidFill>
                  <a:schemeClr val="tx1">
                    <a:lumMod val="65000"/>
                    <a:lumOff val="35000"/>
                  </a:schemeClr>
                </a:solidFill>
                <a:latin typeface="Geomanist Light" panose="02000503000000020004" pitchFamily="50" charset="0"/>
                <a:cs typeface="+mn-cs"/>
              </a:rPr>
              <a:t>El feminicidio y homicidio de niñas y adolescentes tiene características específicas debido a su dependencia, subordinación e indefensión, por lo general, tienen menos recursos y capacidad para protegerse; especialmente las niñas en situación de vulnerabilidad. </a:t>
            </a:r>
            <a:r>
              <a:rPr lang="es-MX" sz="1400" b="1" spc="0" dirty="0">
                <a:solidFill>
                  <a:schemeClr val="tx1">
                    <a:lumMod val="65000"/>
                    <a:lumOff val="35000"/>
                  </a:schemeClr>
                </a:solidFill>
                <a:latin typeface="Geomanist Light" panose="02000503000000020004" pitchFamily="50" charset="0"/>
                <a:cs typeface="+mn-cs"/>
              </a:rPr>
              <a:t>De 2018 a 2024, se observa que es mayor la proporción de niñas y adolescentes presuntas víctimas de feminicidio que de homicidio doloso, en 2024 la diferencia es de 5 puntos porcentuales.</a:t>
            </a:r>
            <a:r>
              <a:rPr lang="es-MX" sz="1400" spc="0" dirty="0">
                <a:solidFill>
                  <a:schemeClr val="tx1">
                    <a:lumMod val="65000"/>
                    <a:lumOff val="35000"/>
                  </a:schemeClr>
                </a:solidFill>
                <a:latin typeface="Geomanist Light" panose="02000503000000020004" pitchFamily="50" charset="0"/>
                <a:cs typeface="+mn-cs"/>
              </a:rPr>
              <a:t> Destaca también que el porcentaje de víctimas cuya edad no se especificó es mayor en el homicidio doloso.</a:t>
            </a:r>
            <a:endParaRPr lang="es-MX" sz="1400" b="1" spc="0" dirty="0">
              <a:solidFill>
                <a:schemeClr val="tx1">
                  <a:lumMod val="65000"/>
                  <a:lumOff val="35000"/>
                </a:schemeClr>
              </a:solidFill>
              <a:latin typeface="Geomanist Light" panose="02000503000000020004" pitchFamily="50" charset="0"/>
              <a:cs typeface="+mn-cs"/>
            </a:endParaRPr>
          </a:p>
        </p:txBody>
      </p:sp>
      <p:sp>
        <p:nvSpPr>
          <p:cNvPr id="22" name="Cuadro de texto 2">
            <a:extLst>
              <a:ext uri="{FF2B5EF4-FFF2-40B4-BE49-F238E27FC236}">
                <a16:creationId xmlns:a16="http://schemas.microsoft.com/office/drawing/2014/main" id="{FF60E4AC-99C4-7EBF-68FD-6607789C40CD}"/>
              </a:ext>
            </a:extLst>
          </p:cNvPr>
          <p:cNvSpPr txBox="1"/>
          <p:nvPr/>
        </p:nvSpPr>
        <p:spPr>
          <a:xfrm>
            <a:off x="4354" y="6628059"/>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Presuntas víctimas registradas en carpetas de investigación</a:t>
            </a:r>
          </a:p>
        </p:txBody>
      </p:sp>
      <p:graphicFrame>
        <p:nvGraphicFramePr>
          <p:cNvPr id="2" name="Gráfico 1">
            <a:extLst>
              <a:ext uri="{FF2B5EF4-FFF2-40B4-BE49-F238E27FC236}">
                <a16:creationId xmlns:a16="http://schemas.microsoft.com/office/drawing/2014/main" id="{A1C7F6AD-D491-AA46-74BC-F9E5C77D6F23}"/>
              </a:ext>
            </a:extLst>
          </p:cNvPr>
          <p:cNvGraphicFramePr>
            <a:graphicFrameLocks/>
          </p:cNvGraphicFramePr>
          <p:nvPr>
            <p:extLst>
              <p:ext uri="{D42A27DB-BD31-4B8C-83A1-F6EECF244321}">
                <p14:modId xmlns:p14="http://schemas.microsoft.com/office/powerpoint/2010/main" val="543574187"/>
              </p:ext>
            </p:extLst>
          </p:nvPr>
        </p:nvGraphicFramePr>
        <p:xfrm>
          <a:off x="697242" y="2357729"/>
          <a:ext cx="5186496" cy="2933516"/>
        </p:xfrm>
        <a:graphic>
          <a:graphicData uri="http://schemas.openxmlformats.org/drawingml/2006/chart">
            <c:chart xmlns:c="http://schemas.openxmlformats.org/drawingml/2006/chart" xmlns:r="http://schemas.openxmlformats.org/officeDocument/2006/relationships" r:id="rId3"/>
          </a:graphicData>
        </a:graphic>
      </p:graphicFrame>
      <p:sp>
        <p:nvSpPr>
          <p:cNvPr id="3" name="CuadroTexto 2">
            <a:extLst>
              <a:ext uri="{FF2B5EF4-FFF2-40B4-BE49-F238E27FC236}">
                <a16:creationId xmlns:a16="http://schemas.microsoft.com/office/drawing/2014/main" id="{A30597D3-460A-FED9-34E9-205F4C9DF979}"/>
              </a:ext>
            </a:extLst>
          </p:cNvPr>
          <p:cNvSpPr txBox="1"/>
          <p:nvPr/>
        </p:nvSpPr>
        <p:spPr>
          <a:xfrm>
            <a:off x="572245" y="1480962"/>
            <a:ext cx="5302166" cy="830997"/>
          </a:xfrm>
          <a:prstGeom prst="rect">
            <a:avLst/>
          </a:prstGeom>
          <a:noFill/>
        </p:spPr>
        <p:txBody>
          <a:bodyPr wrap="square">
            <a:spAutoFit/>
          </a:bodyPr>
          <a:lstStyle/>
          <a:p>
            <a:pPr algn="ctr"/>
            <a:r>
              <a:rPr lang="es-MX" sz="1600" dirty="0">
                <a:solidFill>
                  <a:srgbClr val="245C4F"/>
                </a:solidFill>
                <a:latin typeface="Geomanist Light" panose="02000503000000020004" pitchFamily="50" charset="0"/>
              </a:rPr>
              <a:t>Distribución porcentual de las mujeres </a:t>
            </a:r>
            <a:r>
              <a:rPr lang="es-MX" sz="1600" b="1" dirty="0">
                <a:solidFill>
                  <a:srgbClr val="245C4F"/>
                </a:solidFill>
                <a:latin typeface="Geomanist Light" panose="02000503000000020004" pitchFamily="50" charset="0"/>
              </a:rPr>
              <a:t>presuntas víctimas de homicidio doloso </a:t>
            </a:r>
            <a:r>
              <a:rPr lang="es-MX" sz="1600" dirty="0">
                <a:solidFill>
                  <a:srgbClr val="245C4F"/>
                </a:solidFill>
                <a:latin typeface="Geomanist Light" panose="02000503000000020004" pitchFamily="50" charset="0"/>
              </a:rPr>
              <a:t>según menores de 18 años y de 18 años o más, 2015-2024</a:t>
            </a:r>
          </a:p>
        </p:txBody>
      </p:sp>
      <p:sp>
        <p:nvSpPr>
          <p:cNvPr id="4" name="CuadroTexto 3">
            <a:extLst>
              <a:ext uri="{FF2B5EF4-FFF2-40B4-BE49-F238E27FC236}">
                <a16:creationId xmlns:a16="http://schemas.microsoft.com/office/drawing/2014/main" id="{856E2968-085C-B6EA-69D9-308D9E14BF3A}"/>
              </a:ext>
            </a:extLst>
          </p:cNvPr>
          <p:cNvSpPr txBox="1"/>
          <p:nvPr/>
        </p:nvSpPr>
        <p:spPr>
          <a:xfrm>
            <a:off x="6547018" y="1486872"/>
            <a:ext cx="5374043" cy="830997"/>
          </a:xfrm>
          <a:prstGeom prst="rect">
            <a:avLst/>
          </a:prstGeom>
          <a:noFill/>
        </p:spPr>
        <p:txBody>
          <a:bodyPr wrap="square">
            <a:spAutoFit/>
          </a:bodyPr>
          <a:lstStyle/>
          <a:p>
            <a:pPr algn="ctr"/>
            <a:r>
              <a:rPr lang="es-MX" sz="1600" dirty="0">
                <a:solidFill>
                  <a:srgbClr val="245C4F"/>
                </a:solidFill>
                <a:latin typeface="Geomanist Light" panose="02000503000000020004" pitchFamily="50" charset="0"/>
              </a:rPr>
              <a:t>Distribución porcentual de las </a:t>
            </a:r>
            <a:r>
              <a:rPr lang="es-MX" sz="1600" b="1" dirty="0">
                <a:solidFill>
                  <a:srgbClr val="245C4F"/>
                </a:solidFill>
                <a:latin typeface="Geomanist Light" panose="02000503000000020004" pitchFamily="50" charset="0"/>
              </a:rPr>
              <a:t>presuntas víctimas de feminicidio </a:t>
            </a:r>
            <a:r>
              <a:rPr lang="es-MX" sz="1600" dirty="0">
                <a:solidFill>
                  <a:srgbClr val="245C4F"/>
                </a:solidFill>
                <a:latin typeface="Geomanist Light" panose="02000503000000020004" pitchFamily="50" charset="0"/>
              </a:rPr>
              <a:t>según menores de 18 años y de 18 años o más, 2015-2024</a:t>
            </a:r>
          </a:p>
        </p:txBody>
      </p:sp>
      <p:graphicFrame>
        <p:nvGraphicFramePr>
          <p:cNvPr id="5" name="Gráfico 4">
            <a:extLst>
              <a:ext uri="{FF2B5EF4-FFF2-40B4-BE49-F238E27FC236}">
                <a16:creationId xmlns:a16="http://schemas.microsoft.com/office/drawing/2014/main" id="{4E11D012-88C0-D008-B765-9E628C34B4CB}"/>
              </a:ext>
            </a:extLst>
          </p:cNvPr>
          <p:cNvGraphicFramePr>
            <a:graphicFrameLocks/>
          </p:cNvGraphicFramePr>
          <p:nvPr>
            <p:extLst>
              <p:ext uri="{D42A27DB-BD31-4B8C-83A1-F6EECF244321}">
                <p14:modId xmlns:p14="http://schemas.microsoft.com/office/powerpoint/2010/main" val="1591769528"/>
              </p:ext>
            </p:extLst>
          </p:nvPr>
        </p:nvGraphicFramePr>
        <p:xfrm>
          <a:off x="6671677" y="2539336"/>
          <a:ext cx="5166077"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Tabla 16">
            <a:extLst>
              <a:ext uri="{FF2B5EF4-FFF2-40B4-BE49-F238E27FC236}">
                <a16:creationId xmlns:a16="http://schemas.microsoft.com/office/drawing/2014/main" id="{A782613A-727A-2EB0-A6CB-D9CBF76D75DC}"/>
              </a:ext>
            </a:extLst>
          </p:cNvPr>
          <p:cNvGraphicFramePr>
            <a:graphicFrameLocks noGrp="1"/>
          </p:cNvGraphicFramePr>
          <p:nvPr>
            <p:extLst>
              <p:ext uri="{D42A27DB-BD31-4B8C-83A1-F6EECF244321}">
                <p14:modId xmlns:p14="http://schemas.microsoft.com/office/powerpoint/2010/main" val="2146810895"/>
              </p:ext>
            </p:extLst>
          </p:nvPr>
        </p:nvGraphicFramePr>
        <p:xfrm>
          <a:off x="2073349" y="5796893"/>
          <a:ext cx="2581853" cy="228600"/>
        </p:xfrm>
        <a:graphic>
          <a:graphicData uri="http://schemas.openxmlformats.org/drawingml/2006/table">
            <a:tbl>
              <a:tblPr firstRow="1" bandRow="1">
                <a:tableStyleId>{5C22544A-7EE6-4342-B048-85BDC9FD1C3A}</a:tableStyleId>
              </a:tblPr>
              <a:tblGrid>
                <a:gridCol w="255181">
                  <a:extLst>
                    <a:ext uri="{9D8B030D-6E8A-4147-A177-3AD203B41FA5}">
                      <a16:colId xmlns:a16="http://schemas.microsoft.com/office/drawing/2014/main" val="2343543792"/>
                    </a:ext>
                  </a:extLst>
                </a:gridCol>
                <a:gridCol w="2326672">
                  <a:extLst>
                    <a:ext uri="{9D8B030D-6E8A-4147-A177-3AD203B41FA5}">
                      <a16:colId xmlns:a16="http://schemas.microsoft.com/office/drawing/2014/main" val="2998574282"/>
                    </a:ext>
                  </a:extLst>
                </a:gridCol>
              </a:tblGrid>
              <a:tr h="166229">
                <a:tc>
                  <a:txBody>
                    <a:bodyPr/>
                    <a:lstStyle/>
                    <a:p>
                      <a:endParaRPr lang="es-MX" sz="900" b="0" dirty="0">
                        <a:solidFill>
                          <a:schemeClr val="tx1">
                            <a:lumMod val="95000"/>
                            <a:lumOff val="5000"/>
                          </a:schemeClr>
                        </a:solidFill>
                        <a:latin typeface="Montserrat" panose="00000500000000000000" pitchFamily="2" charset="0"/>
                      </a:endParaRPr>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91B31"/>
                    </a:solidFill>
                  </a:tcPr>
                </a:tc>
                <a:tc>
                  <a:txBody>
                    <a:bodyPr/>
                    <a:lstStyle/>
                    <a:p>
                      <a:r>
                        <a:rPr lang="es-MX" sz="900" b="0" dirty="0">
                          <a:solidFill>
                            <a:schemeClr val="tx1">
                              <a:lumMod val="95000"/>
                              <a:lumOff val="5000"/>
                            </a:schemeClr>
                          </a:solidFill>
                          <a:latin typeface="Geomanist Light" panose="02000503000000020004" pitchFamily="50" charset="0"/>
                        </a:rPr>
                        <a:t>Número de presuntas víctimas</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1312051"/>
                  </a:ext>
                </a:extLst>
              </a:tr>
            </a:tbl>
          </a:graphicData>
        </a:graphic>
      </p:graphicFrame>
      <p:graphicFrame>
        <p:nvGraphicFramePr>
          <p:cNvPr id="7" name="Tabla 6">
            <a:extLst>
              <a:ext uri="{FF2B5EF4-FFF2-40B4-BE49-F238E27FC236}">
                <a16:creationId xmlns:a16="http://schemas.microsoft.com/office/drawing/2014/main" id="{F453DEC4-6810-0698-A5D6-CEC11D349179}"/>
              </a:ext>
            </a:extLst>
          </p:cNvPr>
          <p:cNvGraphicFramePr>
            <a:graphicFrameLocks noGrp="1"/>
          </p:cNvGraphicFramePr>
          <p:nvPr>
            <p:extLst>
              <p:ext uri="{D42A27DB-BD31-4B8C-83A1-F6EECF244321}">
                <p14:modId xmlns:p14="http://schemas.microsoft.com/office/powerpoint/2010/main" val="1170864620"/>
              </p:ext>
            </p:extLst>
          </p:nvPr>
        </p:nvGraphicFramePr>
        <p:xfrm>
          <a:off x="5834686" y="5796893"/>
          <a:ext cx="1599585"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117861354"/>
                    </a:ext>
                  </a:extLst>
                </a:gridCol>
                <a:gridCol w="1391305">
                  <a:extLst>
                    <a:ext uri="{9D8B030D-6E8A-4147-A177-3AD203B41FA5}">
                      <a16:colId xmlns:a16="http://schemas.microsoft.com/office/drawing/2014/main" val="3679021770"/>
                    </a:ext>
                  </a:extLst>
                </a:gridCol>
              </a:tblGrid>
              <a:tr h="166229">
                <a:tc>
                  <a:txBody>
                    <a:bodyPr/>
                    <a:lstStyle/>
                    <a:p>
                      <a:endParaRPr lang="es-MX" sz="900" b="0" dirty="0">
                        <a:solidFill>
                          <a:schemeClr val="tx1">
                            <a:lumMod val="95000"/>
                            <a:lumOff val="5000"/>
                          </a:schemeClr>
                        </a:solidFill>
                        <a:latin typeface="Montserrat" panose="00000500000000000000" pitchFamily="2" charset="0"/>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C945A"/>
                    </a:solidFill>
                  </a:tcPr>
                </a:tc>
                <a:tc>
                  <a:txBody>
                    <a:bodyPr/>
                    <a:lstStyle/>
                    <a:p>
                      <a:r>
                        <a:rPr lang="es-MX" sz="900" b="0" dirty="0">
                          <a:solidFill>
                            <a:schemeClr val="tx1">
                              <a:lumMod val="95000"/>
                              <a:lumOff val="5000"/>
                            </a:schemeClr>
                          </a:solidFill>
                          <a:latin typeface="Geomanist Light" panose="02000503000000020004" pitchFamily="50" charset="0"/>
                        </a:rPr>
                        <a:t>18 años y más</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8896165"/>
                  </a:ext>
                </a:extLst>
              </a:tr>
            </a:tbl>
          </a:graphicData>
        </a:graphic>
      </p:graphicFrame>
      <p:graphicFrame>
        <p:nvGraphicFramePr>
          <p:cNvPr id="8" name="Tabla 7">
            <a:extLst>
              <a:ext uri="{FF2B5EF4-FFF2-40B4-BE49-F238E27FC236}">
                <a16:creationId xmlns:a16="http://schemas.microsoft.com/office/drawing/2014/main" id="{3A9A8607-FCA2-C095-D036-135D98CE5085}"/>
              </a:ext>
            </a:extLst>
          </p:cNvPr>
          <p:cNvGraphicFramePr>
            <a:graphicFrameLocks noGrp="1"/>
          </p:cNvGraphicFramePr>
          <p:nvPr>
            <p:extLst>
              <p:ext uri="{D42A27DB-BD31-4B8C-83A1-F6EECF244321}">
                <p14:modId xmlns:p14="http://schemas.microsoft.com/office/powerpoint/2010/main" val="780867641"/>
              </p:ext>
            </p:extLst>
          </p:nvPr>
        </p:nvGraphicFramePr>
        <p:xfrm>
          <a:off x="4651919" y="5796893"/>
          <a:ext cx="1548000" cy="228600"/>
        </p:xfrm>
        <a:graphic>
          <a:graphicData uri="http://schemas.openxmlformats.org/drawingml/2006/table">
            <a:tbl>
              <a:tblPr firstRow="1" bandRow="1">
                <a:tableStyleId>{5C22544A-7EE6-4342-B048-85BDC9FD1C3A}</a:tableStyleId>
              </a:tblPr>
              <a:tblGrid>
                <a:gridCol w="227249">
                  <a:extLst>
                    <a:ext uri="{9D8B030D-6E8A-4147-A177-3AD203B41FA5}">
                      <a16:colId xmlns:a16="http://schemas.microsoft.com/office/drawing/2014/main" val="1902903745"/>
                    </a:ext>
                  </a:extLst>
                </a:gridCol>
                <a:gridCol w="1320751">
                  <a:extLst>
                    <a:ext uri="{9D8B030D-6E8A-4147-A177-3AD203B41FA5}">
                      <a16:colId xmlns:a16="http://schemas.microsoft.com/office/drawing/2014/main" val="1589940011"/>
                    </a:ext>
                  </a:extLst>
                </a:gridCol>
              </a:tblGrid>
              <a:tr h="166229">
                <a:tc>
                  <a:txBody>
                    <a:bodyPr/>
                    <a:lstStyle/>
                    <a:p>
                      <a:endParaRPr lang="es-MX" sz="900" b="0" dirty="0">
                        <a:solidFill>
                          <a:schemeClr val="tx1">
                            <a:lumMod val="95000"/>
                            <a:lumOff val="5000"/>
                          </a:schemeClr>
                        </a:solidFill>
                        <a:latin typeface="Montserrat" panose="00000500000000000000" pitchFamily="2" charset="0"/>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5C4F"/>
                    </a:solidFill>
                  </a:tcPr>
                </a:tc>
                <a:tc>
                  <a:txBody>
                    <a:bodyPr/>
                    <a:lstStyle/>
                    <a:p>
                      <a:r>
                        <a:rPr lang="es-MX" sz="900" b="0" dirty="0">
                          <a:solidFill>
                            <a:schemeClr val="tx1">
                              <a:lumMod val="95000"/>
                              <a:lumOff val="5000"/>
                            </a:schemeClr>
                          </a:solidFill>
                          <a:latin typeface="Geomanist Light" panose="02000503000000020004" pitchFamily="50" charset="0"/>
                        </a:rPr>
                        <a:t>0 a 17 años</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7299798"/>
                  </a:ext>
                </a:extLst>
              </a:tr>
            </a:tbl>
          </a:graphicData>
        </a:graphic>
      </p:graphicFrame>
      <p:graphicFrame>
        <p:nvGraphicFramePr>
          <p:cNvPr id="10" name="Tabla 9">
            <a:extLst>
              <a:ext uri="{FF2B5EF4-FFF2-40B4-BE49-F238E27FC236}">
                <a16:creationId xmlns:a16="http://schemas.microsoft.com/office/drawing/2014/main" id="{188E2C6E-C1DE-6840-5990-C3665CDDD091}"/>
              </a:ext>
            </a:extLst>
          </p:cNvPr>
          <p:cNvGraphicFramePr>
            <a:graphicFrameLocks noGrp="1"/>
          </p:cNvGraphicFramePr>
          <p:nvPr>
            <p:extLst>
              <p:ext uri="{D42A27DB-BD31-4B8C-83A1-F6EECF244321}">
                <p14:modId xmlns:p14="http://schemas.microsoft.com/office/powerpoint/2010/main" val="1680279669"/>
              </p:ext>
            </p:extLst>
          </p:nvPr>
        </p:nvGraphicFramePr>
        <p:xfrm>
          <a:off x="7069039" y="5796893"/>
          <a:ext cx="1656305"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02903745"/>
                    </a:ext>
                  </a:extLst>
                </a:gridCol>
                <a:gridCol w="1448025">
                  <a:extLst>
                    <a:ext uri="{9D8B030D-6E8A-4147-A177-3AD203B41FA5}">
                      <a16:colId xmlns:a16="http://schemas.microsoft.com/office/drawing/2014/main" val="1589940011"/>
                    </a:ext>
                  </a:extLst>
                </a:gridCol>
              </a:tblGrid>
              <a:tr h="166229">
                <a:tc>
                  <a:txBody>
                    <a:bodyPr/>
                    <a:lstStyle/>
                    <a:p>
                      <a:endParaRPr lang="es-MX" sz="900" b="0" dirty="0">
                        <a:solidFill>
                          <a:schemeClr val="tx1">
                            <a:lumMod val="95000"/>
                            <a:lumOff val="5000"/>
                          </a:schemeClr>
                        </a:solidFill>
                        <a:latin typeface="Montserrat" panose="00000500000000000000" pitchFamily="2" charset="0"/>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r>
                        <a:rPr lang="es-MX" sz="900" b="0" dirty="0">
                          <a:solidFill>
                            <a:schemeClr val="tx1">
                              <a:lumMod val="95000"/>
                              <a:lumOff val="5000"/>
                            </a:schemeClr>
                          </a:solidFill>
                          <a:latin typeface="Geomanist Light" panose="02000503000000020004" pitchFamily="50" charset="0"/>
                        </a:rPr>
                        <a:t>Edad no especificada</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7299798"/>
                  </a:ext>
                </a:extLst>
              </a:tr>
            </a:tbl>
          </a:graphicData>
        </a:graphic>
      </p:graphicFrame>
      <p:cxnSp>
        <p:nvCxnSpPr>
          <p:cNvPr id="14" name="Conector recto 13">
            <a:extLst>
              <a:ext uri="{FF2B5EF4-FFF2-40B4-BE49-F238E27FC236}">
                <a16:creationId xmlns:a16="http://schemas.microsoft.com/office/drawing/2014/main" id="{76B8DD1B-ADE8-CD7A-4232-84A3A68E7F8C}"/>
              </a:ext>
            </a:extLst>
          </p:cNvPr>
          <p:cNvCxnSpPr>
            <a:cxnSpLocks/>
          </p:cNvCxnSpPr>
          <p:nvPr/>
        </p:nvCxnSpPr>
        <p:spPr>
          <a:xfrm>
            <a:off x="6308263" y="1445284"/>
            <a:ext cx="6434" cy="3700801"/>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EAC36B15-823C-F621-9029-5A52EE58148C}"/>
              </a:ext>
            </a:extLst>
          </p:cNvPr>
          <p:cNvSpPr txBox="1"/>
          <p:nvPr/>
        </p:nvSpPr>
        <p:spPr>
          <a:xfrm>
            <a:off x="3626625" y="5269316"/>
            <a:ext cx="5302166" cy="215444"/>
          </a:xfrm>
          <a:prstGeom prst="rect">
            <a:avLst/>
          </a:prstGeom>
          <a:noFill/>
        </p:spPr>
        <p:txBody>
          <a:bodyPr wrap="square">
            <a:spAutoFit/>
          </a:bodyPr>
          <a:lstStyle/>
          <a:p>
            <a:pPr algn="just"/>
            <a:r>
              <a:rPr lang="es-MX" sz="800" dirty="0">
                <a:solidFill>
                  <a:schemeClr val="tx1">
                    <a:lumMod val="65000"/>
                    <a:lumOff val="35000"/>
                  </a:schemeClr>
                </a:solidFill>
                <a:latin typeface="Geomanist Light" panose="02000503000000020004" pitchFamily="50" charset="0"/>
              </a:rPr>
              <a:t>Nota: La distribución correspondiente a 2024 se realizó con lo reportado en el periodo enero-noviembre.</a:t>
            </a:r>
          </a:p>
        </p:txBody>
      </p:sp>
      <p:graphicFrame>
        <p:nvGraphicFramePr>
          <p:cNvPr id="12" name="6 Tabla">
            <a:extLst>
              <a:ext uri="{FF2B5EF4-FFF2-40B4-BE49-F238E27FC236}">
                <a16:creationId xmlns:a16="http://schemas.microsoft.com/office/drawing/2014/main" id="{1B303AB8-BEF6-B1D7-562A-CE51A59633D9}"/>
              </a:ext>
            </a:extLst>
          </p:cNvPr>
          <p:cNvGraphicFramePr>
            <a:graphicFrameLocks noGrp="1"/>
          </p:cNvGraphicFramePr>
          <p:nvPr>
            <p:extLst>
              <p:ext uri="{D42A27DB-BD31-4B8C-83A1-F6EECF244321}">
                <p14:modId xmlns:p14="http://schemas.microsoft.com/office/powerpoint/2010/main" val="2869975565"/>
              </p:ext>
            </p:extLst>
          </p:nvPr>
        </p:nvGraphicFramePr>
        <p:xfrm>
          <a:off x="7983639" y="6462516"/>
          <a:ext cx="4018137" cy="286487"/>
        </p:xfrm>
        <a:graphic>
          <a:graphicData uri="http://schemas.openxmlformats.org/drawingml/2006/table">
            <a:tbl>
              <a:tblPr/>
              <a:tblGrid>
                <a:gridCol w="4018137">
                  <a:extLst>
                    <a:ext uri="{9D8B030D-6E8A-4147-A177-3AD203B41FA5}">
                      <a16:colId xmlns:a16="http://schemas.microsoft.com/office/drawing/2014/main" val="20000"/>
                    </a:ext>
                  </a:extLst>
                </a:gridCol>
              </a:tblGrid>
              <a:tr h="286487">
                <a:tc>
                  <a:txBody>
                    <a:bodyPr/>
                    <a:lstStyle/>
                    <a:p>
                      <a:pPr algn="r" fontAlgn="b"/>
                      <a:r>
                        <a:rPr lang="es-MX" sz="700" b="1" i="0" u="none" strike="noStrike" dirty="0">
                          <a:solidFill>
                            <a:schemeClr val="bg1">
                              <a:lumMod val="50000"/>
                            </a:schemeClr>
                          </a:solidFill>
                          <a:latin typeface="Geomanist Light" panose="02000503000000020004" pitchFamily="50" charset="0"/>
                          <a:cs typeface="Montserrat" panose="00000500000000000000" pitchFamily="2" charset="0"/>
                        </a:rPr>
                        <a:t>Fuente</a:t>
                      </a:r>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 SESNSP-CNI con información reportada por las 32 entidades federativas.</a:t>
                      </a:r>
                    </a:p>
                    <a:p>
                      <a:pPr algn="r" fontAlgn="b"/>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Fecha de corte: 30 de noviembre de 2024.</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22623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5357D45-6345-EE02-4A34-8E3BB373C6C0}"/>
              </a:ext>
            </a:extLst>
          </p:cNvPr>
          <p:cNvSpPr>
            <a:spLocks noGrp="1"/>
          </p:cNvSpPr>
          <p:nvPr>
            <p:ph type="body" sz="quarter" idx="10"/>
          </p:nvPr>
        </p:nvSpPr>
        <p:spPr/>
        <p:txBody>
          <a:bodyPr>
            <a:normAutofit/>
          </a:bodyPr>
          <a:lstStyle/>
          <a:p>
            <a:pPr algn="r"/>
            <a:r>
              <a:rPr lang="es-MX" sz="3200" dirty="0"/>
              <a:t>3. Incidencia delictiva</a:t>
            </a:r>
          </a:p>
        </p:txBody>
      </p:sp>
      <p:sp>
        <p:nvSpPr>
          <p:cNvPr id="8" name="CuadroTexto 7">
            <a:extLst>
              <a:ext uri="{FF2B5EF4-FFF2-40B4-BE49-F238E27FC236}">
                <a16:creationId xmlns:a16="http://schemas.microsoft.com/office/drawing/2014/main" id="{7AAEBDF5-05DB-5AAE-F896-A65A28D4FFBE}"/>
              </a:ext>
            </a:extLst>
          </p:cNvPr>
          <p:cNvSpPr txBox="1"/>
          <p:nvPr/>
        </p:nvSpPr>
        <p:spPr>
          <a:xfrm>
            <a:off x="7371761" y="4141801"/>
            <a:ext cx="4637987" cy="707886"/>
          </a:xfrm>
          <a:prstGeom prst="rect">
            <a:avLst/>
          </a:prstGeom>
          <a:noFill/>
        </p:spPr>
        <p:txBody>
          <a:bodyPr wrap="square">
            <a:spAutoFit/>
          </a:bodyPr>
          <a:lstStyle/>
          <a:p>
            <a:pPr algn="r"/>
            <a:r>
              <a:rPr lang="es-ES" sz="2000" b="1" dirty="0">
                <a:solidFill>
                  <a:srgbClr val="6E152E"/>
                </a:solidFill>
                <a:latin typeface="Geomanist Light" panose="02000503000000020004" pitchFamily="50" charset="0"/>
              </a:rPr>
              <a:t>Presuntas víctimas de lesiones dolosas</a:t>
            </a:r>
            <a:endParaRPr lang="es-MX" sz="2000" b="1" dirty="0">
              <a:solidFill>
                <a:srgbClr val="6E152E"/>
              </a:solidFill>
              <a:latin typeface="Geomanist Light" panose="02000503000000020004" pitchFamily="50" charset="0"/>
            </a:endParaRPr>
          </a:p>
        </p:txBody>
      </p:sp>
    </p:spTree>
    <p:extLst>
      <p:ext uri="{BB962C8B-B14F-4D97-AF65-F5344CB8AC3E}">
        <p14:creationId xmlns:p14="http://schemas.microsoft.com/office/powerpoint/2010/main" val="2469298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AE6EF1E7-9315-6A18-B0DA-4BDF0D0F7F5C}"/>
              </a:ext>
            </a:extLst>
          </p:cNvPr>
          <p:cNvSpPr>
            <a:spLocks noGrp="1"/>
          </p:cNvSpPr>
          <p:nvPr>
            <p:ph sz="quarter" idx="10"/>
          </p:nvPr>
        </p:nvSpPr>
        <p:spPr>
          <a:xfrm>
            <a:off x="852854" y="1694055"/>
            <a:ext cx="9134475" cy="4229872"/>
          </a:xfrm>
        </p:spPr>
        <p:txBody>
          <a:bodyPr>
            <a:normAutofit fontScale="55000" lnSpcReduction="20000"/>
          </a:bodyPr>
          <a:lstStyle/>
          <a:p>
            <a:pPr marL="514350" indent="-514350" algn="l">
              <a:lnSpc>
                <a:spcPct val="134000"/>
              </a:lnSpc>
              <a:spcBef>
                <a:spcPts val="600"/>
              </a:spcBef>
              <a:spcAft>
                <a:spcPts val="600"/>
              </a:spcAft>
              <a:buFont typeface="+mj-lt"/>
              <a:buAutoNum type="arabicPeriod"/>
            </a:pPr>
            <a:r>
              <a:rPr lang="es-MX" b="0" dirty="0">
                <a:solidFill>
                  <a:schemeClr val="tx1"/>
                </a:solidFill>
                <a:latin typeface="Geomanist Light" panose="02000503000000020004" pitchFamily="50" charset="0"/>
              </a:rPr>
              <a:t>Introducción </a:t>
            </a:r>
          </a:p>
          <a:p>
            <a:pPr marL="514350" indent="-514350" algn="l">
              <a:lnSpc>
                <a:spcPct val="134000"/>
              </a:lnSpc>
              <a:spcBef>
                <a:spcPts val="600"/>
              </a:spcBef>
              <a:spcAft>
                <a:spcPts val="600"/>
              </a:spcAft>
              <a:buFont typeface="+mj-lt"/>
              <a:buAutoNum type="arabicPeriod"/>
            </a:pPr>
            <a:r>
              <a:rPr lang="es-MX" b="0" dirty="0">
                <a:solidFill>
                  <a:schemeClr val="tx1"/>
                </a:solidFill>
                <a:latin typeface="Geomanist Light" panose="02000503000000020004" pitchFamily="50" charset="0"/>
              </a:rPr>
              <a:t>Consideraciones sobre las fuentes de información</a:t>
            </a:r>
          </a:p>
          <a:p>
            <a:pPr marL="514350" indent="-514350" algn="l">
              <a:lnSpc>
                <a:spcPct val="134000"/>
              </a:lnSpc>
              <a:spcBef>
                <a:spcPts val="600"/>
              </a:spcBef>
              <a:spcAft>
                <a:spcPts val="600"/>
              </a:spcAft>
              <a:buFont typeface="+mj-lt"/>
              <a:buAutoNum type="arabicPeriod"/>
            </a:pPr>
            <a:r>
              <a:rPr lang="es-MX" b="0" dirty="0">
                <a:solidFill>
                  <a:schemeClr val="tx1"/>
                </a:solidFill>
                <a:latin typeface="Geomanist Light" panose="02000503000000020004" pitchFamily="50" charset="0"/>
              </a:rPr>
              <a:t>Incidencia delictiva</a:t>
            </a:r>
          </a:p>
          <a:p>
            <a:pPr marL="1200150" lvl="1" indent="-514350">
              <a:lnSpc>
                <a:spcPct val="134000"/>
              </a:lnSpc>
              <a:spcBef>
                <a:spcPts val="0"/>
              </a:spcBef>
            </a:pPr>
            <a:r>
              <a:rPr lang="es-MX" sz="2800" dirty="0">
                <a:latin typeface="Geomanist Light" panose="02000503000000020004" pitchFamily="50" charset="0"/>
              </a:rPr>
              <a:t>Mujeres presuntas víctimas de muerte violenta, lesiones dolosas y trata de personas</a:t>
            </a:r>
          </a:p>
          <a:p>
            <a:pPr marL="1200150" lvl="1" indent="-514350">
              <a:lnSpc>
                <a:spcPct val="134000"/>
              </a:lnSpc>
              <a:spcBef>
                <a:spcPts val="0"/>
              </a:spcBef>
            </a:pPr>
            <a:r>
              <a:rPr lang="es-MX" sz="2800" dirty="0">
                <a:latin typeface="Geomanist Light" panose="02000503000000020004" pitchFamily="50" charset="0"/>
              </a:rPr>
              <a:t>Presuntos delitos que atentan contra la libertad y la seguridad sexual</a:t>
            </a:r>
          </a:p>
          <a:p>
            <a:pPr marL="514350" indent="-514350" algn="l">
              <a:lnSpc>
                <a:spcPct val="134000"/>
              </a:lnSpc>
              <a:spcBef>
                <a:spcPts val="600"/>
              </a:spcBef>
              <a:spcAft>
                <a:spcPts val="600"/>
              </a:spcAft>
              <a:buFont typeface="+mj-lt"/>
              <a:buAutoNum type="arabicPeriod"/>
            </a:pPr>
            <a:r>
              <a:rPr lang="es-MX" b="0" dirty="0">
                <a:solidFill>
                  <a:schemeClr val="tx1"/>
                </a:solidFill>
                <a:latin typeface="Geomanist Light" panose="02000503000000020004" pitchFamily="50" charset="0"/>
              </a:rPr>
              <a:t>Registro Nacional de Personas Desaparecidas y No Localizadas</a:t>
            </a:r>
          </a:p>
          <a:p>
            <a:pPr marL="514350" indent="-514350" algn="l">
              <a:lnSpc>
                <a:spcPct val="134000"/>
              </a:lnSpc>
              <a:spcBef>
                <a:spcPts val="600"/>
              </a:spcBef>
              <a:spcAft>
                <a:spcPts val="600"/>
              </a:spcAft>
              <a:buFont typeface="+mj-lt"/>
              <a:buAutoNum type="arabicPeriod"/>
            </a:pPr>
            <a:r>
              <a:rPr lang="es-MX" b="0" dirty="0">
                <a:solidFill>
                  <a:schemeClr val="tx1"/>
                </a:solidFill>
                <a:latin typeface="Geomanist Light" panose="02000503000000020004" pitchFamily="50" charset="0"/>
              </a:rPr>
              <a:t>Órdenes de protección y casos de violencia registrados por el BANAVIM</a:t>
            </a:r>
          </a:p>
          <a:p>
            <a:pPr marL="514350" indent="-514350" algn="l">
              <a:lnSpc>
                <a:spcPct val="134000"/>
              </a:lnSpc>
              <a:spcBef>
                <a:spcPts val="600"/>
              </a:spcBef>
              <a:spcAft>
                <a:spcPts val="600"/>
              </a:spcAft>
              <a:buFont typeface="+mj-lt"/>
              <a:buAutoNum type="arabicPeriod"/>
            </a:pPr>
            <a:r>
              <a:rPr lang="es-MX" b="0" dirty="0">
                <a:solidFill>
                  <a:schemeClr val="tx1"/>
                </a:solidFill>
                <a:latin typeface="Geomanist Light" panose="02000503000000020004" pitchFamily="50" charset="0"/>
              </a:rPr>
              <a:t>Servicios de atención a las víctimas de violencia:</a:t>
            </a:r>
          </a:p>
          <a:p>
            <a:pPr marL="1200150" lvl="1" indent="-514350">
              <a:lnSpc>
                <a:spcPct val="134000"/>
              </a:lnSpc>
              <a:spcBef>
                <a:spcPts val="0"/>
              </a:spcBef>
            </a:pPr>
            <a:r>
              <a:rPr lang="es-MX" sz="2700" dirty="0">
                <a:latin typeface="Geomanist Light" panose="02000503000000020004" pitchFamily="50" charset="0"/>
              </a:rPr>
              <a:t>Mujeres, niñas, niños y adolescentes atendidos por lesiones en unidades médicas de la Secretaría de Salud</a:t>
            </a:r>
          </a:p>
          <a:p>
            <a:pPr marL="1200150" lvl="1" indent="-514350">
              <a:lnSpc>
                <a:spcPct val="134000"/>
              </a:lnSpc>
              <a:spcBef>
                <a:spcPts val="0"/>
              </a:spcBef>
            </a:pPr>
            <a:r>
              <a:rPr lang="es-MX" sz="2700" dirty="0">
                <a:latin typeface="Geomanist Light" panose="02000503000000020004" pitchFamily="50" charset="0"/>
              </a:rPr>
              <a:t>Mujeres atendidas y servicios brindados en los Centros de Justicia para las Mujeres y en los Refugios Especializados para Mujeres Víctimas de Violencia de Género</a:t>
            </a:r>
            <a:endParaRPr lang="es-MX" dirty="0">
              <a:latin typeface="Geomanist Light" panose="02000503000000020004" pitchFamily="50" charset="0"/>
            </a:endParaRPr>
          </a:p>
        </p:txBody>
      </p:sp>
      <p:sp>
        <p:nvSpPr>
          <p:cNvPr id="7" name="Título 6">
            <a:extLst>
              <a:ext uri="{FF2B5EF4-FFF2-40B4-BE49-F238E27FC236}">
                <a16:creationId xmlns:a16="http://schemas.microsoft.com/office/drawing/2014/main" id="{EA640054-8341-FDDB-D913-E88BB639557D}"/>
              </a:ext>
            </a:extLst>
          </p:cNvPr>
          <p:cNvSpPr>
            <a:spLocks noGrp="1"/>
          </p:cNvSpPr>
          <p:nvPr>
            <p:ph type="title" idx="4294967295"/>
          </p:nvPr>
        </p:nvSpPr>
        <p:spPr>
          <a:xfrm>
            <a:off x="0" y="934073"/>
            <a:ext cx="9921341" cy="603250"/>
          </a:xfrm>
          <a:prstGeom prst="rect">
            <a:avLst/>
          </a:prstGeom>
        </p:spPr>
        <p:txBody>
          <a:bodyPr/>
          <a:lstStyle/>
          <a:p>
            <a:pPr algn="r"/>
            <a:r>
              <a:rPr lang="es-MX" sz="3200" dirty="0">
                <a:solidFill>
                  <a:srgbClr val="6E152E"/>
                </a:solidFill>
                <a:latin typeface="Geomanist" panose="02000503000000020004" pitchFamily="50" charset="0"/>
              </a:rPr>
              <a:t>Contenido</a:t>
            </a:r>
          </a:p>
        </p:txBody>
      </p:sp>
    </p:spTree>
    <p:extLst>
      <p:ext uri="{BB962C8B-B14F-4D97-AF65-F5344CB8AC3E}">
        <p14:creationId xmlns:p14="http://schemas.microsoft.com/office/powerpoint/2010/main" val="3475766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DF1CE783-92E9-B8E1-BB23-255A06CE743B}"/>
              </a:ext>
            </a:extLst>
          </p:cNvPr>
          <p:cNvSpPr txBox="1">
            <a:spLocks/>
          </p:cNvSpPr>
          <p:nvPr/>
        </p:nvSpPr>
        <p:spPr>
          <a:xfrm>
            <a:off x="292349" y="1081089"/>
            <a:ext cx="10001721" cy="3949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MX" sz="2800" dirty="0">
                <a:solidFill>
                  <a:srgbClr val="6E152E"/>
                </a:solidFill>
                <a:latin typeface="Geomanist" panose="02000503000000020004" pitchFamily="50" charset="0"/>
              </a:rPr>
              <a:t>Presuntas víctimas de lesiones dolosas</a:t>
            </a:r>
          </a:p>
        </p:txBody>
      </p:sp>
      <p:sp>
        <p:nvSpPr>
          <p:cNvPr id="5" name="CuadroTexto 4">
            <a:extLst>
              <a:ext uri="{FF2B5EF4-FFF2-40B4-BE49-F238E27FC236}">
                <a16:creationId xmlns:a16="http://schemas.microsoft.com/office/drawing/2014/main" id="{3DA591F7-D5B0-7BAD-774D-F2D998F360B5}"/>
              </a:ext>
            </a:extLst>
          </p:cNvPr>
          <p:cNvSpPr txBox="1"/>
          <p:nvPr/>
        </p:nvSpPr>
        <p:spPr>
          <a:xfrm>
            <a:off x="2637996" y="6156572"/>
            <a:ext cx="7656074" cy="338554"/>
          </a:xfrm>
          <a:prstGeom prst="rect">
            <a:avLst/>
          </a:prstGeom>
          <a:noFill/>
        </p:spPr>
        <p:txBody>
          <a:bodyPr wrap="square">
            <a:spAutoFit/>
          </a:bodyPr>
          <a:lstStyle/>
          <a:p>
            <a:pPr marL="0" marR="0" lvl="0" indent="0" algn="l" defTabSz="914377" rtl="0" eaLnBrk="1" fontAlgn="b" latinLnBrk="0" hangingPunct="1">
              <a:lnSpc>
                <a:spcPct val="100000"/>
              </a:lnSpc>
              <a:spcBef>
                <a:spcPts val="0"/>
              </a:spcBef>
              <a:spcAft>
                <a:spcPts val="0"/>
              </a:spcAft>
              <a:buClrTx/>
              <a:buSzTx/>
              <a:buFontTx/>
              <a:buNone/>
              <a:tabLst/>
              <a:defRPr/>
            </a:pPr>
            <a:r>
              <a:rPr lang="es-MX" sz="800" b="0" i="0" u="none" strike="noStrike" kern="1200" dirty="0">
                <a:solidFill>
                  <a:schemeClr val="tx1">
                    <a:lumMod val="65000"/>
                    <a:lumOff val="35000"/>
                  </a:schemeClr>
                </a:solidFill>
                <a:latin typeface="Geomanist Light" panose="02000503000000020004" pitchFamily="50" charset="0"/>
              </a:rPr>
              <a:t>Fuente: Manual de llenado del instrumento para el registro, clasificación y reporte de los delitos y las víctimas CNSP/38/15. </a:t>
            </a:r>
            <a:r>
              <a:rPr lang="es-MX" sz="800" b="0" i="0" u="none" strike="noStrike" dirty="0">
                <a:solidFill>
                  <a:schemeClr val="tx1">
                    <a:lumMod val="65000"/>
                    <a:lumOff val="35000"/>
                  </a:schemeClr>
                </a:solidFill>
                <a:latin typeface="Geomanist Light" panose="02000503000000020004" pitchFamily="50" charset="0"/>
                <a:cs typeface="Montserrat" panose="00000500000000000000" pitchFamily="2" charset="0"/>
              </a:rPr>
              <a:t> Secretariado Ejecutivo del Sistema Nacional de Seguridad Pública. </a:t>
            </a:r>
            <a:r>
              <a:rPr lang="es-MX" sz="800" b="0" i="0" u="none" strike="noStrike" dirty="0">
                <a:solidFill>
                  <a:schemeClr val="tx1">
                    <a:lumMod val="65000"/>
                    <a:lumOff val="35000"/>
                  </a:schemeClr>
                </a:solidFill>
                <a:latin typeface="Geomanist Light" panose="02000503000000020004" pitchFamily="50" charset="0"/>
                <a:cs typeface="Montserrat" panose="00000500000000000000" pitchFamily="2" charset="0"/>
                <a:hlinkClick r:id="rId2">
                  <a:extLst>
                    <a:ext uri="{A12FA001-AC4F-418D-AE19-62706E023703}">
                      <ahyp:hlinkClr xmlns:ahyp="http://schemas.microsoft.com/office/drawing/2018/hyperlinkcolor" val="tx"/>
                    </a:ext>
                  </a:extLst>
                </a:hlinkClick>
              </a:rPr>
              <a:t>https://drive.google.com/open?id=1ZGUcrisaDhHuEkJ8sXZDUEbK3gxQFD2t</a:t>
            </a:r>
            <a:endParaRPr lang="es-MX" sz="800" b="0" i="0" u="none" strike="noStrike" dirty="0">
              <a:solidFill>
                <a:schemeClr val="tx1">
                  <a:lumMod val="65000"/>
                  <a:lumOff val="35000"/>
                </a:schemeClr>
              </a:solidFill>
              <a:latin typeface="Geomanist Light" panose="02000503000000020004" pitchFamily="50" charset="0"/>
              <a:cs typeface="Montserrat" panose="00000500000000000000" pitchFamily="2" charset="0"/>
            </a:endParaRPr>
          </a:p>
        </p:txBody>
      </p:sp>
      <p:sp>
        <p:nvSpPr>
          <p:cNvPr id="6" name="CuadroTexto 5">
            <a:extLst>
              <a:ext uri="{FF2B5EF4-FFF2-40B4-BE49-F238E27FC236}">
                <a16:creationId xmlns:a16="http://schemas.microsoft.com/office/drawing/2014/main" id="{A4FEC102-71BD-993D-0C04-BE15E93CE47B}"/>
              </a:ext>
            </a:extLst>
          </p:cNvPr>
          <p:cNvSpPr txBox="1"/>
          <p:nvPr/>
        </p:nvSpPr>
        <p:spPr>
          <a:xfrm>
            <a:off x="1649691" y="1974193"/>
            <a:ext cx="8568965" cy="3218510"/>
          </a:xfrm>
          <a:prstGeom prst="rect">
            <a:avLst/>
          </a:prstGeom>
          <a:noFill/>
        </p:spPr>
        <p:txBody>
          <a:bodyPr wrap="square">
            <a:spAutoFit/>
          </a:bodyPr>
          <a:lstStyle/>
          <a:p>
            <a:pPr marL="371475" lvl="2" indent="-285750" algn="just" defTabSz="457154">
              <a:lnSpc>
                <a:spcPct val="114000"/>
              </a:lnSpc>
              <a:spcBef>
                <a:spcPts val="1200"/>
              </a:spcBef>
              <a:spcAft>
                <a:spcPts val="600"/>
              </a:spcAft>
              <a:buFont typeface="Arial" panose="020B0604020202020204" pitchFamily="34" charset="0"/>
              <a:buChar char="•"/>
            </a:pPr>
            <a:r>
              <a:rPr lang="es-MX" sz="1400" kern="0" dirty="0">
                <a:latin typeface="Geomanist Light" panose="02000503000000020004" pitchFamily="50" charset="0"/>
              </a:rPr>
              <a:t>El Secretariado Ejecutivo del Sistema Nacional de Seguridad Pública (SESNSP) define las lesiones dolosas como la “conducta delictiva por la cual se le causa una alteración o daño a la salud de una persona”.</a:t>
            </a:r>
          </a:p>
          <a:p>
            <a:pPr marL="371475" lvl="2" indent="-285750" algn="just" defTabSz="457154">
              <a:lnSpc>
                <a:spcPct val="114000"/>
              </a:lnSpc>
              <a:spcBef>
                <a:spcPts val="1200"/>
              </a:spcBef>
              <a:spcAft>
                <a:spcPts val="600"/>
              </a:spcAft>
              <a:buFont typeface="Arial" panose="020B0604020202020204" pitchFamily="34" charset="0"/>
              <a:buChar char="•"/>
            </a:pPr>
            <a:r>
              <a:rPr lang="es-MX" sz="1400" kern="0" dirty="0">
                <a:latin typeface="Geomanist Light" panose="02000503000000020004" pitchFamily="50" charset="0"/>
              </a:rPr>
              <a:t>La muerte violenta de mujeres puede ser el resultado de una serie de actos violentos previos, por ejemplo, lesiones dolosas que escalan hasta derivar en feminicidio, la expresión más grave de violencia contra las mujeres.</a:t>
            </a:r>
          </a:p>
          <a:p>
            <a:pPr marL="371475" lvl="2" indent="-285750" algn="just" defTabSz="457154">
              <a:lnSpc>
                <a:spcPct val="114000"/>
              </a:lnSpc>
              <a:spcBef>
                <a:spcPts val="1200"/>
              </a:spcBef>
              <a:spcAft>
                <a:spcPts val="600"/>
              </a:spcAft>
              <a:buFont typeface="Arial" panose="020B0604020202020204" pitchFamily="34" charset="0"/>
              <a:buChar char="•"/>
            </a:pPr>
            <a:r>
              <a:rPr lang="es-MX" sz="1400" kern="0" dirty="0">
                <a:latin typeface="Geomanist Light" panose="02000503000000020004" pitchFamily="50" charset="0"/>
              </a:rPr>
              <a:t>Las lesiones dolosas tienen consecuencias en el bienestar psicológico, social y económico de las víctimas.</a:t>
            </a:r>
          </a:p>
          <a:p>
            <a:pPr marL="371475" lvl="2" indent="-285750" algn="just" defTabSz="457154">
              <a:lnSpc>
                <a:spcPct val="114000"/>
              </a:lnSpc>
              <a:spcBef>
                <a:spcPts val="1200"/>
              </a:spcBef>
              <a:spcAft>
                <a:spcPts val="600"/>
              </a:spcAft>
              <a:buFont typeface="Arial" panose="020B0604020202020204" pitchFamily="34" charset="0"/>
              <a:buChar char="•"/>
            </a:pPr>
            <a:r>
              <a:rPr lang="es-MX" sz="1400" kern="0" dirty="0">
                <a:latin typeface="Geomanist Light" panose="02000503000000020004" pitchFamily="50" charset="0"/>
              </a:rPr>
              <a:t>Las mujeres presuntas víctimas de lesiones dolosas representan la mayor proporción entre las mujeres víctimas de los delitos que registra el SESNSP (feminicidio, homicidio, lesiones, secuestro, rapto, tráfico de menores, corrupción de menores, trata de personas).</a:t>
            </a:r>
          </a:p>
        </p:txBody>
      </p:sp>
    </p:spTree>
    <p:extLst>
      <p:ext uri="{BB962C8B-B14F-4D97-AF65-F5344CB8AC3E}">
        <p14:creationId xmlns:p14="http://schemas.microsoft.com/office/powerpoint/2010/main" val="647429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1">
            <a:extLst>
              <a:ext uri="{FF2B5EF4-FFF2-40B4-BE49-F238E27FC236}">
                <a16:creationId xmlns:a16="http://schemas.microsoft.com/office/drawing/2014/main" id="{044E8099-C95D-A547-7CEA-D67E18C04541}"/>
              </a:ext>
            </a:extLst>
          </p:cNvPr>
          <p:cNvSpPr txBox="1"/>
          <p:nvPr/>
        </p:nvSpPr>
        <p:spPr>
          <a:xfrm>
            <a:off x="415636" y="5591728"/>
            <a:ext cx="5975737" cy="698269"/>
          </a:xfrm>
          <a:prstGeom prst="rect">
            <a:avLst/>
          </a:prstGeom>
          <a:solidFill>
            <a:srgbClr val="DEC9A2">
              <a:alpha val="25098"/>
            </a:srgbClr>
          </a:solidFill>
        </p:spPr>
        <p:txBody>
          <a:bodyPr wrap="square" lIns="51435" tIns="25718" rIns="51435" bIns="25718" rtlCol="0">
            <a:spAutoFit/>
          </a:bodyPr>
          <a:lstStyle>
            <a:defPPr>
              <a:defRPr lang="es-MX"/>
            </a:defPPr>
            <a:lvl1pPr algn="ctr" defTabSz="457154">
              <a:spcAft>
                <a:spcPts val="600"/>
              </a:spcAft>
              <a:defRPr sz="1400" spc="0">
                <a:solidFill>
                  <a:schemeClr val="tx1">
                    <a:lumMod val="65000"/>
                    <a:lumOff val="35000"/>
                  </a:schemeClr>
                </a:solidFill>
                <a:latin typeface="Geomanist Light" panose="02000503000000020004" pitchFamily="50" charset="0"/>
              </a:defRPr>
            </a:lvl1pPr>
          </a:lstStyle>
          <a:p>
            <a:pPr algn="l"/>
            <a:r>
              <a:rPr lang="es-MX" b="1" dirty="0"/>
              <a:t>Las lesiones dolosas con motivos de género buscan imponer control y dominio sobre las mujeres, vulnerando su derecho a una vida libre de violencia.</a:t>
            </a:r>
          </a:p>
        </p:txBody>
      </p:sp>
      <p:sp>
        <p:nvSpPr>
          <p:cNvPr id="22" name="Cuadro de texto 2">
            <a:extLst>
              <a:ext uri="{FF2B5EF4-FFF2-40B4-BE49-F238E27FC236}">
                <a16:creationId xmlns:a16="http://schemas.microsoft.com/office/drawing/2014/main" id="{FF60E4AC-99C4-7EBF-68FD-6607789C40CD}"/>
              </a:ext>
            </a:extLst>
          </p:cNvPr>
          <p:cNvSpPr txBox="1"/>
          <p:nvPr/>
        </p:nvSpPr>
        <p:spPr>
          <a:xfrm>
            <a:off x="4354" y="6628059"/>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Presuntas víctimas registradas en carpetas de investigación</a:t>
            </a:r>
          </a:p>
        </p:txBody>
      </p:sp>
      <p:grpSp>
        <p:nvGrpSpPr>
          <p:cNvPr id="11" name="Grupo 10">
            <a:extLst>
              <a:ext uri="{FF2B5EF4-FFF2-40B4-BE49-F238E27FC236}">
                <a16:creationId xmlns:a16="http://schemas.microsoft.com/office/drawing/2014/main" id="{9AE6883C-C425-8222-08F0-1F1BBE8A5105}"/>
              </a:ext>
            </a:extLst>
          </p:cNvPr>
          <p:cNvGrpSpPr/>
          <p:nvPr/>
        </p:nvGrpSpPr>
        <p:grpSpPr>
          <a:xfrm>
            <a:off x="335335" y="1125728"/>
            <a:ext cx="5267636" cy="4079518"/>
            <a:chOff x="40794" y="1338107"/>
            <a:chExt cx="4191539" cy="3900312"/>
          </a:xfrm>
        </p:grpSpPr>
        <p:sp>
          <p:nvSpPr>
            <p:cNvPr id="12" name="CuadroTexto 11">
              <a:extLst>
                <a:ext uri="{FF2B5EF4-FFF2-40B4-BE49-F238E27FC236}">
                  <a16:creationId xmlns:a16="http://schemas.microsoft.com/office/drawing/2014/main" id="{8121D17B-E508-F4CB-205C-0E33CFA67B65}"/>
                </a:ext>
              </a:extLst>
            </p:cNvPr>
            <p:cNvSpPr txBox="1"/>
            <p:nvPr/>
          </p:nvSpPr>
          <p:spPr>
            <a:xfrm>
              <a:off x="104691" y="4712652"/>
              <a:ext cx="4127642" cy="500236"/>
            </a:xfrm>
            <a:prstGeom prst="rect">
              <a:avLst/>
            </a:prstGeom>
            <a:noFill/>
          </p:spPr>
          <p:txBody>
            <a:bodyPr wrap="square">
              <a:spAutoFit/>
            </a:bodyPr>
            <a:lstStyle/>
            <a:p>
              <a:r>
                <a:rPr lang="es-MX" sz="700" dirty="0">
                  <a:solidFill>
                    <a:schemeClr val="bg1">
                      <a:lumMod val="50000"/>
                    </a:schemeClr>
                  </a:solidFill>
                  <a:latin typeface="Geomanist Light" panose="02000503000000020004" pitchFamily="50" charset="0"/>
                </a:rPr>
                <a:t>Nota:</a:t>
              </a:r>
            </a:p>
            <a:p>
              <a:r>
                <a:rPr lang="es-MX" sz="700" dirty="0">
                  <a:solidFill>
                    <a:schemeClr val="bg1">
                      <a:lumMod val="50000"/>
                    </a:schemeClr>
                  </a:solidFill>
                  <a:latin typeface="Geomanist Light" panose="02000503000000020004" pitchFamily="50" charset="0"/>
                </a:rPr>
                <a:t>* Otros delitos incluye: presuntas víctimas de  feminicidio, homicidio, secuestro, rapto, tráfico de menores, corrupción de menores y trata de personas, otros delitos contra la sociedad, otros delitos que atentan contra la libertad personal y otros delitos que atentan contra la vida y la integridad corporal.</a:t>
              </a:r>
            </a:p>
          </p:txBody>
        </p:sp>
        <p:grpSp>
          <p:nvGrpSpPr>
            <p:cNvPr id="13" name="Grupo 12">
              <a:extLst>
                <a:ext uri="{FF2B5EF4-FFF2-40B4-BE49-F238E27FC236}">
                  <a16:creationId xmlns:a16="http://schemas.microsoft.com/office/drawing/2014/main" id="{22D30C49-F454-92A8-3375-0A37F512958C}"/>
                </a:ext>
              </a:extLst>
            </p:cNvPr>
            <p:cNvGrpSpPr/>
            <p:nvPr/>
          </p:nvGrpSpPr>
          <p:grpSpPr>
            <a:xfrm>
              <a:off x="40794" y="1338107"/>
              <a:ext cx="4191539" cy="3900312"/>
              <a:chOff x="40794" y="1338107"/>
              <a:chExt cx="4191539" cy="3900312"/>
            </a:xfrm>
          </p:grpSpPr>
          <p:graphicFrame>
            <p:nvGraphicFramePr>
              <p:cNvPr id="16" name="Gráfico 15">
                <a:extLst>
                  <a:ext uri="{FF2B5EF4-FFF2-40B4-BE49-F238E27FC236}">
                    <a16:creationId xmlns:a16="http://schemas.microsoft.com/office/drawing/2014/main" id="{D055BC98-F75B-D718-7DEA-2309BD083D84}"/>
                  </a:ext>
                </a:extLst>
              </p:cNvPr>
              <p:cNvGraphicFramePr/>
              <p:nvPr>
                <p:extLst>
                  <p:ext uri="{D42A27DB-BD31-4B8C-83A1-F6EECF244321}">
                    <p14:modId xmlns:p14="http://schemas.microsoft.com/office/powerpoint/2010/main" val="1635515281"/>
                  </p:ext>
                </p:extLst>
              </p:nvPr>
            </p:nvGraphicFramePr>
            <p:xfrm>
              <a:off x="736827" y="1338107"/>
              <a:ext cx="3495506" cy="3900312"/>
            </p:xfrm>
            <a:graphic>
              <a:graphicData uri="http://schemas.openxmlformats.org/drawingml/2006/chart">
                <c:chart xmlns:c="http://schemas.openxmlformats.org/drawingml/2006/chart" xmlns:r="http://schemas.openxmlformats.org/officeDocument/2006/relationships" r:id="rId3"/>
              </a:graphicData>
            </a:graphic>
          </p:graphicFrame>
          <p:sp>
            <p:nvSpPr>
              <p:cNvPr id="17" name="CuadroTexto 16">
                <a:extLst>
                  <a:ext uri="{FF2B5EF4-FFF2-40B4-BE49-F238E27FC236}">
                    <a16:creationId xmlns:a16="http://schemas.microsoft.com/office/drawing/2014/main" id="{19B12C1F-D36C-F4D7-38BA-CD751E2009A7}"/>
                  </a:ext>
                </a:extLst>
              </p:cNvPr>
              <p:cNvSpPr txBox="1"/>
              <p:nvPr/>
            </p:nvSpPr>
            <p:spPr>
              <a:xfrm>
                <a:off x="40794" y="2934247"/>
                <a:ext cx="1207388" cy="441385"/>
              </a:xfrm>
              <a:prstGeom prst="rect">
                <a:avLst/>
              </a:prstGeom>
              <a:noFill/>
              <a:ln>
                <a:noFill/>
              </a:ln>
            </p:spPr>
            <p:txBody>
              <a:bodyPr wrap="square">
                <a:spAutoFit/>
              </a:bodyPr>
              <a:lstStyle/>
              <a:p>
                <a:pPr algn="ctr"/>
                <a:r>
                  <a:rPr lang="es-MX" sz="1200" b="1" dirty="0">
                    <a:latin typeface="Geomanist Light" panose="02000503000000020004" pitchFamily="50" charset="0"/>
                  </a:rPr>
                  <a:t>Presuntas víctimas: </a:t>
                </a:r>
                <a:r>
                  <a:rPr lang="es-MX" sz="1200" b="1" i="0" u="none" strike="noStrike" dirty="0">
                    <a:effectLst/>
                    <a:latin typeface="Geomanist Light" panose="02000503000000020004" pitchFamily="50" charset="0"/>
                  </a:rPr>
                  <a:t>126,186</a:t>
                </a:r>
              </a:p>
            </p:txBody>
          </p:sp>
        </p:grpSp>
      </p:grpSp>
      <p:graphicFrame>
        <p:nvGraphicFramePr>
          <p:cNvPr id="18" name="6 Tabla">
            <a:extLst>
              <a:ext uri="{FF2B5EF4-FFF2-40B4-BE49-F238E27FC236}">
                <a16:creationId xmlns:a16="http://schemas.microsoft.com/office/drawing/2014/main" id="{01975868-D113-17F1-73C2-0830C20D8C4A}"/>
              </a:ext>
            </a:extLst>
          </p:cNvPr>
          <p:cNvGraphicFramePr>
            <a:graphicFrameLocks noGrp="1"/>
          </p:cNvGraphicFramePr>
          <p:nvPr>
            <p:extLst>
              <p:ext uri="{D42A27DB-BD31-4B8C-83A1-F6EECF244321}">
                <p14:modId xmlns:p14="http://schemas.microsoft.com/office/powerpoint/2010/main" val="3497511873"/>
              </p:ext>
            </p:extLst>
          </p:nvPr>
        </p:nvGraphicFramePr>
        <p:xfrm>
          <a:off x="5777996" y="6539017"/>
          <a:ext cx="6334234" cy="216000"/>
        </p:xfrm>
        <a:graphic>
          <a:graphicData uri="http://schemas.openxmlformats.org/drawingml/2006/table">
            <a:tbl>
              <a:tblPr/>
              <a:tblGrid>
                <a:gridCol w="6334234">
                  <a:extLst>
                    <a:ext uri="{9D8B030D-6E8A-4147-A177-3AD203B41FA5}">
                      <a16:colId xmlns:a16="http://schemas.microsoft.com/office/drawing/2014/main" val="20000"/>
                    </a:ext>
                  </a:extLst>
                </a:gridCol>
              </a:tblGrid>
              <a:tr h="216000">
                <a:tc>
                  <a:txBody>
                    <a:bodyPr/>
                    <a:lstStyle/>
                    <a:p>
                      <a:pPr algn="r" fontAlgn="b"/>
                      <a:r>
                        <a:rPr lang="es-MX" sz="700" b="1" i="0" u="none" strike="noStrike" dirty="0">
                          <a:solidFill>
                            <a:schemeClr val="bg1">
                              <a:lumMod val="50000"/>
                            </a:schemeClr>
                          </a:solidFill>
                          <a:latin typeface="Geomanist Light" panose="02000503000000020004" pitchFamily="50" charset="0"/>
                          <a:cs typeface="Montserrat" panose="00000500000000000000" pitchFamily="2" charset="0"/>
                        </a:rPr>
                        <a:t>Fuente</a:t>
                      </a:r>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 SESNSP-CNI con información reportada por las 32 entidades federativas. Fecha de corte: 31 de octubre de 2024.</a:t>
                      </a:r>
                    </a:p>
                    <a:p>
                      <a:pPr marL="0" marR="0" lvl="0" indent="0" algn="r" defTabSz="914377" rtl="0" eaLnBrk="1" fontAlgn="b" latinLnBrk="0" hangingPunct="1">
                        <a:lnSpc>
                          <a:spcPct val="100000"/>
                        </a:lnSpc>
                        <a:spcBef>
                          <a:spcPts val="0"/>
                        </a:spcBef>
                        <a:spcAft>
                          <a:spcPts val="0"/>
                        </a:spcAft>
                        <a:buClrTx/>
                        <a:buSzTx/>
                        <a:buFontTx/>
                        <a:buNone/>
                        <a:tabLst/>
                        <a:defRPr/>
                      </a:pPr>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El estado de Aguascalientes no distingue el sexo de las víctimas de lesiones dolosas y las registran en la categoría de sexo “No identificado”</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pSp>
        <p:nvGrpSpPr>
          <p:cNvPr id="19" name="Grupo 18">
            <a:extLst>
              <a:ext uri="{FF2B5EF4-FFF2-40B4-BE49-F238E27FC236}">
                <a16:creationId xmlns:a16="http://schemas.microsoft.com/office/drawing/2014/main" id="{82430E6C-1D11-72BB-7725-9FEB6247EA9E}"/>
              </a:ext>
            </a:extLst>
          </p:cNvPr>
          <p:cNvGrpSpPr/>
          <p:nvPr/>
        </p:nvGrpSpPr>
        <p:grpSpPr>
          <a:xfrm>
            <a:off x="7156237" y="2593260"/>
            <a:ext cx="4749070" cy="2351802"/>
            <a:chOff x="7542890" y="2337951"/>
            <a:chExt cx="3339735" cy="3291700"/>
          </a:xfrm>
        </p:grpSpPr>
        <p:sp>
          <p:nvSpPr>
            <p:cNvPr id="20" name="CuadroTexto 19">
              <a:extLst>
                <a:ext uri="{FF2B5EF4-FFF2-40B4-BE49-F238E27FC236}">
                  <a16:creationId xmlns:a16="http://schemas.microsoft.com/office/drawing/2014/main" id="{3784C1A7-DC6D-F585-0DB7-348C24724F81}"/>
                </a:ext>
              </a:extLst>
            </p:cNvPr>
            <p:cNvSpPr txBox="1"/>
            <p:nvPr/>
          </p:nvSpPr>
          <p:spPr>
            <a:xfrm>
              <a:off x="7542890" y="2337951"/>
              <a:ext cx="3339735" cy="646169"/>
            </a:xfrm>
            <a:prstGeom prst="rect">
              <a:avLst/>
            </a:prstGeom>
            <a:noFill/>
          </p:spPr>
          <p:txBody>
            <a:bodyPr wrap="square">
              <a:spAutoFit/>
            </a:bodyPr>
            <a:lstStyle/>
            <a:p>
              <a:pPr algn="ctr"/>
              <a:r>
                <a:rPr lang="es-MX" sz="1200" b="1" dirty="0">
                  <a:solidFill>
                    <a:srgbClr val="6E152E"/>
                  </a:solidFill>
                  <a:latin typeface="Geomanist Light" panose="02000503000000020004" pitchFamily="50" charset="0"/>
                </a:rPr>
                <a:t>Mujeres de 15 años y más con incidentes de violencia física en los últimos 12 meses por tipo de persona agresora, 2021</a:t>
              </a:r>
            </a:p>
          </p:txBody>
        </p:sp>
        <p:sp>
          <p:nvSpPr>
            <p:cNvPr id="23" name="CuadroTexto 22">
              <a:extLst>
                <a:ext uri="{FF2B5EF4-FFF2-40B4-BE49-F238E27FC236}">
                  <a16:creationId xmlns:a16="http://schemas.microsoft.com/office/drawing/2014/main" id="{91675748-F4E2-5B69-0982-E896D926B443}"/>
                </a:ext>
              </a:extLst>
            </p:cNvPr>
            <p:cNvSpPr txBox="1"/>
            <p:nvPr/>
          </p:nvSpPr>
          <p:spPr>
            <a:xfrm>
              <a:off x="7773048" y="4595780"/>
              <a:ext cx="2889326" cy="1033871"/>
            </a:xfrm>
            <a:prstGeom prst="rect">
              <a:avLst/>
            </a:prstGeom>
            <a:noFill/>
          </p:spPr>
          <p:txBody>
            <a:bodyPr wrap="square">
              <a:spAutoFit/>
            </a:bodyPr>
            <a:lstStyle/>
            <a:p>
              <a:pPr marL="87313" lvl="1" algn="just">
                <a:tabLst>
                  <a:tab pos="87313" algn="l"/>
                </a:tabLst>
              </a:pPr>
              <a:r>
                <a:rPr lang="es-MX" sz="700" dirty="0">
                  <a:solidFill>
                    <a:schemeClr val="bg1">
                      <a:lumMod val="50000"/>
                    </a:schemeClr>
                  </a:solidFill>
                  <a:latin typeface="Geomanist Light" panose="02000503000000020004" pitchFamily="50" charset="0"/>
                </a:rPr>
                <a:t>Nota:</a:t>
              </a:r>
            </a:p>
            <a:p>
              <a:pPr marL="87313" lvl="1" algn="just">
                <a:tabLst>
                  <a:tab pos="87313" algn="l"/>
                </a:tabLst>
              </a:pPr>
              <a:r>
                <a:rPr lang="es-MX" sz="700" dirty="0">
                  <a:solidFill>
                    <a:schemeClr val="bg1">
                      <a:lumMod val="50000"/>
                    </a:schemeClr>
                  </a:solidFill>
                  <a:latin typeface="Geomanist Light" panose="02000503000000020004" pitchFamily="50" charset="0"/>
                </a:rPr>
                <a:t>*Incluye los ámbitos escolar, laboral, comunitario y familiar.</a:t>
              </a:r>
            </a:p>
            <a:p>
              <a:pPr marL="87313" lvl="1" algn="just">
                <a:tabLst>
                  <a:tab pos="87313" algn="l"/>
                </a:tabLst>
              </a:pPr>
              <a:r>
                <a:rPr lang="es-MX" sz="700" dirty="0">
                  <a:solidFill>
                    <a:schemeClr val="bg1">
                      <a:lumMod val="50000"/>
                    </a:schemeClr>
                  </a:solidFill>
                  <a:latin typeface="Geomanist Light" panose="02000503000000020004" pitchFamily="50" charset="0"/>
                </a:rPr>
                <a:t>La suma de los parciales no corresponde con el total debido a que una mujer pudo reportar agresiones tanto de pareja como de otras personas.</a:t>
              </a:r>
            </a:p>
            <a:p>
              <a:pPr marL="87313" lvl="1" algn="just">
                <a:tabLst>
                  <a:tab pos="87313" algn="l"/>
                </a:tabLst>
              </a:pPr>
              <a:endParaRPr lang="es-MX" sz="700" dirty="0">
                <a:solidFill>
                  <a:schemeClr val="bg1">
                    <a:lumMod val="50000"/>
                  </a:schemeClr>
                </a:solidFill>
                <a:latin typeface="Geomanist Light" panose="02000503000000020004" pitchFamily="50" charset="0"/>
              </a:endParaRPr>
            </a:p>
            <a:p>
              <a:pPr marL="87313" lvl="1" algn="just">
                <a:tabLst>
                  <a:tab pos="87313" algn="l"/>
                </a:tabLst>
              </a:pPr>
              <a:r>
                <a:rPr lang="es-MX" sz="700" dirty="0">
                  <a:solidFill>
                    <a:schemeClr val="bg1">
                      <a:lumMod val="50000"/>
                    </a:schemeClr>
                  </a:solidFill>
                  <a:latin typeface="Geomanist Light" panose="02000503000000020004" pitchFamily="50" charset="0"/>
                </a:rPr>
                <a:t>Fuente. Encuesta Nacional sobre la Dinámica de las Relaciones en los Hogares (ENDIREH) 2021. </a:t>
              </a:r>
            </a:p>
          </p:txBody>
        </p:sp>
      </p:grpSp>
      <p:sp>
        <p:nvSpPr>
          <p:cNvPr id="24" name="CuadroTexto 23">
            <a:extLst>
              <a:ext uri="{FF2B5EF4-FFF2-40B4-BE49-F238E27FC236}">
                <a16:creationId xmlns:a16="http://schemas.microsoft.com/office/drawing/2014/main" id="{E28736DD-FE75-6B1C-2800-54478AFA05C8}"/>
              </a:ext>
            </a:extLst>
          </p:cNvPr>
          <p:cNvSpPr txBox="1"/>
          <p:nvPr/>
        </p:nvSpPr>
        <p:spPr>
          <a:xfrm>
            <a:off x="6995721" y="760347"/>
            <a:ext cx="4996897" cy="1384995"/>
          </a:xfrm>
          <a:prstGeom prst="rect">
            <a:avLst/>
          </a:prstGeom>
          <a:noFill/>
        </p:spPr>
        <p:txBody>
          <a:bodyPr wrap="square">
            <a:spAutoFit/>
          </a:bodyPr>
          <a:lstStyle/>
          <a:p>
            <a:pPr algn="ctr"/>
            <a:r>
              <a:rPr lang="es-MX" sz="1400" dirty="0">
                <a:solidFill>
                  <a:schemeClr val="tx1">
                    <a:lumMod val="95000"/>
                    <a:lumOff val="5000"/>
                  </a:schemeClr>
                </a:solidFill>
                <a:latin typeface="Geomanist Light" panose="02000503000000020004" pitchFamily="50" charset="0"/>
              </a:rPr>
              <a:t>Según la ENDIREH 2021, durante el último año, </a:t>
            </a:r>
            <a:r>
              <a:rPr lang="es-MX" sz="1400" b="1" dirty="0">
                <a:solidFill>
                  <a:schemeClr val="tx1">
                    <a:lumMod val="95000"/>
                    <a:lumOff val="5000"/>
                  </a:schemeClr>
                </a:solidFill>
                <a:latin typeface="Geomanist Light" panose="02000503000000020004" pitchFamily="50" charset="0"/>
              </a:rPr>
              <a:t>10.2 % de las mujeres de 15 años o más vivieron violencia física</a:t>
            </a:r>
            <a:r>
              <a:rPr lang="es-MX" sz="1400" dirty="0">
                <a:solidFill>
                  <a:schemeClr val="tx1">
                    <a:lumMod val="95000"/>
                    <a:lumOff val="5000"/>
                  </a:schemeClr>
                </a:solidFill>
                <a:latin typeface="Geomanist Light" panose="02000503000000020004" pitchFamily="50" charset="0"/>
              </a:rPr>
              <a:t>, que se entiende como “cualquier acto que inflige daño no accidental, usando la fuerza física o algún tipo de arma u objeto que pueda provocar o no lesiones ya sean internas, externas, o ambas”.</a:t>
            </a:r>
          </a:p>
        </p:txBody>
      </p:sp>
      <p:sp>
        <p:nvSpPr>
          <p:cNvPr id="25" name="CuadroTexto 24">
            <a:extLst>
              <a:ext uri="{FF2B5EF4-FFF2-40B4-BE49-F238E27FC236}">
                <a16:creationId xmlns:a16="http://schemas.microsoft.com/office/drawing/2014/main" id="{EAE77F99-A4F3-EBC4-3359-15C87A22EF9C}"/>
              </a:ext>
            </a:extLst>
          </p:cNvPr>
          <p:cNvSpPr txBox="1"/>
          <p:nvPr/>
        </p:nvSpPr>
        <p:spPr>
          <a:xfrm>
            <a:off x="102623" y="493559"/>
            <a:ext cx="5588024" cy="553998"/>
          </a:xfrm>
          <a:prstGeom prst="rect">
            <a:avLst/>
          </a:prstGeom>
          <a:noFill/>
        </p:spPr>
        <p:txBody>
          <a:bodyPr wrap="square">
            <a:spAutoFit/>
          </a:bodyPr>
          <a:lstStyle/>
          <a:p>
            <a:pPr>
              <a:defRPr lang="es-MX" sz="1400" b="1" i="0" u="none" strike="noStrike" kern="1200" baseline="0" dirty="0">
                <a:solidFill>
                  <a:srgbClr val="A42145"/>
                </a:solidFill>
                <a:latin typeface="Montserrat Medium" panose="00000600000000000000" pitchFamily="2" charset="0"/>
                <a:ea typeface="+mn-ea"/>
                <a:cs typeface="+mn-cs"/>
              </a:defRPr>
            </a:pPr>
            <a:r>
              <a:rPr lang="es-MX" sz="1500" b="1" dirty="0">
                <a:solidFill>
                  <a:srgbClr val="6E152E"/>
                </a:solidFill>
                <a:latin typeface="Geomanist Light" panose="02000503000000020004" pitchFamily="50" charset="0"/>
              </a:rPr>
              <a:t>Distribución porcentual de las mujeres presuntas víctimas según tipo de delito denunciado, 2023</a:t>
            </a:r>
          </a:p>
        </p:txBody>
      </p:sp>
      <p:graphicFrame>
        <p:nvGraphicFramePr>
          <p:cNvPr id="26" name="Tabla 25">
            <a:extLst>
              <a:ext uri="{FF2B5EF4-FFF2-40B4-BE49-F238E27FC236}">
                <a16:creationId xmlns:a16="http://schemas.microsoft.com/office/drawing/2014/main" id="{486E1C44-2070-8AE7-37B3-F2DBE6816D33}"/>
              </a:ext>
            </a:extLst>
          </p:cNvPr>
          <p:cNvGraphicFramePr>
            <a:graphicFrameLocks noGrp="1"/>
          </p:cNvGraphicFramePr>
          <p:nvPr>
            <p:extLst>
              <p:ext uri="{D42A27DB-BD31-4B8C-83A1-F6EECF244321}">
                <p14:modId xmlns:p14="http://schemas.microsoft.com/office/powerpoint/2010/main" val="1016515977"/>
              </p:ext>
            </p:extLst>
          </p:nvPr>
        </p:nvGraphicFramePr>
        <p:xfrm>
          <a:off x="7533746" y="3253687"/>
          <a:ext cx="4058367" cy="870598"/>
        </p:xfrm>
        <a:graphic>
          <a:graphicData uri="http://schemas.openxmlformats.org/drawingml/2006/table">
            <a:tbl>
              <a:tblPr firstRow="1">
                <a:tableStyleId>{C083E6E3-FA7D-4D7B-A595-EF9225AFEA82}</a:tableStyleId>
              </a:tblPr>
              <a:tblGrid>
                <a:gridCol w="1836591">
                  <a:extLst>
                    <a:ext uri="{9D8B030D-6E8A-4147-A177-3AD203B41FA5}">
                      <a16:colId xmlns:a16="http://schemas.microsoft.com/office/drawing/2014/main" val="1947999415"/>
                    </a:ext>
                  </a:extLst>
                </a:gridCol>
                <a:gridCol w="995078">
                  <a:extLst>
                    <a:ext uri="{9D8B030D-6E8A-4147-A177-3AD203B41FA5}">
                      <a16:colId xmlns:a16="http://schemas.microsoft.com/office/drawing/2014/main" val="314515719"/>
                    </a:ext>
                  </a:extLst>
                </a:gridCol>
                <a:gridCol w="1226698">
                  <a:extLst>
                    <a:ext uri="{9D8B030D-6E8A-4147-A177-3AD203B41FA5}">
                      <a16:colId xmlns:a16="http://schemas.microsoft.com/office/drawing/2014/main" val="2767198318"/>
                    </a:ext>
                  </a:extLst>
                </a:gridCol>
              </a:tblGrid>
              <a:tr h="260998">
                <a:tc>
                  <a:txBody>
                    <a:bodyPr/>
                    <a:lstStyle/>
                    <a:p>
                      <a:pPr algn="l" fontAlgn="ctr"/>
                      <a:r>
                        <a:rPr lang="es-MX" sz="1000" b="1" i="0" u="none" strike="noStrike" dirty="0">
                          <a:solidFill>
                            <a:schemeClr val="tx1"/>
                          </a:solidFill>
                          <a:effectLst/>
                          <a:latin typeface="Montserrat" panose="00000500000000000000" pitchFamily="2" charset="0"/>
                        </a:rPr>
                        <a:t>Tipo de persona agresora</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r" fontAlgn="b"/>
                      <a:r>
                        <a:rPr lang="es-MX" sz="1000" b="1" i="0" u="none" strike="noStrike" dirty="0">
                          <a:solidFill>
                            <a:schemeClr val="tx1"/>
                          </a:solidFill>
                          <a:effectLst/>
                          <a:latin typeface="Montserrat" panose="00000500000000000000" pitchFamily="2" charset="0"/>
                        </a:rPr>
                        <a:t>Mujeres</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r" fontAlgn="b"/>
                      <a:r>
                        <a:rPr lang="es-MX" sz="1000" b="1" i="0" u="none" strike="noStrike" dirty="0">
                          <a:solidFill>
                            <a:schemeClr val="tx1"/>
                          </a:solidFill>
                          <a:effectLst/>
                          <a:latin typeface="Montserrat" panose="00000500000000000000" pitchFamily="2" charset="0"/>
                        </a:rPr>
                        <a:t>Prevalencia</a:t>
                      </a: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01610553"/>
                  </a:ext>
                </a:extLst>
              </a:tr>
              <a:tr h="200025">
                <a:tc>
                  <a:txBody>
                    <a:bodyPr/>
                    <a:lstStyle/>
                    <a:p>
                      <a:pPr algn="l" fontAlgn="ctr"/>
                      <a:r>
                        <a:rPr lang="es-MX" sz="1000" b="1" u="none" strike="noStrike" dirty="0">
                          <a:solidFill>
                            <a:schemeClr val="tx1"/>
                          </a:solidFill>
                          <a:effectLst/>
                          <a:latin typeface="Montserrat" panose="00000500000000000000" pitchFamily="2" charset="0"/>
                        </a:rPr>
                        <a:t>Total</a:t>
                      </a:r>
                      <a:endParaRPr lang="es-MX" sz="1000" b="1" i="0" u="none" strike="noStrike" dirty="0">
                        <a:solidFill>
                          <a:schemeClr val="tx1"/>
                        </a:solidFill>
                        <a:effectLst/>
                        <a:latin typeface="Montserrat" panose="00000500000000000000" pitchFamily="2" charset="0"/>
                      </a:endParaRPr>
                    </a:p>
                  </a:txBody>
                  <a:tcPr marL="9525" marR="9525" marT="9525" marB="0" anchor="ctr"/>
                </a:tc>
                <a:tc>
                  <a:txBody>
                    <a:bodyPr/>
                    <a:lstStyle/>
                    <a:p>
                      <a:pPr algn="r" fontAlgn="b"/>
                      <a:r>
                        <a:rPr lang="es-MX" sz="1000" b="1" u="none" strike="noStrike" dirty="0">
                          <a:solidFill>
                            <a:schemeClr val="tx1"/>
                          </a:solidFill>
                          <a:effectLst/>
                          <a:latin typeface="Montserrat" panose="00000500000000000000" pitchFamily="2" charset="0"/>
                        </a:rPr>
                        <a:t>5,170,679</a:t>
                      </a:r>
                      <a:endParaRPr lang="es-MX" sz="1000" b="1" i="0" u="none" strike="noStrike" dirty="0">
                        <a:solidFill>
                          <a:schemeClr val="tx1"/>
                        </a:solidFill>
                        <a:effectLst/>
                        <a:latin typeface="Montserrat" panose="00000500000000000000" pitchFamily="2" charset="0"/>
                      </a:endParaRPr>
                    </a:p>
                  </a:txBody>
                  <a:tcPr marL="9525" marR="9525" marT="9525" marB="0" anchor="ctr"/>
                </a:tc>
                <a:tc>
                  <a:txBody>
                    <a:bodyPr/>
                    <a:lstStyle/>
                    <a:p>
                      <a:pPr algn="r" fontAlgn="b"/>
                      <a:r>
                        <a:rPr lang="es-MX" sz="1000" b="1" u="none" strike="noStrike" dirty="0">
                          <a:solidFill>
                            <a:schemeClr val="tx1"/>
                          </a:solidFill>
                          <a:effectLst/>
                          <a:latin typeface="Montserrat" panose="00000500000000000000" pitchFamily="2" charset="0"/>
                        </a:rPr>
                        <a:t>10.2</a:t>
                      </a:r>
                      <a:endParaRPr lang="es-MX" sz="1000" b="1" i="0" u="none" strike="noStrike" dirty="0">
                        <a:solidFill>
                          <a:schemeClr val="tx1"/>
                        </a:solidFill>
                        <a:effectLst/>
                        <a:latin typeface="Montserrat" panose="00000500000000000000" pitchFamily="2" charset="0"/>
                      </a:endParaRPr>
                    </a:p>
                  </a:txBody>
                  <a:tcPr marL="9525" marR="9525" marT="9525" marB="0" anchor="ctr"/>
                </a:tc>
                <a:extLst>
                  <a:ext uri="{0D108BD9-81ED-4DB2-BD59-A6C34878D82A}">
                    <a16:rowId xmlns:a16="http://schemas.microsoft.com/office/drawing/2014/main" val="659326986"/>
                  </a:ext>
                </a:extLst>
              </a:tr>
              <a:tr h="200025">
                <a:tc>
                  <a:txBody>
                    <a:bodyPr/>
                    <a:lstStyle/>
                    <a:p>
                      <a:pPr lvl="0" algn="l" fontAlgn="ctr"/>
                      <a:r>
                        <a:rPr lang="es-MX" sz="1000" u="none" strike="noStrike" dirty="0">
                          <a:effectLst/>
                          <a:latin typeface="Montserrat" panose="00000500000000000000" pitchFamily="2" charset="0"/>
                        </a:rPr>
                        <a:t>Pareja</a:t>
                      </a:r>
                      <a:endParaRPr lang="es-MX" sz="1000" b="0" i="0" u="none" strike="noStrike" dirty="0">
                        <a:solidFill>
                          <a:srgbClr val="000000"/>
                        </a:solidFill>
                        <a:effectLst/>
                        <a:latin typeface="Montserrat" panose="00000500000000000000" pitchFamily="2" charset="0"/>
                      </a:endParaRPr>
                    </a:p>
                  </a:txBody>
                  <a:tcPr marL="85725" marR="9525" marT="9525" marB="0" anchor="ctr"/>
                </a:tc>
                <a:tc>
                  <a:txBody>
                    <a:bodyPr/>
                    <a:lstStyle/>
                    <a:p>
                      <a:pPr algn="r" fontAlgn="b"/>
                      <a:r>
                        <a:rPr lang="es-MX" sz="1000" u="none" strike="noStrike" dirty="0">
                          <a:effectLst/>
                          <a:latin typeface="Montserrat" panose="00000500000000000000" pitchFamily="2" charset="0"/>
                        </a:rPr>
                        <a:t>2,471,725</a:t>
                      </a:r>
                      <a:endParaRPr lang="es-MX" sz="1000" b="0" i="0" u="none" strike="noStrike" dirty="0">
                        <a:solidFill>
                          <a:srgbClr val="000000"/>
                        </a:solidFill>
                        <a:effectLst/>
                        <a:latin typeface="Montserrat" panose="00000500000000000000" pitchFamily="2" charset="0"/>
                      </a:endParaRPr>
                    </a:p>
                  </a:txBody>
                  <a:tcPr marL="9525" marR="9525" marT="9525" marB="0" anchor="ctr"/>
                </a:tc>
                <a:tc>
                  <a:txBody>
                    <a:bodyPr/>
                    <a:lstStyle/>
                    <a:p>
                      <a:pPr algn="r" fontAlgn="b"/>
                      <a:r>
                        <a:rPr lang="es-MX" sz="1000" u="none" strike="noStrike" dirty="0">
                          <a:effectLst/>
                          <a:latin typeface="Montserrat" panose="00000500000000000000" pitchFamily="2" charset="0"/>
                        </a:rPr>
                        <a:t>5.2</a:t>
                      </a:r>
                      <a:endParaRPr lang="es-MX" sz="1000" b="0" i="0" u="none" strike="noStrike" dirty="0">
                        <a:solidFill>
                          <a:srgbClr val="000000"/>
                        </a:solidFill>
                        <a:effectLst/>
                        <a:latin typeface="Montserrat" panose="00000500000000000000" pitchFamily="2" charset="0"/>
                      </a:endParaRPr>
                    </a:p>
                  </a:txBody>
                  <a:tcPr marL="9525" marR="9525" marT="9525" marB="0" anchor="ctr"/>
                </a:tc>
                <a:extLst>
                  <a:ext uri="{0D108BD9-81ED-4DB2-BD59-A6C34878D82A}">
                    <a16:rowId xmlns:a16="http://schemas.microsoft.com/office/drawing/2014/main" val="1496542744"/>
                  </a:ext>
                </a:extLst>
              </a:tr>
              <a:tr h="209550">
                <a:tc>
                  <a:txBody>
                    <a:bodyPr/>
                    <a:lstStyle/>
                    <a:p>
                      <a:pPr lvl="0" algn="l" fontAlgn="ctr"/>
                      <a:r>
                        <a:rPr lang="es-MX" sz="1000" u="none" strike="noStrike" dirty="0">
                          <a:effectLst/>
                          <a:latin typeface="Montserrat" panose="00000500000000000000" pitchFamily="2" charset="0"/>
                        </a:rPr>
                        <a:t>Otros agresores</a:t>
                      </a:r>
                      <a:r>
                        <a:rPr lang="es-MX" sz="1000" u="none" strike="noStrike" baseline="30000" dirty="0">
                          <a:effectLst/>
                          <a:latin typeface="Montserrat" panose="00000500000000000000" pitchFamily="2" charset="0"/>
                        </a:rPr>
                        <a:t>*</a:t>
                      </a:r>
                      <a:endParaRPr lang="es-MX" sz="1000" b="0" i="0" u="none" strike="noStrike" dirty="0">
                        <a:solidFill>
                          <a:srgbClr val="000000"/>
                        </a:solidFill>
                        <a:effectLst/>
                        <a:latin typeface="Montserrat" panose="00000500000000000000" pitchFamily="2" charset="0"/>
                      </a:endParaRPr>
                    </a:p>
                  </a:txBody>
                  <a:tcPr marL="85725" marR="9525" marT="9525" marB="0" anchor="ctr"/>
                </a:tc>
                <a:tc>
                  <a:txBody>
                    <a:bodyPr/>
                    <a:lstStyle/>
                    <a:p>
                      <a:pPr algn="r" fontAlgn="b"/>
                      <a:r>
                        <a:rPr lang="es-MX" sz="1000" u="none" strike="noStrike" dirty="0">
                          <a:effectLst/>
                          <a:latin typeface="Montserrat" panose="00000500000000000000" pitchFamily="2" charset="0"/>
                        </a:rPr>
                        <a:t>3,057,768</a:t>
                      </a:r>
                      <a:endParaRPr lang="es-MX" sz="1000" b="0" i="0" u="none" strike="noStrike" dirty="0">
                        <a:solidFill>
                          <a:srgbClr val="000000"/>
                        </a:solidFill>
                        <a:effectLst/>
                        <a:latin typeface="Montserrat" panose="00000500000000000000" pitchFamily="2" charset="0"/>
                      </a:endParaRPr>
                    </a:p>
                  </a:txBody>
                  <a:tcPr marL="9525" marR="9525" marT="9525" marB="0" anchor="ctr"/>
                </a:tc>
                <a:tc>
                  <a:txBody>
                    <a:bodyPr/>
                    <a:lstStyle/>
                    <a:p>
                      <a:pPr algn="r" fontAlgn="b"/>
                      <a:r>
                        <a:rPr lang="es-MX" sz="1000" u="none" strike="noStrike" dirty="0">
                          <a:effectLst/>
                          <a:latin typeface="Montserrat" panose="00000500000000000000" pitchFamily="2" charset="0"/>
                        </a:rPr>
                        <a:t>6.1</a:t>
                      </a:r>
                      <a:endParaRPr lang="es-MX" sz="1000" b="0" i="0" u="none" strike="noStrike" dirty="0">
                        <a:solidFill>
                          <a:srgbClr val="000000"/>
                        </a:solidFill>
                        <a:effectLst/>
                        <a:latin typeface="Montserrat" panose="00000500000000000000" pitchFamily="2" charset="0"/>
                      </a:endParaRPr>
                    </a:p>
                  </a:txBody>
                  <a:tcPr marL="9525" marR="9525" marT="9525" marB="0" anchor="ctr"/>
                </a:tc>
                <a:extLst>
                  <a:ext uri="{0D108BD9-81ED-4DB2-BD59-A6C34878D82A}">
                    <a16:rowId xmlns:a16="http://schemas.microsoft.com/office/drawing/2014/main" val="3916026543"/>
                  </a:ext>
                </a:extLst>
              </a:tr>
            </a:tbl>
          </a:graphicData>
        </a:graphic>
      </p:graphicFrame>
    </p:spTree>
    <p:extLst>
      <p:ext uri="{BB962C8B-B14F-4D97-AF65-F5344CB8AC3E}">
        <p14:creationId xmlns:p14="http://schemas.microsoft.com/office/powerpoint/2010/main" val="862184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19F58E80-C981-09BD-AF50-EB0E953E5FA1}"/>
            </a:ext>
          </a:extLst>
        </p:cNvPr>
        <p:cNvGrpSpPr/>
        <p:nvPr/>
      </p:nvGrpSpPr>
      <p:grpSpPr>
        <a:xfrm>
          <a:off x="0" y="0"/>
          <a:ext cx="0" cy="0"/>
          <a:chOff x="0" y="0"/>
          <a:chExt cx="0" cy="0"/>
        </a:xfrm>
      </p:grpSpPr>
      <p:sp>
        <p:nvSpPr>
          <p:cNvPr id="22" name="Cuadro de texto 2">
            <a:extLst>
              <a:ext uri="{FF2B5EF4-FFF2-40B4-BE49-F238E27FC236}">
                <a16:creationId xmlns:a16="http://schemas.microsoft.com/office/drawing/2014/main" id="{21BF2E5A-D38A-1C91-CB7B-12EEF94899FC}"/>
              </a:ext>
            </a:extLst>
          </p:cNvPr>
          <p:cNvSpPr txBox="1"/>
          <p:nvPr/>
        </p:nvSpPr>
        <p:spPr>
          <a:xfrm>
            <a:off x="4354" y="6628059"/>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Presuntas víctimas registradas en carpetas de investigación</a:t>
            </a:r>
          </a:p>
        </p:txBody>
      </p:sp>
      <p:grpSp>
        <p:nvGrpSpPr>
          <p:cNvPr id="11" name="Grupo 10">
            <a:extLst>
              <a:ext uri="{FF2B5EF4-FFF2-40B4-BE49-F238E27FC236}">
                <a16:creationId xmlns:a16="http://schemas.microsoft.com/office/drawing/2014/main" id="{2F84EF9F-CCC2-08B6-88F1-D80B9F3755C6}"/>
              </a:ext>
            </a:extLst>
          </p:cNvPr>
          <p:cNvGrpSpPr/>
          <p:nvPr/>
        </p:nvGrpSpPr>
        <p:grpSpPr>
          <a:xfrm>
            <a:off x="422684" y="1070080"/>
            <a:ext cx="5267636" cy="4160536"/>
            <a:chOff x="40794" y="1338107"/>
            <a:chExt cx="4191539" cy="3977771"/>
          </a:xfrm>
        </p:grpSpPr>
        <p:sp>
          <p:nvSpPr>
            <p:cNvPr id="12" name="CuadroTexto 11">
              <a:extLst>
                <a:ext uri="{FF2B5EF4-FFF2-40B4-BE49-F238E27FC236}">
                  <a16:creationId xmlns:a16="http://schemas.microsoft.com/office/drawing/2014/main" id="{17EA0199-7D86-195B-555C-31BD341D5296}"/>
                </a:ext>
              </a:extLst>
            </p:cNvPr>
            <p:cNvSpPr txBox="1"/>
            <p:nvPr/>
          </p:nvSpPr>
          <p:spPr>
            <a:xfrm>
              <a:off x="104691" y="4712652"/>
              <a:ext cx="4127642" cy="603226"/>
            </a:xfrm>
            <a:prstGeom prst="rect">
              <a:avLst/>
            </a:prstGeom>
            <a:noFill/>
          </p:spPr>
          <p:txBody>
            <a:bodyPr wrap="square">
              <a:spAutoFit/>
            </a:bodyPr>
            <a:lstStyle/>
            <a:p>
              <a:r>
                <a:rPr lang="es-MX" sz="700" dirty="0">
                  <a:solidFill>
                    <a:schemeClr val="bg1">
                      <a:lumMod val="50000"/>
                    </a:schemeClr>
                  </a:solidFill>
                  <a:latin typeface="Geomanist Light" panose="02000503000000020004" pitchFamily="50" charset="0"/>
                </a:rPr>
                <a:t>Nota:</a:t>
              </a:r>
            </a:p>
            <a:p>
              <a:r>
                <a:rPr lang="es-MX" sz="700" dirty="0">
                  <a:solidFill>
                    <a:schemeClr val="bg1">
                      <a:lumMod val="50000"/>
                    </a:schemeClr>
                  </a:solidFill>
                  <a:latin typeface="Geomanist Light" panose="02000503000000020004" pitchFamily="50" charset="0"/>
                </a:rPr>
                <a:t>* Otros delitos incluye: presuntas víctimas de  feminicidio, homicidio, secuestro, rapto, tráfico de menores, corrupción de menores y trata de personas, otros delitos contra la sociedad, otros delitos que atentan contra la libertad personal y otros delitos que atentan contra la vida y la integridad corporal.</a:t>
              </a:r>
            </a:p>
            <a:p>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Información con fecha de corte: 30 de noviembre de 2024.</a:t>
              </a:r>
            </a:p>
          </p:txBody>
        </p:sp>
        <p:grpSp>
          <p:nvGrpSpPr>
            <p:cNvPr id="13" name="Grupo 12">
              <a:extLst>
                <a:ext uri="{FF2B5EF4-FFF2-40B4-BE49-F238E27FC236}">
                  <a16:creationId xmlns:a16="http://schemas.microsoft.com/office/drawing/2014/main" id="{28138EDC-F5C7-E3E8-C910-C6BDD2AD32F0}"/>
                </a:ext>
              </a:extLst>
            </p:cNvPr>
            <p:cNvGrpSpPr/>
            <p:nvPr/>
          </p:nvGrpSpPr>
          <p:grpSpPr>
            <a:xfrm>
              <a:off x="40794" y="1338107"/>
              <a:ext cx="4191539" cy="3900312"/>
              <a:chOff x="40794" y="1338107"/>
              <a:chExt cx="4191539" cy="3900312"/>
            </a:xfrm>
          </p:grpSpPr>
          <p:graphicFrame>
            <p:nvGraphicFramePr>
              <p:cNvPr id="16" name="Gráfico 15">
                <a:extLst>
                  <a:ext uri="{FF2B5EF4-FFF2-40B4-BE49-F238E27FC236}">
                    <a16:creationId xmlns:a16="http://schemas.microsoft.com/office/drawing/2014/main" id="{39ABF5C8-7BA9-13AE-F222-72D6F973DD1C}"/>
                  </a:ext>
                </a:extLst>
              </p:cNvPr>
              <p:cNvGraphicFramePr/>
              <p:nvPr>
                <p:extLst>
                  <p:ext uri="{D42A27DB-BD31-4B8C-83A1-F6EECF244321}">
                    <p14:modId xmlns:p14="http://schemas.microsoft.com/office/powerpoint/2010/main" val="2531688560"/>
                  </p:ext>
                </p:extLst>
              </p:nvPr>
            </p:nvGraphicFramePr>
            <p:xfrm>
              <a:off x="736827" y="1338107"/>
              <a:ext cx="3495506" cy="3900312"/>
            </p:xfrm>
            <a:graphic>
              <a:graphicData uri="http://schemas.openxmlformats.org/drawingml/2006/chart">
                <c:chart xmlns:c="http://schemas.openxmlformats.org/drawingml/2006/chart" xmlns:r="http://schemas.openxmlformats.org/officeDocument/2006/relationships" r:id="rId3"/>
              </a:graphicData>
            </a:graphic>
          </p:graphicFrame>
          <p:sp>
            <p:nvSpPr>
              <p:cNvPr id="17" name="CuadroTexto 16">
                <a:extLst>
                  <a:ext uri="{FF2B5EF4-FFF2-40B4-BE49-F238E27FC236}">
                    <a16:creationId xmlns:a16="http://schemas.microsoft.com/office/drawing/2014/main" id="{892A4503-9241-4C40-8372-6A85DA8A1FE6}"/>
                  </a:ext>
                </a:extLst>
              </p:cNvPr>
              <p:cNvSpPr txBox="1"/>
              <p:nvPr/>
            </p:nvSpPr>
            <p:spPr>
              <a:xfrm>
                <a:off x="40794" y="2934247"/>
                <a:ext cx="1207388" cy="441385"/>
              </a:xfrm>
              <a:prstGeom prst="rect">
                <a:avLst/>
              </a:prstGeom>
              <a:noFill/>
              <a:ln>
                <a:noFill/>
              </a:ln>
            </p:spPr>
            <p:txBody>
              <a:bodyPr wrap="square">
                <a:spAutoFit/>
              </a:bodyPr>
              <a:lstStyle/>
              <a:p>
                <a:pPr algn="ctr"/>
                <a:r>
                  <a:rPr lang="es-MX" sz="1200" b="1" dirty="0">
                    <a:latin typeface="Geomanist Light" panose="02000503000000020004" pitchFamily="50" charset="0"/>
                  </a:rPr>
                  <a:t>Presuntas víctimas: </a:t>
                </a:r>
                <a:r>
                  <a:rPr lang="es-MX" sz="1200" b="1" i="0" u="none" strike="noStrike" dirty="0">
                    <a:effectLst/>
                    <a:latin typeface="Geomanist Light" panose="02000503000000020004" pitchFamily="50" charset="0"/>
                  </a:rPr>
                  <a:t>114,127</a:t>
                </a:r>
              </a:p>
            </p:txBody>
          </p:sp>
        </p:grpSp>
      </p:grpSp>
      <p:graphicFrame>
        <p:nvGraphicFramePr>
          <p:cNvPr id="18" name="6 Tabla">
            <a:extLst>
              <a:ext uri="{FF2B5EF4-FFF2-40B4-BE49-F238E27FC236}">
                <a16:creationId xmlns:a16="http://schemas.microsoft.com/office/drawing/2014/main" id="{40C4B9C6-5AE8-B3D6-9973-D2ED7A99334F}"/>
              </a:ext>
            </a:extLst>
          </p:cNvPr>
          <p:cNvGraphicFramePr>
            <a:graphicFrameLocks noGrp="1"/>
          </p:cNvGraphicFramePr>
          <p:nvPr/>
        </p:nvGraphicFramePr>
        <p:xfrm>
          <a:off x="5777996" y="6539017"/>
          <a:ext cx="6334234" cy="216000"/>
        </p:xfrm>
        <a:graphic>
          <a:graphicData uri="http://schemas.openxmlformats.org/drawingml/2006/table">
            <a:tbl>
              <a:tblPr/>
              <a:tblGrid>
                <a:gridCol w="6334234">
                  <a:extLst>
                    <a:ext uri="{9D8B030D-6E8A-4147-A177-3AD203B41FA5}">
                      <a16:colId xmlns:a16="http://schemas.microsoft.com/office/drawing/2014/main" val="20000"/>
                    </a:ext>
                  </a:extLst>
                </a:gridCol>
              </a:tblGrid>
              <a:tr h="216000">
                <a:tc>
                  <a:txBody>
                    <a:bodyPr/>
                    <a:lstStyle/>
                    <a:p>
                      <a:pPr algn="r" fontAlgn="b"/>
                      <a:r>
                        <a:rPr lang="es-MX" sz="700" b="1" i="0" u="none" strike="noStrike" dirty="0">
                          <a:solidFill>
                            <a:schemeClr val="bg1">
                              <a:lumMod val="50000"/>
                            </a:schemeClr>
                          </a:solidFill>
                          <a:latin typeface="Geomanist Light" panose="02000503000000020004" pitchFamily="50" charset="0"/>
                          <a:cs typeface="Montserrat" panose="00000500000000000000" pitchFamily="2" charset="0"/>
                        </a:rPr>
                        <a:t>Fuente</a:t>
                      </a:r>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 SESNSP-CNI con información reportada por las 32 entidades federativas. Fecha de corte: 31 de octubre de 2024.</a:t>
                      </a:r>
                    </a:p>
                    <a:p>
                      <a:pPr marL="0" marR="0" lvl="0" indent="0" algn="r" defTabSz="914377" rtl="0" eaLnBrk="1" fontAlgn="b" latinLnBrk="0" hangingPunct="1">
                        <a:lnSpc>
                          <a:spcPct val="100000"/>
                        </a:lnSpc>
                        <a:spcBef>
                          <a:spcPts val="0"/>
                        </a:spcBef>
                        <a:spcAft>
                          <a:spcPts val="0"/>
                        </a:spcAft>
                        <a:buClrTx/>
                        <a:buSzTx/>
                        <a:buFontTx/>
                        <a:buNone/>
                        <a:tabLst/>
                        <a:defRPr/>
                      </a:pPr>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El estado de Aguascalientes no distingue el sexo de las víctimas de lesiones dolosas y las registran en la categoría de sexo “No identificado”</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pSp>
        <p:nvGrpSpPr>
          <p:cNvPr id="19" name="Grupo 18">
            <a:extLst>
              <a:ext uri="{FF2B5EF4-FFF2-40B4-BE49-F238E27FC236}">
                <a16:creationId xmlns:a16="http://schemas.microsoft.com/office/drawing/2014/main" id="{C0E0EF71-C19A-8E53-77C5-D227E820DAAB}"/>
              </a:ext>
            </a:extLst>
          </p:cNvPr>
          <p:cNvGrpSpPr/>
          <p:nvPr/>
        </p:nvGrpSpPr>
        <p:grpSpPr>
          <a:xfrm>
            <a:off x="7243586" y="2537612"/>
            <a:ext cx="4749070" cy="2351802"/>
            <a:chOff x="7542890" y="2337951"/>
            <a:chExt cx="3339735" cy="3291700"/>
          </a:xfrm>
        </p:grpSpPr>
        <p:sp>
          <p:nvSpPr>
            <p:cNvPr id="20" name="CuadroTexto 19">
              <a:extLst>
                <a:ext uri="{FF2B5EF4-FFF2-40B4-BE49-F238E27FC236}">
                  <a16:creationId xmlns:a16="http://schemas.microsoft.com/office/drawing/2014/main" id="{1DA5C526-AC6C-BF84-E4FC-9E56CC57213C}"/>
                </a:ext>
              </a:extLst>
            </p:cNvPr>
            <p:cNvSpPr txBox="1"/>
            <p:nvPr/>
          </p:nvSpPr>
          <p:spPr>
            <a:xfrm>
              <a:off x="7542890" y="2337951"/>
              <a:ext cx="3339735" cy="646169"/>
            </a:xfrm>
            <a:prstGeom prst="rect">
              <a:avLst/>
            </a:prstGeom>
            <a:noFill/>
          </p:spPr>
          <p:txBody>
            <a:bodyPr wrap="square">
              <a:spAutoFit/>
            </a:bodyPr>
            <a:lstStyle/>
            <a:p>
              <a:pPr algn="ctr"/>
              <a:r>
                <a:rPr lang="es-MX" sz="1200" b="1" dirty="0">
                  <a:solidFill>
                    <a:srgbClr val="6E152E"/>
                  </a:solidFill>
                  <a:latin typeface="Geomanist Light" panose="02000503000000020004" pitchFamily="50" charset="0"/>
                </a:rPr>
                <a:t>Mujeres de 15 años y más con incidentes de violencia física en los últimos 12 meses por tipo de persona agresora, 2021</a:t>
              </a:r>
            </a:p>
          </p:txBody>
        </p:sp>
        <p:sp>
          <p:nvSpPr>
            <p:cNvPr id="23" name="CuadroTexto 22">
              <a:extLst>
                <a:ext uri="{FF2B5EF4-FFF2-40B4-BE49-F238E27FC236}">
                  <a16:creationId xmlns:a16="http://schemas.microsoft.com/office/drawing/2014/main" id="{9F26DF25-E86A-3CE4-ACDD-60E704383546}"/>
                </a:ext>
              </a:extLst>
            </p:cNvPr>
            <p:cNvSpPr txBox="1"/>
            <p:nvPr/>
          </p:nvSpPr>
          <p:spPr>
            <a:xfrm>
              <a:off x="7773048" y="4595780"/>
              <a:ext cx="2889326" cy="1033871"/>
            </a:xfrm>
            <a:prstGeom prst="rect">
              <a:avLst/>
            </a:prstGeom>
            <a:noFill/>
          </p:spPr>
          <p:txBody>
            <a:bodyPr wrap="square">
              <a:spAutoFit/>
            </a:bodyPr>
            <a:lstStyle/>
            <a:p>
              <a:pPr marL="87313" lvl="1" algn="just">
                <a:tabLst>
                  <a:tab pos="87313" algn="l"/>
                </a:tabLst>
              </a:pPr>
              <a:r>
                <a:rPr lang="es-MX" sz="700" dirty="0">
                  <a:solidFill>
                    <a:schemeClr val="bg1">
                      <a:lumMod val="50000"/>
                    </a:schemeClr>
                  </a:solidFill>
                  <a:latin typeface="Geomanist Light" panose="02000503000000020004" pitchFamily="50" charset="0"/>
                </a:rPr>
                <a:t>Nota:</a:t>
              </a:r>
            </a:p>
            <a:p>
              <a:pPr marL="87313" lvl="1" algn="just">
                <a:tabLst>
                  <a:tab pos="87313" algn="l"/>
                </a:tabLst>
              </a:pPr>
              <a:r>
                <a:rPr lang="es-MX" sz="700" dirty="0">
                  <a:solidFill>
                    <a:schemeClr val="bg1">
                      <a:lumMod val="50000"/>
                    </a:schemeClr>
                  </a:solidFill>
                  <a:latin typeface="Geomanist Light" panose="02000503000000020004" pitchFamily="50" charset="0"/>
                </a:rPr>
                <a:t>*Incluye los ámbitos escolar, laboral, comunitario y familiar.</a:t>
              </a:r>
            </a:p>
            <a:p>
              <a:pPr marL="87313" lvl="1" algn="just">
                <a:tabLst>
                  <a:tab pos="87313" algn="l"/>
                </a:tabLst>
              </a:pPr>
              <a:r>
                <a:rPr lang="es-MX" sz="700" dirty="0">
                  <a:solidFill>
                    <a:schemeClr val="bg1">
                      <a:lumMod val="50000"/>
                    </a:schemeClr>
                  </a:solidFill>
                  <a:latin typeface="Geomanist Light" panose="02000503000000020004" pitchFamily="50" charset="0"/>
                </a:rPr>
                <a:t>La suma de los parciales no corresponde con el total debido a que una mujer pudo reportar agresiones tanto de pareja como de otras personas.</a:t>
              </a:r>
            </a:p>
            <a:p>
              <a:pPr marL="87313" lvl="1" algn="just">
                <a:tabLst>
                  <a:tab pos="87313" algn="l"/>
                </a:tabLst>
              </a:pPr>
              <a:endParaRPr lang="es-MX" sz="700" dirty="0">
                <a:solidFill>
                  <a:schemeClr val="bg1">
                    <a:lumMod val="50000"/>
                  </a:schemeClr>
                </a:solidFill>
                <a:latin typeface="Geomanist Light" panose="02000503000000020004" pitchFamily="50" charset="0"/>
              </a:endParaRPr>
            </a:p>
            <a:p>
              <a:pPr marL="87313" lvl="1" algn="just">
                <a:tabLst>
                  <a:tab pos="87313" algn="l"/>
                </a:tabLst>
              </a:pPr>
              <a:r>
                <a:rPr lang="es-MX" sz="700" dirty="0">
                  <a:solidFill>
                    <a:schemeClr val="bg1">
                      <a:lumMod val="50000"/>
                    </a:schemeClr>
                  </a:solidFill>
                  <a:latin typeface="Geomanist Light" panose="02000503000000020004" pitchFamily="50" charset="0"/>
                </a:rPr>
                <a:t>Fuente. Encuesta Nacional sobre la Dinámica de las Relaciones en los Hogares (ENDIREH) 2021. </a:t>
              </a:r>
            </a:p>
          </p:txBody>
        </p:sp>
      </p:grpSp>
      <p:sp>
        <p:nvSpPr>
          <p:cNvPr id="24" name="CuadroTexto 23">
            <a:extLst>
              <a:ext uri="{FF2B5EF4-FFF2-40B4-BE49-F238E27FC236}">
                <a16:creationId xmlns:a16="http://schemas.microsoft.com/office/drawing/2014/main" id="{5A8A3736-23F8-CA44-B4E6-18518023EAE3}"/>
              </a:ext>
            </a:extLst>
          </p:cNvPr>
          <p:cNvSpPr txBox="1"/>
          <p:nvPr/>
        </p:nvSpPr>
        <p:spPr>
          <a:xfrm>
            <a:off x="7083070" y="704699"/>
            <a:ext cx="4996897" cy="1384995"/>
          </a:xfrm>
          <a:prstGeom prst="rect">
            <a:avLst/>
          </a:prstGeom>
          <a:noFill/>
        </p:spPr>
        <p:txBody>
          <a:bodyPr wrap="square">
            <a:spAutoFit/>
          </a:bodyPr>
          <a:lstStyle/>
          <a:p>
            <a:pPr algn="ctr"/>
            <a:r>
              <a:rPr lang="es-MX" sz="1400" dirty="0">
                <a:solidFill>
                  <a:schemeClr val="tx1">
                    <a:lumMod val="95000"/>
                    <a:lumOff val="5000"/>
                  </a:schemeClr>
                </a:solidFill>
                <a:latin typeface="Geomanist Light" panose="02000503000000020004" pitchFamily="50" charset="0"/>
              </a:rPr>
              <a:t>Según la ENDIREH 2021, durante el último año, </a:t>
            </a:r>
            <a:r>
              <a:rPr lang="es-MX" sz="1400" b="1" dirty="0">
                <a:solidFill>
                  <a:schemeClr val="tx1">
                    <a:lumMod val="95000"/>
                    <a:lumOff val="5000"/>
                  </a:schemeClr>
                </a:solidFill>
                <a:latin typeface="Geomanist Light" panose="02000503000000020004" pitchFamily="50" charset="0"/>
              </a:rPr>
              <a:t>10.2 % de las mujeres de 15 años o más vivieron violencia física</a:t>
            </a:r>
            <a:r>
              <a:rPr lang="es-MX" sz="1400" dirty="0">
                <a:solidFill>
                  <a:schemeClr val="tx1">
                    <a:lumMod val="95000"/>
                    <a:lumOff val="5000"/>
                  </a:schemeClr>
                </a:solidFill>
                <a:latin typeface="Geomanist Light" panose="02000503000000020004" pitchFamily="50" charset="0"/>
              </a:rPr>
              <a:t>, que se entiende como “cualquier acto que inflige daño no accidental, usando la fuerza física o algún tipo de arma u objeto que pueda provocar o no lesiones ya sean internas, externas, o ambas”.</a:t>
            </a:r>
          </a:p>
        </p:txBody>
      </p:sp>
      <p:sp>
        <p:nvSpPr>
          <p:cNvPr id="25" name="CuadroTexto 24">
            <a:extLst>
              <a:ext uri="{FF2B5EF4-FFF2-40B4-BE49-F238E27FC236}">
                <a16:creationId xmlns:a16="http://schemas.microsoft.com/office/drawing/2014/main" id="{148B54B4-DEA2-4489-05F4-BA6F489C4051}"/>
              </a:ext>
            </a:extLst>
          </p:cNvPr>
          <p:cNvSpPr txBox="1"/>
          <p:nvPr/>
        </p:nvSpPr>
        <p:spPr>
          <a:xfrm>
            <a:off x="189972" y="437911"/>
            <a:ext cx="5588024" cy="553998"/>
          </a:xfrm>
          <a:prstGeom prst="rect">
            <a:avLst/>
          </a:prstGeom>
          <a:noFill/>
        </p:spPr>
        <p:txBody>
          <a:bodyPr wrap="square">
            <a:spAutoFit/>
          </a:bodyPr>
          <a:lstStyle/>
          <a:p>
            <a:pPr>
              <a:defRPr lang="es-MX" sz="1400" b="1" i="0" u="none" strike="noStrike" kern="1200" baseline="0" dirty="0">
                <a:solidFill>
                  <a:srgbClr val="A42145"/>
                </a:solidFill>
                <a:latin typeface="Montserrat Medium" panose="00000600000000000000" pitchFamily="2" charset="0"/>
                <a:ea typeface="+mn-ea"/>
                <a:cs typeface="+mn-cs"/>
              </a:defRPr>
            </a:pPr>
            <a:r>
              <a:rPr lang="es-MX" sz="1500" b="1" dirty="0">
                <a:solidFill>
                  <a:srgbClr val="6E152E"/>
                </a:solidFill>
                <a:latin typeface="Geomanist Light" panose="02000503000000020004" pitchFamily="50" charset="0"/>
              </a:rPr>
              <a:t>Distribución porcentual de las mujeres presuntas víctimas según tipo de delito denunciado, 2024</a:t>
            </a:r>
          </a:p>
        </p:txBody>
      </p:sp>
      <p:graphicFrame>
        <p:nvGraphicFramePr>
          <p:cNvPr id="26" name="Tabla 25">
            <a:extLst>
              <a:ext uri="{FF2B5EF4-FFF2-40B4-BE49-F238E27FC236}">
                <a16:creationId xmlns:a16="http://schemas.microsoft.com/office/drawing/2014/main" id="{274F7E91-8E7D-01C9-0B90-14EDD522DD51}"/>
              </a:ext>
            </a:extLst>
          </p:cNvPr>
          <p:cNvGraphicFramePr>
            <a:graphicFrameLocks noGrp="1"/>
          </p:cNvGraphicFramePr>
          <p:nvPr>
            <p:extLst>
              <p:ext uri="{D42A27DB-BD31-4B8C-83A1-F6EECF244321}">
                <p14:modId xmlns:p14="http://schemas.microsoft.com/office/powerpoint/2010/main" val="419310251"/>
              </p:ext>
            </p:extLst>
          </p:nvPr>
        </p:nvGraphicFramePr>
        <p:xfrm>
          <a:off x="7621095" y="3198039"/>
          <a:ext cx="4058367" cy="870598"/>
        </p:xfrm>
        <a:graphic>
          <a:graphicData uri="http://schemas.openxmlformats.org/drawingml/2006/table">
            <a:tbl>
              <a:tblPr firstRow="1">
                <a:tableStyleId>{C083E6E3-FA7D-4D7B-A595-EF9225AFEA82}</a:tableStyleId>
              </a:tblPr>
              <a:tblGrid>
                <a:gridCol w="1836591">
                  <a:extLst>
                    <a:ext uri="{9D8B030D-6E8A-4147-A177-3AD203B41FA5}">
                      <a16:colId xmlns:a16="http://schemas.microsoft.com/office/drawing/2014/main" val="1947999415"/>
                    </a:ext>
                  </a:extLst>
                </a:gridCol>
                <a:gridCol w="995078">
                  <a:extLst>
                    <a:ext uri="{9D8B030D-6E8A-4147-A177-3AD203B41FA5}">
                      <a16:colId xmlns:a16="http://schemas.microsoft.com/office/drawing/2014/main" val="314515719"/>
                    </a:ext>
                  </a:extLst>
                </a:gridCol>
                <a:gridCol w="1226698">
                  <a:extLst>
                    <a:ext uri="{9D8B030D-6E8A-4147-A177-3AD203B41FA5}">
                      <a16:colId xmlns:a16="http://schemas.microsoft.com/office/drawing/2014/main" val="2767198318"/>
                    </a:ext>
                  </a:extLst>
                </a:gridCol>
              </a:tblGrid>
              <a:tr h="260998">
                <a:tc>
                  <a:txBody>
                    <a:bodyPr/>
                    <a:lstStyle/>
                    <a:p>
                      <a:pPr algn="l" fontAlgn="ctr"/>
                      <a:r>
                        <a:rPr lang="es-MX" sz="1000" b="1" i="0" u="none" strike="noStrike" dirty="0">
                          <a:solidFill>
                            <a:schemeClr val="tx1"/>
                          </a:solidFill>
                          <a:effectLst/>
                          <a:latin typeface="Montserrat" panose="00000500000000000000" pitchFamily="2" charset="0"/>
                        </a:rPr>
                        <a:t>Tipo de persona agresora</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r" fontAlgn="b"/>
                      <a:r>
                        <a:rPr lang="es-MX" sz="1000" b="1" i="0" u="none" strike="noStrike" dirty="0">
                          <a:solidFill>
                            <a:schemeClr val="tx1"/>
                          </a:solidFill>
                          <a:effectLst/>
                          <a:latin typeface="Montserrat" panose="00000500000000000000" pitchFamily="2" charset="0"/>
                        </a:rPr>
                        <a:t>Mujeres</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r" fontAlgn="b"/>
                      <a:r>
                        <a:rPr lang="es-MX" sz="1000" b="1" i="0" u="none" strike="noStrike" dirty="0">
                          <a:solidFill>
                            <a:schemeClr val="tx1"/>
                          </a:solidFill>
                          <a:effectLst/>
                          <a:latin typeface="Montserrat" panose="00000500000000000000" pitchFamily="2" charset="0"/>
                        </a:rPr>
                        <a:t>Prevalencia</a:t>
                      </a: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01610553"/>
                  </a:ext>
                </a:extLst>
              </a:tr>
              <a:tr h="200025">
                <a:tc>
                  <a:txBody>
                    <a:bodyPr/>
                    <a:lstStyle/>
                    <a:p>
                      <a:pPr algn="l" fontAlgn="ctr"/>
                      <a:r>
                        <a:rPr lang="es-MX" sz="1000" b="1" u="none" strike="noStrike" dirty="0">
                          <a:solidFill>
                            <a:schemeClr val="tx1"/>
                          </a:solidFill>
                          <a:effectLst/>
                          <a:latin typeface="Montserrat" panose="00000500000000000000" pitchFamily="2" charset="0"/>
                        </a:rPr>
                        <a:t>Total</a:t>
                      </a:r>
                      <a:endParaRPr lang="es-MX" sz="1000" b="1" i="0" u="none" strike="noStrike" dirty="0">
                        <a:solidFill>
                          <a:schemeClr val="tx1"/>
                        </a:solidFill>
                        <a:effectLst/>
                        <a:latin typeface="Montserrat" panose="00000500000000000000" pitchFamily="2" charset="0"/>
                      </a:endParaRPr>
                    </a:p>
                  </a:txBody>
                  <a:tcPr marL="9525" marR="9525" marT="9525" marB="0" anchor="ctr"/>
                </a:tc>
                <a:tc>
                  <a:txBody>
                    <a:bodyPr/>
                    <a:lstStyle/>
                    <a:p>
                      <a:pPr algn="r" fontAlgn="b"/>
                      <a:r>
                        <a:rPr lang="es-MX" sz="1000" b="1" u="none" strike="noStrike" dirty="0">
                          <a:solidFill>
                            <a:schemeClr val="tx1"/>
                          </a:solidFill>
                          <a:effectLst/>
                          <a:latin typeface="Montserrat" panose="00000500000000000000" pitchFamily="2" charset="0"/>
                        </a:rPr>
                        <a:t>5,170,679</a:t>
                      </a:r>
                      <a:endParaRPr lang="es-MX" sz="1000" b="1" i="0" u="none" strike="noStrike" dirty="0">
                        <a:solidFill>
                          <a:schemeClr val="tx1"/>
                        </a:solidFill>
                        <a:effectLst/>
                        <a:latin typeface="Montserrat" panose="00000500000000000000" pitchFamily="2" charset="0"/>
                      </a:endParaRPr>
                    </a:p>
                  </a:txBody>
                  <a:tcPr marL="9525" marR="9525" marT="9525" marB="0" anchor="ctr"/>
                </a:tc>
                <a:tc>
                  <a:txBody>
                    <a:bodyPr/>
                    <a:lstStyle/>
                    <a:p>
                      <a:pPr algn="r" fontAlgn="b"/>
                      <a:r>
                        <a:rPr lang="es-MX" sz="1000" b="1" u="none" strike="noStrike" dirty="0">
                          <a:solidFill>
                            <a:schemeClr val="tx1"/>
                          </a:solidFill>
                          <a:effectLst/>
                          <a:latin typeface="Montserrat" panose="00000500000000000000" pitchFamily="2" charset="0"/>
                        </a:rPr>
                        <a:t>10.2</a:t>
                      </a:r>
                      <a:endParaRPr lang="es-MX" sz="1000" b="1" i="0" u="none" strike="noStrike" dirty="0">
                        <a:solidFill>
                          <a:schemeClr val="tx1"/>
                        </a:solidFill>
                        <a:effectLst/>
                        <a:latin typeface="Montserrat" panose="00000500000000000000" pitchFamily="2" charset="0"/>
                      </a:endParaRPr>
                    </a:p>
                  </a:txBody>
                  <a:tcPr marL="9525" marR="9525" marT="9525" marB="0" anchor="ctr"/>
                </a:tc>
                <a:extLst>
                  <a:ext uri="{0D108BD9-81ED-4DB2-BD59-A6C34878D82A}">
                    <a16:rowId xmlns:a16="http://schemas.microsoft.com/office/drawing/2014/main" val="659326986"/>
                  </a:ext>
                </a:extLst>
              </a:tr>
              <a:tr h="200025">
                <a:tc>
                  <a:txBody>
                    <a:bodyPr/>
                    <a:lstStyle/>
                    <a:p>
                      <a:pPr lvl="0" algn="l" fontAlgn="ctr"/>
                      <a:r>
                        <a:rPr lang="es-MX" sz="1000" u="none" strike="noStrike" dirty="0">
                          <a:effectLst/>
                          <a:latin typeface="Montserrat" panose="00000500000000000000" pitchFamily="2" charset="0"/>
                        </a:rPr>
                        <a:t>Pareja</a:t>
                      </a:r>
                      <a:endParaRPr lang="es-MX" sz="1000" b="0" i="0" u="none" strike="noStrike" dirty="0">
                        <a:solidFill>
                          <a:srgbClr val="000000"/>
                        </a:solidFill>
                        <a:effectLst/>
                        <a:latin typeface="Montserrat" panose="00000500000000000000" pitchFamily="2" charset="0"/>
                      </a:endParaRPr>
                    </a:p>
                  </a:txBody>
                  <a:tcPr marL="85725" marR="9525" marT="9525" marB="0" anchor="ctr"/>
                </a:tc>
                <a:tc>
                  <a:txBody>
                    <a:bodyPr/>
                    <a:lstStyle/>
                    <a:p>
                      <a:pPr algn="r" fontAlgn="b"/>
                      <a:r>
                        <a:rPr lang="es-MX" sz="1000" u="none" strike="noStrike" dirty="0">
                          <a:effectLst/>
                          <a:latin typeface="Montserrat" panose="00000500000000000000" pitchFamily="2" charset="0"/>
                        </a:rPr>
                        <a:t>2,471,725</a:t>
                      </a:r>
                      <a:endParaRPr lang="es-MX" sz="1000" b="0" i="0" u="none" strike="noStrike" dirty="0">
                        <a:solidFill>
                          <a:srgbClr val="000000"/>
                        </a:solidFill>
                        <a:effectLst/>
                        <a:latin typeface="Montserrat" panose="00000500000000000000" pitchFamily="2" charset="0"/>
                      </a:endParaRPr>
                    </a:p>
                  </a:txBody>
                  <a:tcPr marL="9525" marR="9525" marT="9525" marB="0" anchor="ctr"/>
                </a:tc>
                <a:tc>
                  <a:txBody>
                    <a:bodyPr/>
                    <a:lstStyle/>
                    <a:p>
                      <a:pPr algn="r" fontAlgn="b"/>
                      <a:r>
                        <a:rPr lang="es-MX" sz="1000" u="none" strike="noStrike" dirty="0">
                          <a:effectLst/>
                          <a:latin typeface="Montserrat" panose="00000500000000000000" pitchFamily="2" charset="0"/>
                        </a:rPr>
                        <a:t>5.2</a:t>
                      </a:r>
                      <a:endParaRPr lang="es-MX" sz="1000" b="0" i="0" u="none" strike="noStrike" dirty="0">
                        <a:solidFill>
                          <a:srgbClr val="000000"/>
                        </a:solidFill>
                        <a:effectLst/>
                        <a:latin typeface="Montserrat" panose="00000500000000000000" pitchFamily="2" charset="0"/>
                      </a:endParaRPr>
                    </a:p>
                  </a:txBody>
                  <a:tcPr marL="9525" marR="9525" marT="9525" marB="0" anchor="ctr"/>
                </a:tc>
                <a:extLst>
                  <a:ext uri="{0D108BD9-81ED-4DB2-BD59-A6C34878D82A}">
                    <a16:rowId xmlns:a16="http://schemas.microsoft.com/office/drawing/2014/main" val="1496542744"/>
                  </a:ext>
                </a:extLst>
              </a:tr>
              <a:tr h="209550">
                <a:tc>
                  <a:txBody>
                    <a:bodyPr/>
                    <a:lstStyle/>
                    <a:p>
                      <a:pPr lvl="0" algn="l" fontAlgn="ctr"/>
                      <a:r>
                        <a:rPr lang="es-MX" sz="1000" u="none" strike="noStrike" dirty="0">
                          <a:effectLst/>
                          <a:latin typeface="Montserrat" panose="00000500000000000000" pitchFamily="2" charset="0"/>
                        </a:rPr>
                        <a:t>Otros agresores</a:t>
                      </a:r>
                      <a:r>
                        <a:rPr lang="es-MX" sz="1000" u="none" strike="noStrike" baseline="30000" dirty="0">
                          <a:effectLst/>
                          <a:latin typeface="Montserrat" panose="00000500000000000000" pitchFamily="2" charset="0"/>
                        </a:rPr>
                        <a:t>*</a:t>
                      </a:r>
                      <a:endParaRPr lang="es-MX" sz="1000" b="0" i="0" u="none" strike="noStrike" dirty="0">
                        <a:solidFill>
                          <a:srgbClr val="000000"/>
                        </a:solidFill>
                        <a:effectLst/>
                        <a:latin typeface="Montserrat" panose="00000500000000000000" pitchFamily="2" charset="0"/>
                      </a:endParaRPr>
                    </a:p>
                  </a:txBody>
                  <a:tcPr marL="85725" marR="9525" marT="9525" marB="0" anchor="ctr"/>
                </a:tc>
                <a:tc>
                  <a:txBody>
                    <a:bodyPr/>
                    <a:lstStyle/>
                    <a:p>
                      <a:pPr algn="r" fontAlgn="b"/>
                      <a:r>
                        <a:rPr lang="es-MX" sz="1000" u="none" strike="noStrike" dirty="0">
                          <a:effectLst/>
                          <a:latin typeface="Montserrat" panose="00000500000000000000" pitchFamily="2" charset="0"/>
                        </a:rPr>
                        <a:t>3,057,768</a:t>
                      </a:r>
                      <a:endParaRPr lang="es-MX" sz="1000" b="0" i="0" u="none" strike="noStrike" dirty="0">
                        <a:solidFill>
                          <a:srgbClr val="000000"/>
                        </a:solidFill>
                        <a:effectLst/>
                        <a:latin typeface="Montserrat" panose="00000500000000000000" pitchFamily="2" charset="0"/>
                      </a:endParaRPr>
                    </a:p>
                  </a:txBody>
                  <a:tcPr marL="9525" marR="9525" marT="9525" marB="0" anchor="ctr"/>
                </a:tc>
                <a:tc>
                  <a:txBody>
                    <a:bodyPr/>
                    <a:lstStyle/>
                    <a:p>
                      <a:pPr algn="r" fontAlgn="b"/>
                      <a:r>
                        <a:rPr lang="es-MX" sz="1000" u="none" strike="noStrike" dirty="0">
                          <a:effectLst/>
                          <a:latin typeface="Montserrat" panose="00000500000000000000" pitchFamily="2" charset="0"/>
                        </a:rPr>
                        <a:t>6.1</a:t>
                      </a:r>
                      <a:endParaRPr lang="es-MX" sz="1000" b="0" i="0" u="none" strike="noStrike" dirty="0">
                        <a:solidFill>
                          <a:srgbClr val="000000"/>
                        </a:solidFill>
                        <a:effectLst/>
                        <a:latin typeface="Montserrat" panose="00000500000000000000" pitchFamily="2" charset="0"/>
                      </a:endParaRPr>
                    </a:p>
                  </a:txBody>
                  <a:tcPr marL="9525" marR="9525" marT="9525" marB="0" anchor="ctr"/>
                </a:tc>
                <a:extLst>
                  <a:ext uri="{0D108BD9-81ED-4DB2-BD59-A6C34878D82A}">
                    <a16:rowId xmlns:a16="http://schemas.microsoft.com/office/drawing/2014/main" val="3916026543"/>
                  </a:ext>
                </a:extLst>
              </a:tr>
            </a:tbl>
          </a:graphicData>
        </a:graphic>
      </p:graphicFrame>
      <p:sp>
        <p:nvSpPr>
          <p:cNvPr id="2" name="TextBox 1">
            <a:extLst>
              <a:ext uri="{FF2B5EF4-FFF2-40B4-BE49-F238E27FC236}">
                <a16:creationId xmlns:a16="http://schemas.microsoft.com/office/drawing/2014/main" id="{6AAF902D-CC0F-90AA-915E-69997E90ACFB}"/>
              </a:ext>
            </a:extLst>
          </p:cNvPr>
          <p:cNvSpPr txBox="1"/>
          <p:nvPr/>
        </p:nvSpPr>
        <p:spPr>
          <a:xfrm>
            <a:off x="415636" y="5591728"/>
            <a:ext cx="5975737" cy="698269"/>
          </a:xfrm>
          <a:prstGeom prst="rect">
            <a:avLst/>
          </a:prstGeom>
          <a:solidFill>
            <a:srgbClr val="DEC9A2">
              <a:alpha val="25098"/>
            </a:srgbClr>
          </a:solidFill>
        </p:spPr>
        <p:txBody>
          <a:bodyPr wrap="square" lIns="51435" tIns="25718" rIns="51435" bIns="25718" rtlCol="0">
            <a:spAutoFit/>
          </a:bodyPr>
          <a:lstStyle>
            <a:defPPr>
              <a:defRPr lang="es-MX"/>
            </a:defPPr>
            <a:lvl1pPr algn="ctr" defTabSz="457154">
              <a:spcAft>
                <a:spcPts val="600"/>
              </a:spcAft>
              <a:defRPr sz="1400" spc="0">
                <a:solidFill>
                  <a:schemeClr val="tx1">
                    <a:lumMod val="65000"/>
                    <a:lumOff val="35000"/>
                  </a:schemeClr>
                </a:solidFill>
                <a:latin typeface="Geomanist Light" panose="02000503000000020004" pitchFamily="50" charset="0"/>
              </a:defRPr>
            </a:lvl1pPr>
          </a:lstStyle>
          <a:p>
            <a:pPr algn="l"/>
            <a:r>
              <a:rPr lang="es-MX" b="1" dirty="0"/>
              <a:t>Las lesiones dolosas con motivos de género buscan imponer control y dominio sobre las mujeres, vulnerando su derecho a una vida libre de violencia.</a:t>
            </a:r>
          </a:p>
        </p:txBody>
      </p:sp>
    </p:spTree>
    <p:extLst>
      <p:ext uri="{BB962C8B-B14F-4D97-AF65-F5344CB8AC3E}">
        <p14:creationId xmlns:p14="http://schemas.microsoft.com/office/powerpoint/2010/main" val="953509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1">
            <a:extLst>
              <a:ext uri="{FF2B5EF4-FFF2-40B4-BE49-F238E27FC236}">
                <a16:creationId xmlns:a16="http://schemas.microsoft.com/office/drawing/2014/main" id="{044E8099-C95D-A547-7CEA-D67E18C04541}"/>
              </a:ext>
            </a:extLst>
          </p:cNvPr>
          <p:cNvSpPr txBox="1"/>
          <p:nvPr/>
        </p:nvSpPr>
        <p:spPr>
          <a:xfrm>
            <a:off x="-1320" y="-13763"/>
            <a:ext cx="12191999" cy="1359989"/>
          </a:xfrm>
          <a:prstGeom prst="rect">
            <a:avLst/>
          </a:prstGeom>
          <a:solidFill>
            <a:srgbClr val="DEC9A2">
              <a:alpha val="25098"/>
            </a:srgbClr>
          </a:solidFill>
        </p:spPr>
        <p:txBody>
          <a:bodyPr wrap="square" lIns="51435" tIns="25718" rIns="51435" bIns="25718" rtlCol="0">
            <a:spAutoFit/>
          </a:bodyPr>
          <a:lstStyle>
            <a:defPPr>
              <a:defRPr lang="es-MX"/>
            </a:defPPr>
            <a:lvl1pPr algn="ctr" defTabSz="457154">
              <a:spcAft>
                <a:spcPts val="600"/>
              </a:spcAft>
              <a:defRPr sz="1400" spc="0">
                <a:solidFill>
                  <a:schemeClr val="tx1">
                    <a:lumMod val="65000"/>
                    <a:lumOff val="35000"/>
                  </a:schemeClr>
                </a:solidFill>
                <a:latin typeface="Geomanist Light" panose="02000503000000020004" pitchFamily="50" charset="0"/>
              </a:defRPr>
            </a:lvl1pPr>
          </a:lstStyle>
          <a:p>
            <a:pPr algn="l"/>
            <a:r>
              <a:rPr lang="es-MX" dirty="0"/>
              <a:t>Durante el periodo 2015-2018 se registraron fluctuaciones en el número de mujeres presuntas víctimas de lesiones dolosas. En 2019 se reportaron 66,345 presuntas víctimas, seguido de una disminución a 57,495 en 2020, año marcado por la pandemia, pero en los años siguientes se observa un crecimiento que en 2023 llegó a 69,005. </a:t>
            </a:r>
          </a:p>
          <a:p>
            <a:pPr algn="l"/>
            <a:r>
              <a:rPr lang="es-MX" dirty="0"/>
              <a:t>Al considerar el periodo enero-noviembre se observa un incremento sostenido entre 2020 y 2023: 52,945 presuntas víctimas y 64,291, respectivamente; en 2024 desciende en comparación con 2023 (-2.2 %).</a:t>
            </a:r>
          </a:p>
        </p:txBody>
      </p:sp>
      <p:sp>
        <p:nvSpPr>
          <p:cNvPr id="22" name="Cuadro de texto 2">
            <a:extLst>
              <a:ext uri="{FF2B5EF4-FFF2-40B4-BE49-F238E27FC236}">
                <a16:creationId xmlns:a16="http://schemas.microsoft.com/office/drawing/2014/main" id="{FF60E4AC-99C4-7EBF-68FD-6607789C40CD}"/>
              </a:ext>
            </a:extLst>
          </p:cNvPr>
          <p:cNvSpPr txBox="1"/>
          <p:nvPr/>
        </p:nvSpPr>
        <p:spPr>
          <a:xfrm>
            <a:off x="4354" y="6628059"/>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Presuntas víctimas registradas en carpetas de investigación</a:t>
            </a:r>
          </a:p>
        </p:txBody>
      </p:sp>
      <p:sp>
        <p:nvSpPr>
          <p:cNvPr id="2" name="CuadroTexto 1">
            <a:extLst>
              <a:ext uri="{FF2B5EF4-FFF2-40B4-BE49-F238E27FC236}">
                <a16:creationId xmlns:a16="http://schemas.microsoft.com/office/drawing/2014/main" id="{D799AD1E-184E-DD5E-792A-73A9C07F4297}"/>
              </a:ext>
            </a:extLst>
          </p:cNvPr>
          <p:cNvSpPr txBox="1"/>
          <p:nvPr/>
        </p:nvSpPr>
        <p:spPr>
          <a:xfrm>
            <a:off x="122789" y="1733112"/>
            <a:ext cx="6199368" cy="584775"/>
          </a:xfrm>
          <a:prstGeom prst="rect">
            <a:avLst/>
          </a:prstGeom>
          <a:noFill/>
        </p:spPr>
        <p:txBody>
          <a:bodyPr wrap="square">
            <a:spAutoFit/>
          </a:bodyPr>
          <a:lstStyle/>
          <a:p>
            <a:pPr algn="l" defTabSz="685749"/>
            <a:r>
              <a:rPr lang="es-MX" altLang="en-US" sz="1600" dirty="0">
                <a:solidFill>
                  <a:srgbClr val="245C4F"/>
                </a:solidFill>
                <a:latin typeface="Montserrat Medium" panose="00000600000000000000" pitchFamily="2" charset="0"/>
              </a:rPr>
              <a:t>Mujeres presuntas </a:t>
            </a:r>
            <a:r>
              <a:rPr lang="es-MX" altLang="en-US" sz="1600" dirty="0">
                <a:solidFill>
                  <a:srgbClr val="245C4F"/>
                </a:solidFill>
                <a:latin typeface="Geomanist" panose="02000503000000020004" pitchFamily="50" charset="0"/>
              </a:rPr>
              <a:t>víctimas</a:t>
            </a:r>
            <a:r>
              <a:rPr lang="es-MX" altLang="en-US" sz="1600" dirty="0">
                <a:solidFill>
                  <a:srgbClr val="245C4F"/>
                </a:solidFill>
                <a:latin typeface="Montserrat Medium" panose="00000600000000000000" pitchFamily="2" charset="0"/>
              </a:rPr>
              <a:t> de lesiones dolosas, </a:t>
            </a:r>
          </a:p>
          <a:p>
            <a:pPr algn="l" defTabSz="685749"/>
            <a:r>
              <a:rPr lang="es-MX" altLang="en-US" sz="1600" dirty="0">
                <a:solidFill>
                  <a:srgbClr val="245C4F"/>
                </a:solidFill>
                <a:latin typeface="Montserrat Medium" panose="00000600000000000000" pitchFamily="2" charset="0"/>
              </a:rPr>
              <a:t>2015-2024</a:t>
            </a:r>
          </a:p>
        </p:txBody>
      </p:sp>
      <p:graphicFrame>
        <p:nvGraphicFramePr>
          <p:cNvPr id="3" name="Marcador de posición de contenido 4">
            <a:extLst>
              <a:ext uri="{FF2B5EF4-FFF2-40B4-BE49-F238E27FC236}">
                <a16:creationId xmlns:a16="http://schemas.microsoft.com/office/drawing/2014/main" id="{A20F8AEB-7521-EC1F-04C4-91C88C72BA3F}"/>
              </a:ext>
            </a:extLst>
          </p:cNvPr>
          <p:cNvGraphicFramePr>
            <a:graphicFrameLocks/>
          </p:cNvGraphicFramePr>
          <p:nvPr>
            <p:extLst>
              <p:ext uri="{D42A27DB-BD31-4B8C-83A1-F6EECF244321}">
                <p14:modId xmlns:p14="http://schemas.microsoft.com/office/powerpoint/2010/main" val="1211431315"/>
              </p:ext>
            </p:extLst>
          </p:nvPr>
        </p:nvGraphicFramePr>
        <p:xfrm>
          <a:off x="146282" y="2202110"/>
          <a:ext cx="6245188" cy="3386878"/>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upo 3">
            <a:extLst>
              <a:ext uri="{FF2B5EF4-FFF2-40B4-BE49-F238E27FC236}">
                <a16:creationId xmlns:a16="http://schemas.microsoft.com/office/drawing/2014/main" id="{6365F9B6-F18E-E9C5-823F-ABE06F2C7EB7}"/>
              </a:ext>
            </a:extLst>
          </p:cNvPr>
          <p:cNvGrpSpPr/>
          <p:nvPr/>
        </p:nvGrpSpPr>
        <p:grpSpPr>
          <a:xfrm>
            <a:off x="6802359" y="1716303"/>
            <a:ext cx="5150397" cy="1422384"/>
            <a:chOff x="6376052" y="949345"/>
            <a:chExt cx="6108443" cy="1723446"/>
          </a:xfrm>
        </p:grpSpPr>
        <p:sp>
          <p:nvSpPr>
            <p:cNvPr id="5" name="CuadroTexto 4">
              <a:extLst>
                <a:ext uri="{FF2B5EF4-FFF2-40B4-BE49-F238E27FC236}">
                  <a16:creationId xmlns:a16="http://schemas.microsoft.com/office/drawing/2014/main" id="{F88E22A3-3F68-289E-56C8-78D43EACA056}"/>
                </a:ext>
              </a:extLst>
            </p:cNvPr>
            <p:cNvSpPr txBox="1"/>
            <p:nvPr/>
          </p:nvSpPr>
          <p:spPr>
            <a:xfrm>
              <a:off x="7071643" y="1591322"/>
              <a:ext cx="4886911" cy="1081469"/>
            </a:xfrm>
            <a:prstGeom prst="rect">
              <a:avLst/>
            </a:prstGeom>
            <a:noFill/>
          </p:spPr>
          <p:txBody>
            <a:bodyPr wrap="square">
              <a:spAutoFit/>
            </a:bodyPr>
            <a:lstStyle/>
            <a:p>
              <a:pPr marL="285773" indent="-285750">
                <a:buFont typeface="Arial" panose="020B0604020202020204" pitchFamily="34" charset="0"/>
                <a:buChar char="•"/>
              </a:pPr>
              <a:r>
                <a:rPr lang="es-MX" sz="1300" dirty="0">
                  <a:solidFill>
                    <a:srgbClr val="FF0000"/>
                  </a:solidFill>
                  <a:latin typeface="Geomanist" panose="02000503000000020004" pitchFamily="50" charset="0"/>
                </a:rPr>
                <a:t>+2.5 % en comparación con 2022</a:t>
              </a:r>
            </a:p>
            <a:p>
              <a:pPr marL="285773" indent="-285750">
                <a:buFont typeface="Arial" panose="020B0604020202020204" pitchFamily="34" charset="0"/>
                <a:buChar char="•"/>
              </a:pPr>
              <a:r>
                <a:rPr lang="es-MX" sz="1300" dirty="0">
                  <a:solidFill>
                    <a:srgbClr val="FF0000"/>
                  </a:solidFill>
                  <a:latin typeface="Geomanist" panose="02000503000000020004" pitchFamily="50" charset="0"/>
                </a:rPr>
                <a:t>+10.6 % en relación con 2021</a:t>
              </a:r>
            </a:p>
            <a:p>
              <a:pPr marL="285773" indent="-285750">
                <a:buFont typeface="Arial" panose="020B0604020202020204" pitchFamily="34" charset="0"/>
                <a:buChar char="•"/>
              </a:pPr>
              <a:r>
                <a:rPr lang="es-MX" sz="1300" dirty="0">
                  <a:solidFill>
                    <a:srgbClr val="FF0000"/>
                  </a:solidFill>
                  <a:latin typeface="Geomanist" panose="02000503000000020004" pitchFamily="50" charset="0"/>
                </a:rPr>
                <a:t>+20.0 % respecto a 2020</a:t>
              </a:r>
            </a:p>
            <a:p>
              <a:pPr marL="285773" indent="-285750">
                <a:buFont typeface="Arial" panose="020B0604020202020204" pitchFamily="34" charset="0"/>
                <a:buChar char="•"/>
              </a:pPr>
              <a:r>
                <a:rPr lang="es-MX" sz="1300" dirty="0">
                  <a:solidFill>
                    <a:srgbClr val="FF0000"/>
                  </a:solidFill>
                  <a:latin typeface="Geomanist" panose="02000503000000020004" pitchFamily="50" charset="0"/>
                </a:rPr>
                <a:t>+4.0% en comparación con 2019</a:t>
              </a:r>
            </a:p>
          </p:txBody>
        </p:sp>
        <p:sp>
          <p:nvSpPr>
            <p:cNvPr id="6" name="CuadroTexto 5">
              <a:extLst>
                <a:ext uri="{FF2B5EF4-FFF2-40B4-BE49-F238E27FC236}">
                  <a16:creationId xmlns:a16="http://schemas.microsoft.com/office/drawing/2014/main" id="{BFB4B8A7-626D-6C44-890F-F4C040E3AECA}"/>
                </a:ext>
              </a:extLst>
            </p:cNvPr>
            <p:cNvSpPr txBox="1"/>
            <p:nvPr/>
          </p:nvSpPr>
          <p:spPr>
            <a:xfrm>
              <a:off x="6376052" y="949345"/>
              <a:ext cx="6108443" cy="633964"/>
            </a:xfrm>
            <a:prstGeom prst="rect">
              <a:avLst/>
            </a:prstGeom>
            <a:solidFill>
              <a:srgbClr val="245C4F"/>
            </a:solidFill>
            <a:ln>
              <a:noFill/>
            </a:ln>
          </p:spPr>
          <p:txBody>
            <a:bodyPr wrap="square" rtlCol="0">
              <a:spAutoFit/>
            </a:bodyPr>
            <a:lstStyle>
              <a:defPPr>
                <a:defRPr lang="es-MX"/>
              </a:defPPr>
              <a:lvl1pPr algn="ctr">
                <a:defRPr sz="1400" b="1">
                  <a:solidFill>
                    <a:srgbClr val="691B31"/>
                  </a:solidFill>
                  <a:latin typeface="Montserrat" panose="00000500000000000000" pitchFamily="2" charset="0"/>
                </a:defRPr>
              </a:lvl1pPr>
            </a:lstStyle>
            <a:p>
              <a:pPr algn="just"/>
              <a:r>
                <a:rPr lang="es-MX" dirty="0">
                  <a:solidFill>
                    <a:schemeClr val="bg1"/>
                  </a:solidFill>
                  <a:latin typeface="Geomanist" panose="02000503000000020004" pitchFamily="50" charset="0"/>
                </a:rPr>
                <a:t>69,005 mujeres presuntas víctimas de lesiones dolosas, en 2023</a:t>
              </a:r>
            </a:p>
          </p:txBody>
        </p:sp>
      </p:grpSp>
      <p:sp>
        <p:nvSpPr>
          <p:cNvPr id="7" name="CuadroTexto 6">
            <a:extLst>
              <a:ext uri="{FF2B5EF4-FFF2-40B4-BE49-F238E27FC236}">
                <a16:creationId xmlns:a16="http://schemas.microsoft.com/office/drawing/2014/main" id="{1D9F5A5B-C597-87DB-C17A-868B24F1CBB0}"/>
              </a:ext>
            </a:extLst>
          </p:cNvPr>
          <p:cNvSpPr txBox="1"/>
          <p:nvPr/>
        </p:nvSpPr>
        <p:spPr>
          <a:xfrm>
            <a:off x="7388294" y="4263808"/>
            <a:ext cx="4698303" cy="1092607"/>
          </a:xfrm>
          <a:prstGeom prst="rect">
            <a:avLst/>
          </a:prstGeom>
          <a:noFill/>
        </p:spPr>
        <p:txBody>
          <a:bodyPr wrap="square">
            <a:spAutoFit/>
          </a:bodyPr>
          <a:lstStyle/>
          <a:p>
            <a:pPr marL="285773"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300" dirty="0">
                <a:solidFill>
                  <a:srgbClr val="245C4F"/>
                </a:solidFill>
                <a:latin typeface="Geomanist" panose="02000503000000020004" pitchFamily="50" charset="0"/>
              </a:rPr>
              <a:t>-2.2 % en comparación con 2023</a:t>
            </a:r>
          </a:p>
          <a:p>
            <a:pPr marL="285773"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300" i="0" u="none" strike="noStrike" kern="1200" cap="none" spc="0" normalizeH="0" baseline="0" noProof="0" dirty="0">
                <a:ln>
                  <a:noFill/>
                </a:ln>
                <a:solidFill>
                  <a:srgbClr val="FF0000"/>
                </a:solidFill>
                <a:effectLst/>
                <a:uLnTx/>
                <a:uFillTx/>
                <a:latin typeface="Geomanist" panose="02000503000000020004" pitchFamily="50" charset="0"/>
              </a:rPr>
              <a:t>+1.2 % en relación con 2022</a:t>
            </a:r>
          </a:p>
          <a:p>
            <a:pPr marL="285773"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300" i="0" u="none" strike="noStrike" kern="1200" cap="none" spc="0" normalizeH="0" baseline="0" noProof="0" dirty="0">
                <a:ln>
                  <a:noFill/>
                </a:ln>
                <a:solidFill>
                  <a:srgbClr val="FF0000"/>
                </a:solidFill>
                <a:effectLst/>
                <a:uLnTx/>
                <a:uFillTx/>
                <a:latin typeface="Geomanist" panose="02000503000000020004" pitchFamily="50" charset="0"/>
              </a:rPr>
              <a:t>+</a:t>
            </a:r>
            <a:r>
              <a:rPr lang="es-MX" sz="1300" dirty="0">
                <a:solidFill>
                  <a:srgbClr val="FF0000"/>
                </a:solidFill>
                <a:latin typeface="Geomanist" panose="02000503000000020004" pitchFamily="50" charset="0"/>
              </a:rPr>
              <a:t>9.9</a:t>
            </a:r>
            <a:r>
              <a:rPr kumimoji="0" lang="es-MX" sz="1300" i="0" u="none" strike="noStrike" kern="1200" cap="none" spc="0" normalizeH="0" baseline="0" noProof="0" dirty="0">
                <a:ln>
                  <a:noFill/>
                </a:ln>
                <a:solidFill>
                  <a:srgbClr val="FF0000"/>
                </a:solidFill>
                <a:effectLst/>
                <a:uLnTx/>
                <a:uFillTx/>
                <a:latin typeface="Geomanist" panose="02000503000000020004" pitchFamily="50" charset="0"/>
              </a:rPr>
              <a:t> % respecto a  2021</a:t>
            </a:r>
          </a:p>
          <a:p>
            <a:pPr marL="285773"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300" i="0" u="none" strike="noStrike" kern="1200" cap="none" spc="0" normalizeH="0" baseline="0" noProof="0" dirty="0">
                <a:ln>
                  <a:noFill/>
                </a:ln>
                <a:solidFill>
                  <a:srgbClr val="FF0000"/>
                </a:solidFill>
                <a:effectLst/>
                <a:uLnTx/>
                <a:uFillTx/>
                <a:latin typeface="Geomanist" panose="02000503000000020004" pitchFamily="50" charset="0"/>
              </a:rPr>
              <a:t>+18.7 % en comparación con 2020</a:t>
            </a:r>
          </a:p>
          <a:p>
            <a:pPr marL="285773"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300" i="0" u="none" strike="noStrike" kern="1200" cap="none" spc="0" normalizeH="0" baseline="0" noProof="0" dirty="0">
                <a:ln>
                  <a:noFill/>
                </a:ln>
                <a:solidFill>
                  <a:srgbClr val="FF0000"/>
                </a:solidFill>
                <a:effectLst/>
                <a:uLnTx/>
                <a:uFillTx/>
                <a:latin typeface="Geomanist" panose="02000503000000020004" pitchFamily="50" charset="0"/>
              </a:rPr>
              <a:t>+</a:t>
            </a:r>
            <a:r>
              <a:rPr lang="es-MX" sz="1300" dirty="0">
                <a:solidFill>
                  <a:srgbClr val="FF0000"/>
                </a:solidFill>
                <a:latin typeface="Geomanist" panose="02000503000000020004" pitchFamily="50" charset="0"/>
              </a:rPr>
              <a:t>2.2</a:t>
            </a:r>
            <a:r>
              <a:rPr kumimoji="0" lang="es-MX" sz="1300" i="0" u="none" strike="noStrike" kern="1200" cap="none" spc="0" normalizeH="0" baseline="0" noProof="0" dirty="0">
                <a:ln>
                  <a:noFill/>
                </a:ln>
                <a:solidFill>
                  <a:srgbClr val="FF0000"/>
                </a:solidFill>
                <a:effectLst/>
                <a:uLnTx/>
                <a:uFillTx/>
                <a:latin typeface="Geomanist" panose="02000503000000020004" pitchFamily="50" charset="0"/>
              </a:rPr>
              <a:t> % en relación con 2019</a:t>
            </a:r>
          </a:p>
        </p:txBody>
      </p:sp>
      <p:sp>
        <p:nvSpPr>
          <p:cNvPr id="8" name="CuadroTexto 7">
            <a:extLst>
              <a:ext uri="{FF2B5EF4-FFF2-40B4-BE49-F238E27FC236}">
                <a16:creationId xmlns:a16="http://schemas.microsoft.com/office/drawing/2014/main" id="{FD596030-BBFF-C684-96E1-E6AC7187193D}"/>
              </a:ext>
            </a:extLst>
          </p:cNvPr>
          <p:cNvSpPr txBox="1"/>
          <p:nvPr/>
        </p:nvSpPr>
        <p:spPr>
          <a:xfrm>
            <a:off x="6802359" y="3719315"/>
            <a:ext cx="5293440" cy="523220"/>
          </a:xfrm>
          <a:prstGeom prst="rect">
            <a:avLst/>
          </a:prstGeom>
          <a:solidFill>
            <a:srgbClr val="6E152E"/>
          </a:solidFill>
          <a:ln>
            <a:noFill/>
          </a:ln>
        </p:spPr>
        <p:txBody>
          <a:bodyPr wrap="square" rtlCol="0">
            <a:spAutoFit/>
          </a:bodyPr>
          <a:lstStyle>
            <a:defPPr>
              <a:defRPr lang="es-MX"/>
            </a:defPPr>
            <a:lvl1pPr algn="ctr">
              <a:defRPr sz="1400" b="1">
                <a:solidFill>
                  <a:srgbClr val="691B31"/>
                </a:solidFill>
                <a:latin typeface="Montserrat" panose="00000500000000000000" pitchFamily="2" charset="0"/>
              </a:defRPr>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s-MX" b="1" i="0" u="none" strike="noStrike" kern="1200" cap="none" spc="0" normalizeH="0" baseline="0" noProof="0" dirty="0">
                <a:ln>
                  <a:noFill/>
                </a:ln>
                <a:solidFill>
                  <a:prstClr val="white"/>
                </a:solidFill>
                <a:effectLst/>
                <a:uLnTx/>
                <a:uFillTx/>
                <a:latin typeface="Geomanist" panose="02000503000000020004" pitchFamily="50" charset="0"/>
              </a:rPr>
              <a:t>62,866 mujeres presuntas víctimas de lesiones dolosas,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s-MX" b="1" i="0" u="none" strike="noStrike" kern="1200" cap="none" spc="0" normalizeH="0" baseline="0" noProof="0" dirty="0">
                <a:ln>
                  <a:noFill/>
                </a:ln>
                <a:solidFill>
                  <a:prstClr val="white"/>
                </a:solidFill>
                <a:effectLst/>
                <a:uLnTx/>
                <a:uFillTx/>
                <a:latin typeface="Geomanist" panose="02000503000000020004" pitchFamily="50" charset="0"/>
              </a:rPr>
              <a:t>enero-noviembre 2024</a:t>
            </a:r>
          </a:p>
        </p:txBody>
      </p:sp>
      <p:sp>
        <p:nvSpPr>
          <p:cNvPr id="10" name="CuadroTexto 9">
            <a:extLst>
              <a:ext uri="{FF2B5EF4-FFF2-40B4-BE49-F238E27FC236}">
                <a16:creationId xmlns:a16="http://schemas.microsoft.com/office/drawing/2014/main" id="{3B316FCE-2FE7-D126-DEB2-BCAE2B578EC7}"/>
              </a:ext>
            </a:extLst>
          </p:cNvPr>
          <p:cNvSpPr txBox="1"/>
          <p:nvPr/>
        </p:nvSpPr>
        <p:spPr>
          <a:xfrm>
            <a:off x="146282" y="5508359"/>
            <a:ext cx="5982005" cy="600164"/>
          </a:xfrm>
          <a:prstGeom prst="rect">
            <a:avLst/>
          </a:prstGeom>
          <a:noFill/>
        </p:spPr>
        <p:txBody>
          <a:bodyPr wrap="square">
            <a:spAutoFit/>
          </a:bodyPr>
          <a:lstStyle/>
          <a:p>
            <a:pPr algn="just"/>
            <a:r>
              <a:rPr lang="es-MX" sz="1100" dirty="0">
                <a:solidFill>
                  <a:schemeClr val="bg1">
                    <a:lumMod val="50000"/>
                  </a:schemeClr>
                </a:solidFill>
                <a:latin typeface="Geomanist Light" panose="02000503000000020004" pitchFamily="50" charset="0"/>
              </a:rPr>
              <a:t>Nota: </a:t>
            </a:r>
          </a:p>
          <a:p>
            <a:pPr algn="just"/>
            <a:r>
              <a:rPr lang="es-MX" sz="1100" dirty="0">
                <a:solidFill>
                  <a:schemeClr val="bg1">
                    <a:lumMod val="50000"/>
                  </a:schemeClr>
                </a:solidFill>
                <a:latin typeface="Geomanist Light" panose="02000503000000020004" pitchFamily="50" charset="0"/>
              </a:rPr>
              <a:t>El color solido es el reportado para enero-noviembre de cada año. </a:t>
            </a:r>
          </a:p>
          <a:p>
            <a:pPr algn="just"/>
            <a:r>
              <a:rPr lang="es-MX" sz="1100" dirty="0">
                <a:solidFill>
                  <a:schemeClr val="bg1">
                    <a:lumMod val="50000"/>
                  </a:schemeClr>
                </a:solidFill>
                <a:latin typeface="Geomanist Light" panose="02000503000000020004" pitchFamily="50" charset="0"/>
              </a:rPr>
              <a:t>El área punteada es lo reportado para el mes de diciembre de cada año.</a:t>
            </a:r>
            <a:r>
              <a:rPr lang="es-MX" sz="1100" dirty="0">
                <a:solidFill>
                  <a:schemeClr val="tx1">
                    <a:lumMod val="95000"/>
                    <a:lumOff val="5000"/>
                  </a:schemeClr>
                </a:solidFill>
                <a:latin typeface="Geomanist Light" panose="02000503000000020004" pitchFamily="50" charset="0"/>
              </a:rPr>
              <a:t> </a:t>
            </a:r>
          </a:p>
        </p:txBody>
      </p:sp>
      <p:graphicFrame>
        <p:nvGraphicFramePr>
          <p:cNvPr id="12" name="6 Tabla">
            <a:extLst>
              <a:ext uri="{FF2B5EF4-FFF2-40B4-BE49-F238E27FC236}">
                <a16:creationId xmlns:a16="http://schemas.microsoft.com/office/drawing/2014/main" id="{1BEE3459-B466-A438-E761-062F9EC0806D}"/>
              </a:ext>
            </a:extLst>
          </p:cNvPr>
          <p:cNvGraphicFramePr>
            <a:graphicFrameLocks noGrp="1"/>
          </p:cNvGraphicFramePr>
          <p:nvPr>
            <p:extLst>
              <p:ext uri="{D42A27DB-BD31-4B8C-83A1-F6EECF244321}">
                <p14:modId xmlns:p14="http://schemas.microsoft.com/office/powerpoint/2010/main" val="4175503745"/>
              </p:ext>
            </p:extLst>
          </p:nvPr>
        </p:nvGraphicFramePr>
        <p:xfrm>
          <a:off x="7983639" y="6462516"/>
          <a:ext cx="4018137" cy="286487"/>
        </p:xfrm>
        <a:graphic>
          <a:graphicData uri="http://schemas.openxmlformats.org/drawingml/2006/table">
            <a:tbl>
              <a:tblPr/>
              <a:tblGrid>
                <a:gridCol w="4018137">
                  <a:extLst>
                    <a:ext uri="{9D8B030D-6E8A-4147-A177-3AD203B41FA5}">
                      <a16:colId xmlns:a16="http://schemas.microsoft.com/office/drawing/2014/main" val="20000"/>
                    </a:ext>
                  </a:extLst>
                </a:gridCol>
              </a:tblGrid>
              <a:tr h="286487">
                <a:tc>
                  <a:txBody>
                    <a:bodyPr/>
                    <a:lstStyle/>
                    <a:p>
                      <a:pPr algn="r" fontAlgn="b"/>
                      <a:r>
                        <a:rPr lang="es-MX" sz="700" b="1" i="0" u="none" strike="noStrike" dirty="0">
                          <a:solidFill>
                            <a:schemeClr val="bg1">
                              <a:lumMod val="50000"/>
                            </a:schemeClr>
                          </a:solidFill>
                          <a:latin typeface="Geomanist Light" panose="02000503000000020004" pitchFamily="50" charset="0"/>
                          <a:cs typeface="Montserrat" panose="00000500000000000000" pitchFamily="2" charset="0"/>
                        </a:rPr>
                        <a:t>Fuente</a:t>
                      </a:r>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 SESNSP-CNI con información reportada por las 32 entidades federativas.</a:t>
                      </a:r>
                    </a:p>
                    <a:p>
                      <a:pPr algn="r" fontAlgn="b"/>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Fecha de corte: 30 de noviembre de 2024.</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70292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2" name="Cuadro de texto 2">
            <a:extLst>
              <a:ext uri="{FF2B5EF4-FFF2-40B4-BE49-F238E27FC236}">
                <a16:creationId xmlns:a16="http://schemas.microsoft.com/office/drawing/2014/main" id="{FF60E4AC-99C4-7EBF-68FD-6607789C40CD}"/>
              </a:ext>
            </a:extLst>
          </p:cNvPr>
          <p:cNvSpPr txBox="1"/>
          <p:nvPr/>
        </p:nvSpPr>
        <p:spPr>
          <a:xfrm>
            <a:off x="4354" y="6628059"/>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Presuntas víctimas registradas en carpetas de investigación</a:t>
            </a:r>
          </a:p>
        </p:txBody>
      </p:sp>
      <p:graphicFrame>
        <p:nvGraphicFramePr>
          <p:cNvPr id="11" name="Gráfico 10">
            <a:extLst>
              <a:ext uri="{FF2B5EF4-FFF2-40B4-BE49-F238E27FC236}">
                <a16:creationId xmlns:a16="http://schemas.microsoft.com/office/drawing/2014/main" id="{ACC69047-1D7D-E9D2-903D-5C0B7E19FE2E}"/>
              </a:ext>
            </a:extLst>
          </p:cNvPr>
          <p:cNvGraphicFramePr/>
          <p:nvPr>
            <p:extLst>
              <p:ext uri="{D42A27DB-BD31-4B8C-83A1-F6EECF244321}">
                <p14:modId xmlns:p14="http://schemas.microsoft.com/office/powerpoint/2010/main" val="4111104785"/>
              </p:ext>
            </p:extLst>
          </p:nvPr>
        </p:nvGraphicFramePr>
        <p:xfrm>
          <a:off x="6201869" y="1379276"/>
          <a:ext cx="5855806" cy="3261680"/>
        </p:xfrm>
        <a:graphic>
          <a:graphicData uri="http://schemas.openxmlformats.org/drawingml/2006/chart">
            <c:chart xmlns:c="http://schemas.openxmlformats.org/drawingml/2006/chart" xmlns:r="http://schemas.openxmlformats.org/officeDocument/2006/relationships" r:id="rId3"/>
          </a:graphicData>
        </a:graphic>
      </p:graphicFrame>
      <p:sp>
        <p:nvSpPr>
          <p:cNvPr id="12" name="CuadroTexto 11">
            <a:extLst>
              <a:ext uri="{FF2B5EF4-FFF2-40B4-BE49-F238E27FC236}">
                <a16:creationId xmlns:a16="http://schemas.microsoft.com/office/drawing/2014/main" id="{1D1129E0-A6BB-0D1D-391C-7B78627F4629}"/>
              </a:ext>
            </a:extLst>
          </p:cNvPr>
          <p:cNvSpPr txBox="1"/>
          <p:nvPr/>
        </p:nvSpPr>
        <p:spPr>
          <a:xfrm>
            <a:off x="2271656" y="5608950"/>
            <a:ext cx="9702609" cy="523220"/>
          </a:xfrm>
          <a:prstGeom prst="rect">
            <a:avLst/>
          </a:prstGeom>
          <a:solidFill>
            <a:srgbClr val="6E152E"/>
          </a:solidFill>
        </p:spPr>
        <p:txBody>
          <a:bodyPr wrap="square">
            <a:spAutoFit/>
          </a:bodyPr>
          <a:lstStyle/>
          <a:p>
            <a:r>
              <a:rPr lang="es-MX" sz="1400" dirty="0">
                <a:solidFill>
                  <a:schemeClr val="bg1"/>
                </a:solidFill>
                <a:latin typeface="Geomanist Light" panose="02000503000000020004" pitchFamily="50" charset="0"/>
              </a:rPr>
              <a:t>Durante 2023, la tasa de incidencia más alta fue en Campeche (376.7), que no es la entidad con mayor número de presuntas víctimas.</a:t>
            </a:r>
          </a:p>
        </p:txBody>
      </p:sp>
      <p:graphicFrame>
        <p:nvGraphicFramePr>
          <p:cNvPr id="13" name="Gráfico 12">
            <a:extLst>
              <a:ext uri="{FF2B5EF4-FFF2-40B4-BE49-F238E27FC236}">
                <a16:creationId xmlns:a16="http://schemas.microsoft.com/office/drawing/2014/main" id="{15460974-BDCA-25BD-B945-6B123E348ADC}"/>
              </a:ext>
            </a:extLst>
          </p:cNvPr>
          <p:cNvGraphicFramePr/>
          <p:nvPr>
            <p:extLst>
              <p:ext uri="{D42A27DB-BD31-4B8C-83A1-F6EECF244321}">
                <p14:modId xmlns:p14="http://schemas.microsoft.com/office/powerpoint/2010/main" val="3752759565"/>
              </p:ext>
            </p:extLst>
          </p:nvPr>
        </p:nvGraphicFramePr>
        <p:xfrm>
          <a:off x="4354" y="1325931"/>
          <a:ext cx="5855806" cy="3358086"/>
        </p:xfrm>
        <a:graphic>
          <a:graphicData uri="http://schemas.openxmlformats.org/drawingml/2006/chart">
            <c:chart xmlns:c="http://schemas.openxmlformats.org/drawingml/2006/chart" xmlns:r="http://schemas.openxmlformats.org/officeDocument/2006/relationships" r:id="rId4"/>
          </a:graphicData>
        </a:graphic>
      </p:graphicFrame>
      <p:sp>
        <p:nvSpPr>
          <p:cNvPr id="15" name="CuadroTexto 14">
            <a:extLst>
              <a:ext uri="{FF2B5EF4-FFF2-40B4-BE49-F238E27FC236}">
                <a16:creationId xmlns:a16="http://schemas.microsoft.com/office/drawing/2014/main" id="{71AE86EC-1437-162A-BB4E-4D0F01DCCBB7}"/>
              </a:ext>
            </a:extLst>
          </p:cNvPr>
          <p:cNvSpPr txBox="1"/>
          <p:nvPr/>
        </p:nvSpPr>
        <p:spPr>
          <a:xfrm>
            <a:off x="262650" y="655921"/>
            <a:ext cx="5533591" cy="584775"/>
          </a:xfrm>
          <a:prstGeom prst="rect">
            <a:avLst/>
          </a:prstGeom>
          <a:noFill/>
        </p:spPr>
        <p:txBody>
          <a:bodyPr wrap="square">
            <a:spAutoFit/>
          </a:bodyPr>
          <a:lstStyle/>
          <a:p>
            <a:pPr algn="l" defTabSz="685749"/>
            <a:r>
              <a:rPr lang="es-MX" altLang="en-US" sz="1600" dirty="0">
                <a:solidFill>
                  <a:srgbClr val="6E152E"/>
                </a:solidFill>
                <a:latin typeface="Geomanist" panose="02000503000000020004" pitchFamily="50" charset="0"/>
              </a:rPr>
              <a:t>Tasa de mujeres presuntas víctimas de lesiones dolosas por cada cien mil mujeres, 2023</a:t>
            </a:r>
          </a:p>
        </p:txBody>
      </p:sp>
      <p:sp>
        <p:nvSpPr>
          <p:cNvPr id="16" name="CuadroTexto 15">
            <a:extLst>
              <a:ext uri="{FF2B5EF4-FFF2-40B4-BE49-F238E27FC236}">
                <a16:creationId xmlns:a16="http://schemas.microsoft.com/office/drawing/2014/main" id="{F320219B-D24C-FF72-0779-D0A127CFF3B6}"/>
              </a:ext>
            </a:extLst>
          </p:cNvPr>
          <p:cNvSpPr txBox="1"/>
          <p:nvPr/>
        </p:nvSpPr>
        <p:spPr>
          <a:xfrm>
            <a:off x="6597428" y="692082"/>
            <a:ext cx="5376837" cy="338554"/>
          </a:xfrm>
          <a:prstGeom prst="rect">
            <a:avLst/>
          </a:prstGeom>
          <a:noFill/>
        </p:spPr>
        <p:txBody>
          <a:bodyPr wrap="square">
            <a:spAutoFit/>
          </a:bodyPr>
          <a:lstStyle/>
          <a:p>
            <a:pPr algn="l" defTabSz="685749"/>
            <a:r>
              <a:rPr lang="es-MX" altLang="en-US" sz="1600" dirty="0">
                <a:solidFill>
                  <a:srgbClr val="6E152E"/>
                </a:solidFill>
                <a:latin typeface="Geomanist" panose="02000503000000020004" pitchFamily="50" charset="0"/>
              </a:rPr>
              <a:t>Mujeres presuntas víctimas de lesiones dolosas, 2023</a:t>
            </a:r>
          </a:p>
        </p:txBody>
      </p:sp>
      <p:cxnSp>
        <p:nvCxnSpPr>
          <p:cNvPr id="17" name="Conector recto 16">
            <a:extLst>
              <a:ext uri="{FF2B5EF4-FFF2-40B4-BE49-F238E27FC236}">
                <a16:creationId xmlns:a16="http://schemas.microsoft.com/office/drawing/2014/main" id="{BC763300-2B8C-66C2-5A26-66122B96B6FD}"/>
              </a:ext>
            </a:extLst>
          </p:cNvPr>
          <p:cNvCxnSpPr>
            <a:cxnSpLocks/>
          </p:cNvCxnSpPr>
          <p:nvPr/>
        </p:nvCxnSpPr>
        <p:spPr>
          <a:xfrm>
            <a:off x="6062187" y="908319"/>
            <a:ext cx="6434" cy="3700801"/>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5FDEA2CE-2A76-B73B-0884-18152A660871}"/>
              </a:ext>
            </a:extLst>
          </p:cNvPr>
          <p:cNvSpPr txBox="1"/>
          <p:nvPr/>
        </p:nvSpPr>
        <p:spPr>
          <a:xfrm>
            <a:off x="179241" y="4857123"/>
            <a:ext cx="8760880" cy="215444"/>
          </a:xfrm>
          <a:prstGeom prst="rect">
            <a:avLst/>
          </a:prstGeom>
          <a:noFill/>
        </p:spPr>
        <p:txBody>
          <a:bodyPr wrap="square">
            <a:spAutoFit/>
          </a:bodyPr>
          <a:lstStyle/>
          <a:p>
            <a:pPr algn="l" fontAlgn="b"/>
            <a:r>
              <a:rPr lang="es-MX" sz="800" dirty="0">
                <a:solidFill>
                  <a:schemeClr val="bg1">
                    <a:lumMod val="50000"/>
                  </a:schemeClr>
                </a:solidFill>
                <a:latin typeface="Geomanist Light" panose="02000503000000020004" pitchFamily="50" charset="0"/>
                <a:cs typeface="Montserrat" panose="00000500000000000000" pitchFamily="2" charset="0"/>
              </a:rPr>
              <a:t>Nota: </a:t>
            </a:r>
            <a:r>
              <a:rPr lang="es-MX" sz="800" b="0" i="0" u="none" strike="noStrike" dirty="0">
                <a:solidFill>
                  <a:schemeClr val="bg1">
                    <a:lumMod val="50000"/>
                  </a:schemeClr>
                </a:solidFill>
                <a:latin typeface="Geomanist Light" panose="02000503000000020004" pitchFamily="50" charset="0"/>
                <a:cs typeface="Montserrat" panose="00000500000000000000" pitchFamily="2" charset="0"/>
              </a:rPr>
              <a:t>El estado de Aguascalientes no distingue el sexo de las presuntas víctimas de lesiones dolosas y las registran en la categoría de sexo “No identificado”</a:t>
            </a:r>
          </a:p>
        </p:txBody>
      </p:sp>
      <p:graphicFrame>
        <p:nvGraphicFramePr>
          <p:cNvPr id="19" name="6 Tabla">
            <a:extLst>
              <a:ext uri="{FF2B5EF4-FFF2-40B4-BE49-F238E27FC236}">
                <a16:creationId xmlns:a16="http://schemas.microsoft.com/office/drawing/2014/main" id="{D8E9D617-DFD0-ACF8-AF98-322D8FFCE1F2}"/>
              </a:ext>
            </a:extLst>
          </p:cNvPr>
          <p:cNvGraphicFramePr>
            <a:graphicFrameLocks noGrp="1"/>
          </p:cNvGraphicFramePr>
          <p:nvPr>
            <p:extLst>
              <p:ext uri="{D42A27DB-BD31-4B8C-83A1-F6EECF244321}">
                <p14:modId xmlns:p14="http://schemas.microsoft.com/office/powerpoint/2010/main" val="3311354473"/>
              </p:ext>
            </p:extLst>
          </p:nvPr>
        </p:nvGraphicFramePr>
        <p:xfrm>
          <a:off x="5747189" y="6475125"/>
          <a:ext cx="6417106" cy="382875"/>
        </p:xfrm>
        <a:graphic>
          <a:graphicData uri="http://schemas.openxmlformats.org/drawingml/2006/table">
            <a:tbl>
              <a:tblPr/>
              <a:tblGrid>
                <a:gridCol w="6417106">
                  <a:extLst>
                    <a:ext uri="{9D8B030D-6E8A-4147-A177-3AD203B41FA5}">
                      <a16:colId xmlns:a16="http://schemas.microsoft.com/office/drawing/2014/main" val="20000"/>
                    </a:ext>
                  </a:extLst>
                </a:gridCol>
              </a:tblGrid>
              <a:tr h="382875">
                <a:tc>
                  <a:txBody>
                    <a:bodyPr/>
                    <a:lstStyle/>
                    <a:p>
                      <a:pPr marL="0" marR="0" lvl="0" indent="0" algn="r" defTabSz="914377" rtl="0" eaLnBrk="1" fontAlgn="b" latinLnBrk="0" hangingPunct="1">
                        <a:lnSpc>
                          <a:spcPct val="100000"/>
                        </a:lnSpc>
                        <a:spcBef>
                          <a:spcPts val="0"/>
                        </a:spcBef>
                        <a:spcAft>
                          <a:spcPts val="0"/>
                        </a:spcAft>
                        <a:buClrTx/>
                        <a:buSzTx/>
                        <a:buFontTx/>
                        <a:buNone/>
                        <a:tabLst/>
                        <a:defRPr/>
                      </a:pPr>
                      <a:r>
                        <a:rPr lang="es-MX" sz="600" b="1" i="0" u="none" strike="noStrike" dirty="0">
                          <a:solidFill>
                            <a:schemeClr val="bg1">
                              <a:lumMod val="50000"/>
                            </a:schemeClr>
                          </a:solidFill>
                          <a:latin typeface="Geomanist Light" panose="02000503000000020004" pitchFamily="50" charset="0"/>
                          <a:cs typeface="Montserrat" panose="00000500000000000000" pitchFamily="2" charset="0"/>
                        </a:rPr>
                        <a:t>Fuente</a:t>
                      </a:r>
                      <a:r>
                        <a:rPr lang="es-MX" sz="600" b="0" i="0" u="none" strike="noStrike" dirty="0">
                          <a:solidFill>
                            <a:schemeClr val="bg1">
                              <a:lumMod val="50000"/>
                            </a:schemeClr>
                          </a:solidFill>
                          <a:latin typeface="Geomanist Light" panose="02000503000000020004" pitchFamily="50" charset="0"/>
                          <a:cs typeface="Montserrat" panose="00000500000000000000" pitchFamily="2" charset="0"/>
                        </a:rPr>
                        <a:t>: SESNSP-CNI con información reportada por las 32 entidades federativas. Fecha de corte: 30 de noviembre de 2024</a:t>
                      </a:r>
                    </a:p>
                    <a:p>
                      <a:pPr algn="r" fontAlgn="b"/>
                      <a:r>
                        <a:rPr lang="es-MX" sz="600" b="0" i="0" u="none" strike="noStrike" dirty="0">
                          <a:solidFill>
                            <a:schemeClr val="bg1">
                              <a:lumMod val="50000"/>
                            </a:schemeClr>
                          </a:solidFill>
                          <a:latin typeface="Geomanist Light" panose="02000503000000020004" pitchFamily="50" charset="0"/>
                          <a:cs typeface="Montserrat" panose="00000500000000000000" pitchFamily="2" charset="0"/>
                        </a:rPr>
                        <a:t>Para el cálculo de la tasa se utilizaron la población a mitad de año. Proyecciones de la Población de México y las Entidades Federativas, 2020-2070</a:t>
                      </a:r>
                    </a:p>
                    <a:p>
                      <a:pPr algn="r" fontAlgn="b"/>
                      <a:r>
                        <a:rPr lang="es-MX" sz="600" b="0" i="0" u="none" strike="noStrike" dirty="0">
                          <a:solidFill>
                            <a:schemeClr val="bg1">
                              <a:lumMod val="50000"/>
                            </a:schemeClr>
                          </a:solidFill>
                          <a:latin typeface="Geomanist Light" panose="02000503000000020004" pitchFamily="50" charset="0"/>
                          <a:cs typeface="Montserrat" panose="00000500000000000000" pitchFamily="2" charset="0"/>
                          <a:hlinkClick r:id="rId5">
                            <a:extLst>
                              <a:ext uri="{A12FA001-AC4F-418D-AE19-62706E023703}">
                                <ahyp:hlinkClr xmlns:ahyp="http://schemas.microsoft.com/office/drawing/2018/hyperlinkcolor" val="tx"/>
                              </a:ext>
                            </a:extLst>
                          </a:hlinkClick>
                        </a:rPr>
                        <a:t>https://www.gob.mx/conapo/documentos/bases-de-datos-de-la-conciliacion-demografica-1950-a-2019-y-proyecciones-de-la-poblacion-de-mexico-2020-a-2070</a:t>
                      </a:r>
                      <a:endParaRPr lang="es-MX" sz="600" b="0" i="0" u="none" strike="noStrike" dirty="0">
                        <a:solidFill>
                          <a:schemeClr val="bg1">
                            <a:lumMod val="50000"/>
                          </a:schemeClr>
                        </a:solidFill>
                        <a:latin typeface="Geomanist Light" panose="02000503000000020004" pitchFamily="50" charset="0"/>
                        <a:cs typeface="Montserrat" panose="00000500000000000000" pitchFamily="2" charset="0"/>
                      </a:endParaRP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2" name="CuadroTexto 7">
            <a:extLst>
              <a:ext uri="{FF2B5EF4-FFF2-40B4-BE49-F238E27FC236}">
                <a16:creationId xmlns:a16="http://schemas.microsoft.com/office/drawing/2014/main" id="{3770B4EF-A893-5F6C-7757-45ECC63E754C}"/>
              </a:ext>
            </a:extLst>
          </p:cNvPr>
          <p:cNvSpPr txBox="1"/>
          <p:nvPr/>
        </p:nvSpPr>
        <p:spPr>
          <a:xfrm>
            <a:off x="8861305" y="1804116"/>
            <a:ext cx="2773755" cy="369332"/>
          </a:xfrm>
          <a:prstGeom prst="rect">
            <a:avLst/>
          </a:prstGeom>
          <a:noFill/>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r>
              <a:rPr lang="es-MX" sz="1800" b="0" i="0" u="none" strike="noStrike" baseline="0" dirty="0">
                <a:solidFill>
                  <a:srgbClr val="A7802D"/>
                </a:solidFill>
                <a:latin typeface="Geomanist Light" panose="02000503000000020004" pitchFamily="50" charset="0"/>
              </a:rPr>
              <a:t>69,005 presuntas víctimas</a:t>
            </a:r>
            <a:endParaRPr lang="es-MX" dirty="0">
              <a:solidFill>
                <a:srgbClr val="A7802D"/>
              </a:solidFill>
              <a:latin typeface="Geomanist Light" panose="02000503000000020004" pitchFamily="50" charset="0"/>
            </a:endParaRPr>
          </a:p>
        </p:txBody>
      </p:sp>
      <p:sp>
        <p:nvSpPr>
          <p:cNvPr id="3" name="CuadroTexto 2">
            <a:extLst>
              <a:ext uri="{FF2B5EF4-FFF2-40B4-BE49-F238E27FC236}">
                <a16:creationId xmlns:a16="http://schemas.microsoft.com/office/drawing/2014/main" id="{148AC9FD-4388-DC88-73B7-394961D39B27}"/>
              </a:ext>
            </a:extLst>
          </p:cNvPr>
          <p:cNvSpPr txBox="1"/>
          <p:nvPr/>
        </p:nvSpPr>
        <p:spPr>
          <a:xfrm>
            <a:off x="3523410" y="1825762"/>
            <a:ext cx="2422922" cy="369332"/>
          </a:xfrm>
          <a:prstGeom prst="rect">
            <a:avLst/>
          </a:prstGeom>
          <a:noFill/>
        </p:spPr>
        <p:txBody>
          <a:bodyPr wrap="square">
            <a:spAutoFit/>
          </a:bodyPr>
          <a:lstStyle/>
          <a:p>
            <a:r>
              <a:rPr lang="es-MX" sz="1800" b="0" i="0" u="none" strike="noStrike" baseline="0" dirty="0">
                <a:solidFill>
                  <a:srgbClr val="245C4F"/>
                </a:solidFill>
                <a:latin typeface="Geomanist Light" panose="02000503000000020004" pitchFamily="50" charset="0"/>
              </a:rPr>
              <a:t>Tasa nacional: 103.0</a:t>
            </a:r>
            <a:endParaRPr lang="es-MX" dirty="0">
              <a:solidFill>
                <a:srgbClr val="245C4F"/>
              </a:solidFill>
              <a:latin typeface="Geomanist Light" panose="02000503000000020004" pitchFamily="50" charset="0"/>
            </a:endParaRPr>
          </a:p>
        </p:txBody>
      </p:sp>
    </p:spTree>
    <p:extLst>
      <p:ext uri="{BB962C8B-B14F-4D97-AF65-F5344CB8AC3E}">
        <p14:creationId xmlns:p14="http://schemas.microsoft.com/office/powerpoint/2010/main" val="463592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DDC53BA7-A326-A938-2EF3-D414D8CA7D8D}"/>
            </a:ext>
          </a:extLst>
        </p:cNvPr>
        <p:cNvGrpSpPr/>
        <p:nvPr/>
      </p:nvGrpSpPr>
      <p:grpSpPr>
        <a:xfrm>
          <a:off x="0" y="0"/>
          <a:ext cx="0" cy="0"/>
          <a:chOff x="0" y="0"/>
          <a:chExt cx="0" cy="0"/>
        </a:xfrm>
      </p:grpSpPr>
      <p:sp>
        <p:nvSpPr>
          <p:cNvPr id="22" name="Cuadro de texto 2">
            <a:extLst>
              <a:ext uri="{FF2B5EF4-FFF2-40B4-BE49-F238E27FC236}">
                <a16:creationId xmlns:a16="http://schemas.microsoft.com/office/drawing/2014/main" id="{CAE659A4-2C18-C10D-235B-DD9D14672CC0}"/>
              </a:ext>
            </a:extLst>
          </p:cNvPr>
          <p:cNvSpPr txBox="1"/>
          <p:nvPr/>
        </p:nvSpPr>
        <p:spPr>
          <a:xfrm>
            <a:off x="4354" y="6628059"/>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Presuntas víctimas registradas en carpetas de investigación</a:t>
            </a:r>
          </a:p>
        </p:txBody>
      </p:sp>
      <p:graphicFrame>
        <p:nvGraphicFramePr>
          <p:cNvPr id="11" name="Gráfico 10">
            <a:extLst>
              <a:ext uri="{FF2B5EF4-FFF2-40B4-BE49-F238E27FC236}">
                <a16:creationId xmlns:a16="http://schemas.microsoft.com/office/drawing/2014/main" id="{0E575F2F-4F0B-7F25-FF8C-C1B4634ADC44}"/>
              </a:ext>
            </a:extLst>
          </p:cNvPr>
          <p:cNvGraphicFramePr/>
          <p:nvPr>
            <p:extLst>
              <p:ext uri="{D42A27DB-BD31-4B8C-83A1-F6EECF244321}">
                <p14:modId xmlns:p14="http://schemas.microsoft.com/office/powerpoint/2010/main" val="4064842725"/>
              </p:ext>
            </p:extLst>
          </p:nvPr>
        </p:nvGraphicFramePr>
        <p:xfrm>
          <a:off x="6243330" y="1396583"/>
          <a:ext cx="5855806" cy="3261680"/>
        </p:xfrm>
        <a:graphic>
          <a:graphicData uri="http://schemas.openxmlformats.org/drawingml/2006/chart">
            <c:chart xmlns:c="http://schemas.openxmlformats.org/drawingml/2006/chart" xmlns:r="http://schemas.openxmlformats.org/officeDocument/2006/relationships" r:id="rId3"/>
          </a:graphicData>
        </a:graphic>
      </p:graphicFrame>
      <p:sp>
        <p:nvSpPr>
          <p:cNvPr id="12" name="CuadroTexto 11">
            <a:extLst>
              <a:ext uri="{FF2B5EF4-FFF2-40B4-BE49-F238E27FC236}">
                <a16:creationId xmlns:a16="http://schemas.microsoft.com/office/drawing/2014/main" id="{4A28A7F2-5D07-370F-E24F-E91D2756FBF9}"/>
              </a:ext>
            </a:extLst>
          </p:cNvPr>
          <p:cNvSpPr txBox="1"/>
          <p:nvPr/>
        </p:nvSpPr>
        <p:spPr>
          <a:xfrm>
            <a:off x="2489391" y="5619694"/>
            <a:ext cx="9702609" cy="523220"/>
          </a:xfrm>
          <a:prstGeom prst="rect">
            <a:avLst/>
          </a:prstGeom>
          <a:solidFill>
            <a:srgbClr val="6E152E"/>
          </a:solidFill>
        </p:spPr>
        <p:txBody>
          <a:bodyPr wrap="square">
            <a:spAutoFit/>
          </a:bodyPr>
          <a:lstStyle/>
          <a:p>
            <a:r>
              <a:rPr lang="es-MX" sz="1400" dirty="0">
                <a:solidFill>
                  <a:schemeClr val="bg1"/>
                </a:solidFill>
                <a:latin typeface="Geomanist Light" panose="02000503000000020004" pitchFamily="50" charset="0"/>
              </a:rPr>
              <a:t>De enero a noviembre de 2024, la tasa de incidencia más alta fue en Guanajuato (238.4), que no es la entidad con mayor número de presuntas víctimas.</a:t>
            </a:r>
          </a:p>
        </p:txBody>
      </p:sp>
      <p:graphicFrame>
        <p:nvGraphicFramePr>
          <p:cNvPr id="13" name="Gráfico 12">
            <a:extLst>
              <a:ext uri="{FF2B5EF4-FFF2-40B4-BE49-F238E27FC236}">
                <a16:creationId xmlns:a16="http://schemas.microsoft.com/office/drawing/2014/main" id="{EF6E878C-844D-8C80-6017-842EFBD4B533}"/>
              </a:ext>
            </a:extLst>
          </p:cNvPr>
          <p:cNvGraphicFramePr/>
          <p:nvPr>
            <p:extLst>
              <p:ext uri="{D42A27DB-BD31-4B8C-83A1-F6EECF244321}">
                <p14:modId xmlns:p14="http://schemas.microsoft.com/office/powerpoint/2010/main" val="2056320038"/>
              </p:ext>
            </p:extLst>
          </p:nvPr>
        </p:nvGraphicFramePr>
        <p:xfrm>
          <a:off x="45815" y="1343238"/>
          <a:ext cx="5855806" cy="3358086"/>
        </p:xfrm>
        <a:graphic>
          <a:graphicData uri="http://schemas.openxmlformats.org/drawingml/2006/chart">
            <c:chart xmlns:c="http://schemas.openxmlformats.org/drawingml/2006/chart" xmlns:r="http://schemas.openxmlformats.org/officeDocument/2006/relationships" r:id="rId4"/>
          </a:graphicData>
        </a:graphic>
      </p:graphicFrame>
      <p:sp>
        <p:nvSpPr>
          <p:cNvPr id="15" name="CuadroTexto 14">
            <a:extLst>
              <a:ext uri="{FF2B5EF4-FFF2-40B4-BE49-F238E27FC236}">
                <a16:creationId xmlns:a16="http://schemas.microsoft.com/office/drawing/2014/main" id="{05812E4C-410F-0987-CAF0-6FEC055BDE9C}"/>
              </a:ext>
            </a:extLst>
          </p:cNvPr>
          <p:cNvSpPr txBox="1"/>
          <p:nvPr/>
        </p:nvSpPr>
        <p:spPr>
          <a:xfrm>
            <a:off x="304111" y="673228"/>
            <a:ext cx="5533591" cy="584775"/>
          </a:xfrm>
          <a:prstGeom prst="rect">
            <a:avLst/>
          </a:prstGeom>
          <a:noFill/>
        </p:spPr>
        <p:txBody>
          <a:bodyPr wrap="square">
            <a:spAutoFit/>
          </a:bodyPr>
          <a:lstStyle/>
          <a:p>
            <a:pPr algn="l" defTabSz="685749"/>
            <a:r>
              <a:rPr lang="es-MX" altLang="en-US" sz="1600" dirty="0">
                <a:solidFill>
                  <a:srgbClr val="6E152E"/>
                </a:solidFill>
                <a:latin typeface="Geomanist" panose="02000503000000020004" pitchFamily="50" charset="0"/>
              </a:rPr>
              <a:t>Tasa de mujeres presuntas víctimas de lesiones dolosas por cada cien mil mujeres, 2024</a:t>
            </a:r>
          </a:p>
        </p:txBody>
      </p:sp>
      <p:sp>
        <p:nvSpPr>
          <p:cNvPr id="16" name="CuadroTexto 15">
            <a:extLst>
              <a:ext uri="{FF2B5EF4-FFF2-40B4-BE49-F238E27FC236}">
                <a16:creationId xmlns:a16="http://schemas.microsoft.com/office/drawing/2014/main" id="{2201DB0F-BC6E-5476-02DB-2EB431E9B019}"/>
              </a:ext>
            </a:extLst>
          </p:cNvPr>
          <p:cNvSpPr txBox="1"/>
          <p:nvPr/>
        </p:nvSpPr>
        <p:spPr>
          <a:xfrm>
            <a:off x="6638889" y="709389"/>
            <a:ext cx="5376837" cy="338554"/>
          </a:xfrm>
          <a:prstGeom prst="rect">
            <a:avLst/>
          </a:prstGeom>
          <a:noFill/>
        </p:spPr>
        <p:txBody>
          <a:bodyPr wrap="square">
            <a:spAutoFit/>
          </a:bodyPr>
          <a:lstStyle/>
          <a:p>
            <a:pPr algn="l" defTabSz="685749"/>
            <a:r>
              <a:rPr lang="es-MX" altLang="en-US" sz="1600" dirty="0">
                <a:solidFill>
                  <a:srgbClr val="6E152E"/>
                </a:solidFill>
                <a:latin typeface="Geomanist" panose="02000503000000020004" pitchFamily="50" charset="0"/>
              </a:rPr>
              <a:t>Mujeres presuntas víctimas de lesiones dolosas, 2024</a:t>
            </a:r>
          </a:p>
        </p:txBody>
      </p:sp>
      <p:cxnSp>
        <p:nvCxnSpPr>
          <p:cNvPr id="17" name="Conector recto 16">
            <a:extLst>
              <a:ext uri="{FF2B5EF4-FFF2-40B4-BE49-F238E27FC236}">
                <a16:creationId xmlns:a16="http://schemas.microsoft.com/office/drawing/2014/main" id="{463D9579-D014-A5CD-ABBF-A0357874F4F2}"/>
              </a:ext>
            </a:extLst>
          </p:cNvPr>
          <p:cNvCxnSpPr>
            <a:cxnSpLocks/>
          </p:cNvCxnSpPr>
          <p:nvPr/>
        </p:nvCxnSpPr>
        <p:spPr>
          <a:xfrm>
            <a:off x="6103648" y="925626"/>
            <a:ext cx="6434" cy="3700801"/>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A87B75F7-64F8-1F11-1B19-C353C2657172}"/>
              </a:ext>
            </a:extLst>
          </p:cNvPr>
          <p:cNvSpPr txBox="1"/>
          <p:nvPr/>
        </p:nvSpPr>
        <p:spPr>
          <a:xfrm>
            <a:off x="220702" y="4836722"/>
            <a:ext cx="8760880" cy="338554"/>
          </a:xfrm>
          <a:prstGeom prst="rect">
            <a:avLst/>
          </a:prstGeom>
          <a:noFill/>
        </p:spPr>
        <p:txBody>
          <a:bodyPr wrap="square">
            <a:spAutoFit/>
          </a:bodyPr>
          <a:lstStyle/>
          <a:p>
            <a:pPr algn="l" fontAlgn="b"/>
            <a:r>
              <a:rPr lang="es-MX" sz="800" dirty="0">
                <a:solidFill>
                  <a:schemeClr val="bg1">
                    <a:lumMod val="50000"/>
                  </a:schemeClr>
                </a:solidFill>
                <a:latin typeface="Geomanist Light" panose="02000503000000020004" pitchFamily="50" charset="0"/>
                <a:cs typeface="Montserrat" panose="00000500000000000000" pitchFamily="2" charset="0"/>
              </a:rPr>
              <a:t>Nota: </a:t>
            </a:r>
            <a:r>
              <a:rPr lang="es-MX" sz="800" b="0" i="0" u="none" strike="noStrike" dirty="0">
                <a:solidFill>
                  <a:schemeClr val="bg1">
                    <a:lumMod val="50000"/>
                  </a:schemeClr>
                </a:solidFill>
                <a:latin typeface="Geomanist Light" panose="02000503000000020004" pitchFamily="50" charset="0"/>
                <a:cs typeface="Montserrat" panose="00000500000000000000" pitchFamily="2" charset="0"/>
              </a:rPr>
              <a:t>El estado de Aguascalientes no distingue el sexo de las presuntas víctimas de lesiones dolosas y las registran en la categoría de sexo “No identificado”</a:t>
            </a:r>
          </a:p>
          <a:p>
            <a:pPr fontAlgn="b"/>
            <a:r>
              <a:rPr lang="es-MX" sz="800" b="0" i="0" u="none" strike="noStrike" dirty="0">
                <a:solidFill>
                  <a:schemeClr val="bg1">
                    <a:lumMod val="50000"/>
                  </a:schemeClr>
                </a:solidFill>
                <a:latin typeface="Geomanist Light" panose="02000503000000020004" pitchFamily="50" charset="0"/>
                <a:cs typeface="Montserrat" panose="00000500000000000000" pitchFamily="2" charset="0"/>
              </a:rPr>
              <a:t>Información con fecha de corte: 30 de noviembre de 2024.</a:t>
            </a:r>
          </a:p>
        </p:txBody>
      </p:sp>
      <p:graphicFrame>
        <p:nvGraphicFramePr>
          <p:cNvPr id="19" name="6 Tabla">
            <a:extLst>
              <a:ext uri="{FF2B5EF4-FFF2-40B4-BE49-F238E27FC236}">
                <a16:creationId xmlns:a16="http://schemas.microsoft.com/office/drawing/2014/main" id="{32DDECEE-479C-CD35-2E4E-9A1DC444D18C}"/>
              </a:ext>
            </a:extLst>
          </p:cNvPr>
          <p:cNvGraphicFramePr>
            <a:graphicFrameLocks noGrp="1"/>
          </p:cNvGraphicFramePr>
          <p:nvPr/>
        </p:nvGraphicFramePr>
        <p:xfrm>
          <a:off x="5747189" y="6475125"/>
          <a:ext cx="6417106" cy="382875"/>
        </p:xfrm>
        <a:graphic>
          <a:graphicData uri="http://schemas.openxmlformats.org/drawingml/2006/table">
            <a:tbl>
              <a:tblPr/>
              <a:tblGrid>
                <a:gridCol w="6417106">
                  <a:extLst>
                    <a:ext uri="{9D8B030D-6E8A-4147-A177-3AD203B41FA5}">
                      <a16:colId xmlns:a16="http://schemas.microsoft.com/office/drawing/2014/main" val="20000"/>
                    </a:ext>
                  </a:extLst>
                </a:gridCol>
              </a:tblGrid>
              <a:tr h="382875">
                <a:tc>
                  <a:txBody>
                    <a:bodyPr/>
                    <a:lstStyle/>
                    <a:p>
                      <a:pPr marL="0" marR="0" lvl="0" indent="0" algn="r" defTabSz="914377" rtl="0" eaLnBrk="1" fontAlgn="b" latinLnBrk="0" hangingPunct="1">
                        <a:lnSpc>
                          <a:spcPct val="100000"/>
                        </a:lnSpc>
                        <a:spcBef>
                          <a:spcPts val="0"/>
                        </a:spcBef>
                        <a:spcAft>
                          <a:spcPts val="0"/>
                        </a:spcAft>
                        <a:buClrTx/>
                        <a:buSzTx/>
                        <a:buFontTx/>
                        <a:buNone/>
                        <a:tabLst/>
                        <a:defRPr/>
                      </a:pPr>
                      <a:r>
                        <a:rPr lang="es-MX" sz="600" b="1" i="0" u="none" strike="noStrike" dirty="0">
                          <a:solidFill>
                            <a:schemeClr val="bg1">
                              <a:lumMod val="50000"/>
                            </a:schemeClr>
                          </a:solidFill>
                          <a:latin typeface="Geomanist Light" panose="02000503000000020004" pitchFamily="50" charset="0"/>
                          <a:cs typeface="Montserrat" panose="00000500000000000000" pitchFamily="2" charset="0"/>
                        </a:rPr>
                        <a:t>Fuente</a:t>
                      </a:r>
                      <a:r>
                        <a:rPr lang="es-MX" sz="600" b="0" i="0" u="none" strike="noStrike" dirty="0">
                          <a:solidFill>
                            <a:schemeClr val="bg1">
                              <a:lumMod val="50000"/>
                            </a:schemeClr>
                          </a:solidFill>
                          <a:latin typeface="Geomanist Light" panose="02000503000000020004" pitchFamily="50" charset="0"/>
                          <a:cs typeface="Montserrat" panose="00000500000000000000" pitchFamily="2" charset="0"/>
                        </a:rPr>
                        <a:t>: SESNSP-CNI con información reportada por las 32 entidades federativas. Fecha de corte: 30 de noviembre de 2024</a:t>
                      </a:r>
                    </a:p>
                    <a:p>
                      <a:pPr algn="r" fontAlgn="b"/>
                      <a:r>
                        <a:rPr lang="es-MX" sz="600" b="0" i="0" u="none" strike="noStrike" dirty="0">
                          <a:solidFill>
                            <a:schemeClr val="bg1">
                              <a:lumMod val="50000"/>
                            </a:schemeClr>
                          </a:solidFill>
                          <a:latin typeface="Geomanist Light" panose="02000503000000020004" pitchFamily="50" charset="0"/>
                          <a:cs typeface="Montserrat" panose="00000500000000000000" pitchFamily="2" charset="0"/>
                        </a:rPr>
                        <a:t>Para el cálculo de la tasa se utilizaron la población a mitad de año. Proyecciones de la Población de México y las Entidades Federativas, 2020-2070</a:t>
                      </a:r>
                    </a:p>
                    <a:p>
                      <a:pPr algn="r" fontAlgn="b"/>
                      <a:r>
                        <a:rPr lang="es-MX" sz="600" b="0" i="0" u="none" strike="noStrike" dirty="0">
                          <a:solidFill>
                            <a:schemeClr val="bg1">
                              <a:lumMod val="50000"/>
                            </a:schemeClr>
                          </a:solidFill>
                          <a:latin typeface="Geomanist Light" panose="02000503000000020004" pitchFamily="50" charset="0"/>
                          <a:cs typeface="Montserrat" panose="00000500000000000000" pitchFamily="2" charset="0"/>
                          <a:hlinkClick r:id="rId5">
                            <a:extLst>
                              <a:ext uri="{A12FA001-AC4F-418D-AE19-62706E023703}">
                                <ahyp:hlinkClr xmlns:ahyp="http://schemas.microsoft.com/office/drawing/2018/hyperlinkcolor" val="tx"/>
                              </a:ext>
                            </a:extLst>
                          </a:hlinkClick>
                        </a:rPr>
                        <a:t>https://www.gob.mx/conapo/documentos/bases-de-datos-de-la-conciliacion-demografica-1950-a-2019-y-proyecciones-de-la-poblacion-de-mexico-2020-a-2070</a:t>
                      </a:r>
                      <a:endParaRPr lang="es-MX" sz="600" b="0" i="0" u="none" strike="noStrike" dirty="0">
                        <a:solidFill>
                          <a:schemeClr val="bg1">
                            <a:lumMod val="50000"/>
                          </a:schemeClr>
                        </a:solidFill>
                        <a:latin typeface="Geomanist Light" panose="02000503000000020004" pitchFamily="50" charset="0"/>
                        <a:cs typeface="Montserrat" panose="00000500000000000000" pitchFamily="2" charset="0"/>
                      </a:endParaRP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2" name="CuadroTexto 7">
            <a:extLst>
              <a:ext uri="{FF2B5EF4-FFF2-40B4-BE49-F238E27FC236}">
                <a16:creationId xmlns:a16="http://schemas.microsoft.com/office/drawing/2014/main" id="{AC0ED565-FD74-89BD-A30C-31542B24D653}"/>
              </a:ext>
            </a:extLst>
          </p:cNvPr>
          <p:cNvSpPr txBox="1"/>
          <p:nvPr/>
        </p:nvSpPr>
        <p:spPr>
          <a:xfrm>
            <a:off x="8902766" y="1821423"/>
            <a:ext cx="2773755" cy="369332"/>
          </a:xfrm>
          <a:prstGeom prst="rect">
            <a:avLst/>
          </a:prstGeom>
          <a:noFill/>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r>
              <a:rPr lang="es-MX" sz="1800" b="0" i="0" u="none" strike="noStrike" baseline="0" dirty="0">
                <a:solidFill>
                  <a:srgbClr val="A7802D"/>
                </a:solidFill>
                <a:latin typeface="Geomanist Light" panose="02000503000000020004" pitchFamily="50" charset="0"/>
              </a:rPr>
              <a:t>62,866 presuntas víctimas</a:t>
            </a:r>
            <a:endParaRPr lang="es-MX" dirty="0">
              <a:solidFill>
                <a:srgbClr val="A7802D"/>
              </a:solidFill>
              <a:latin typeface="Geomanist Light" panose="02000503000000020004" pitchFamily="50" charset="0"/>
            </a:endParaRPr>
          </a:p>
        </p:txBody>
      </p:sp>
      <p:sp>
        <p:nvSpPr>
          <p:cNvPr id="3" name="CuadroTexto 2">
            <a:extLst>
              <a:ext uri="{FF2B5EF4-FFF2-40B4-BE49-F238E27FC236}">
                <a16:creationId xmlns:a16="http://schemas.microsoft.com/office/drawing/2014/main" id="{8AEB15B3-778A-E2F7-872B-0F793D052A5F}"/>
              </a:ext>
            </a:extLst>
          </p:cNvPr>
          <p:cNvSpPr txBox="1"/>
          <p:nvPr/>
        </p:nvSpPr>
        <p:spPr>
          <a:xfrm>
            <a:off x="3564871" y="1843069"/>
            <a:ext cx="2422922" cy="369332"/>
          </a:xfrm>
          <a:prstGeom prst="rect">
            <a:avLst/>
          </a:prstGeom>
          <a:noFill/>
        </p:spPr>
        <p:txBody>
          <a:bodyPr wrap="square">
            <a:spAutoFit/>
          </a:bodyPr>
          <a:lstStyle/>
          <a:p>
            <a:r>
              <a:rPr lang="es-MX" sz="1800" b="0" i="0" u="none" strike="noStrike" baseline="0" dirty="0">
                <a:solidFill>
                  <a:srgbClr val="245C4F"/>
                </a:solidFill>
                <a:latin typeface="Geomanist Light" panose="02000503000000020004" pitchFamily="50" charset="0"/>
              </a:rPr>
              <a:t>Tasa nacional: </a:t>
            </a:r>
            <a:r>
              <a:rPr lang="es-MX" dirty="0">
                <a:solidFill>
                  <a:srgbClr val="245C4F"/>
                </a:solidFill>
                <a:latin typeface="Geomanist Light" panose="02000503000000020004" pitchFamily="50" charset="0"/>
              </a:rPr>
              <a:t>9</a:t>
            </a:r>
            <a:r>
              <a:rPr lang="es-MX" sz="1800" b="0" i="0" u="none" strike="noStrike" baseline="0" dirty="0">
                <a:solidFill>
                  <a:srgbClr val="245C4F"/>
                </a:solidFill>
                <a:latin typeface="Geomanist Light" panose="02000503000000020004" pitchFamily="50" charset="0"/>
              </a:rPr>
              <a:t>3.0</a:t>
            </a:r>
            <a:endParaRPr lang="es-MX" dirty="0">
              <a:solidFill>
                <a:srgbClr val="245C4F"/>
              </a:solidFill>
              <a:latin typeface="Geomanist Light" panose="02000503000000020004" pitchFamily="50" charset="0"/>
            </a:endParaRPr>
          </a:p>
        </p:txBody>
      </p:sp>
    </p:spTree>
    <p:extLst>
      <p:ext uri="{BB962C8B-B14F-4D97-AF65-F5344CB8AC3E}">
        <p14:creationId xmlns:p14="http://schemas.microsoft.com/office/powerpoint/2010/main" val="959632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1">
            <a:extLst>
              <a:ext uri="{FF2B5EF4-FFF2-40B4-BE49-F238E27FC236}">
                <a16:creationId xmlns:a16="http://schemas.microsoft.com/office/drawing/2014/main" id="{044E8099-C95D-A547-7CEA-D67E18C04541}"/>
              </a:ext>
            </a:extLst>
          </p:cNvPr>
          <p:cNvSpPr txBox="1"/>
          <p:nvPr/>
        </p:nvSpPr>
        <p:spPr>
          <a:xfrm>
            <a:off x="-1320" y="-13763"/>
            <a:ext cx="12191999" cy="1036823"/>
          </a:xfrm>
          <a:prstGeom prst="rect">
            <a:avLst/>
          </a:prstGeom>
          <a:solidFill>
            <a:srgbClr val="DEC9A2">
              <a:alpha val="25098"/>
            </a:srgbClr>
          </a:solidFill>
        </p:spPr>
        <p:txBody>
          <a:bodyPr wrap="square" lIns="51435" tIns="25718" rIns="51435" bIns="25718" rtlCol="0">
            <a:spAutoFit/>
          </a:bodyPr>
          <a:lstStyle>
            <a:defPPr>
              <a:defRPr lang="es-MX"/>
            </a:defPPr>
            <a:lvl1pPr defTabSz="457154">
              <a:spcAft>
                <a:spcPts val="600"/>
              </a:spcAft>
              <a:defRPr sz="1400" spc="0">
                <a:solidFill>
                  <a:schemeClr val="tx1">
                    <a:lumMod val="65000"/>
                    <a:lumOff val="35000"/>
                  </a:schemeClr>
                </a:solidFill>
                <a:latin typeface="Geomanist Light" panose="02000503000000020004" pitchFamily="50" charset="0"/>
              </a:defRPr>
            </a:lvl1pPr>
          </a:lstStyle>
          <a:p>
            <a:r>
              <a:rPr lang="es-MX" dirty="0"/>
              <a:t>La proporción de niñas y adolescentes presuntas víctimas de lesiones dolosas se mantiene relativamente estable, con un valor máximo de 6.7 % en 2017, y un mínimo de 5.0 % en 2020. Es frecuente que las agresiones a niñas de menor edad sean perpetradas por personas de su ámbito familiar u otras figuras de autoridad; a medida que crecen y se desarrollan en otros ámbitos (escolar, laboral, comunitario, de pareja) la violencia de género sigue presente.</a:t>
            </a:r>
          </a:p>
        </p:txBody>
      </p:sp>
      <p:sp>
        <p:nvSpPr>
          <p:cNvPr id="22" name="Cuadro de texto 2">
            <a:extLst>
              <a:ext uri="{FF2B5EF4-FFF2-40B4-BE49-F238E27FC236}">
                <a16:creationId xmlns:a16="http://schemas.microsoft.com/office/drawing/2014/main" id="{FF60E4AC-99C4-7EBF-68FD-6607789C40CD}"/>
              </a:ext>
            </a:extLst>
          </p:cNvPr>
          <p:cNvSpPr txBox="1"/>
          <p:nvPr/>
        </p:nvSpPr>
        <p:spPr>
          <a:xfrm>
            <a:off x="4354" y="6628059"/>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Presuntas víctimas registradas en carpetas de investigación</a:t>
            </a:r>
          </a:p>
        </p:txBody>
      </p:sp>
      <p:graphicFrame>
        <p:nvGraphicFramePr>
          <p:cNvPr id="2" name="Gráfico 1">
            <a:extLst>
              <a:ext uri="{FF2B5EF4-FFF2-40B4-BE49-F238E27FC236}">
                <a16:creationId xmlns:a16="http://schemas.microsoft.com/office/drawing/2014/main" id="{348F66FB-8E0B-361C-1FC1-0E4E734E3DBE}"/>
              </a:ext>
            </a:extLst>
          </p:cNvPr>
          <p:cNvGraphicFramePr>
            <a:graphicFrameLocks/>
          </p:cNvGraphicFramePr>
          <p:nvPr>
            <p:extLst>
              <p:ext uri="{D42A27DB-BD31-4B8C-83A1-F6EECF244321}">
                <p14:modId xmlns:p14="http://schemas.microsoft.com/office/powerpoint/2010/main" val="2486762785"/>
              </p:ext>
            </p:extLst>
          </p:nvPr>
        </p:nvGraphicFramePr>
        <p:xfrm>
          <a:off x="818705" y="2252130"/>
          <a:ext cx="7933780" cy="2806681"/>
        </p:xfrm>
        <a:graphic>
          <a:graphicData uri="http://schemas.openxmlformats.org/drawingml/2006/chart">
            <c:chart xmlns:c="http://schemas.openxmlformats.org/drawingml/2006/chart" xmlns:r="http://schemas.openxmlformats.org/officeDocument/2006/relationships" r:id="rId3"/>
          </a:graphicData>
        </a:graphic>
      </p:graphicFrame>
      <p:sp>
        <p:nvSpPr>
          <p:cNvPr id="3" name="CuadroTexto 2">
            <a:extLst>
              <a:ext uri="{FF2B5EF4-FFF2-40B4-BE49-F238E27FC236}">
                <a16:creationId xmlns:a16="http://schemas.microsoft.com/office/drawing/2014/main" id="{6B9CCC72-B891-0DC1-8247-66E8B14E59A0}"/>
              </a:ext>
            </a:extLst>
          </p:cNvPr>
          <p:cNvSpPr txBox="1"/>
          <p:nvPr/>
        </p:nvSpPr>
        <p:spPr>
          <a:xfrm>
            <a:off x="1094145" y="1343271"/>
            <a:ext cx="7282923" cy="830997"/>
          </a:xfrm>
          <a:prstGeom prst="rect">
            <a:avLst/>
          </a:prstGeom>
          <a:noFill/>
        </p:spPr>
        <p:txBody>
          <a:bodyPr wrap="square">
            <a:spAutoFit/>
          </a:bodyPr>
          <a:lstStyle/>
          <a:p>
            <a:pPr algn="just"/>
            <a:r>
              <a:rPr lang="es-MX" sz="1600" dirty="0">
                <a:solidFill>
                  <a:srgbClr val="6E152E"/>
                </a:solidFill>
                <a:latin typeface="Geomanist Light" panose="02000503000000020004" pitchFamily="50" charset="0"/>
              </a:rPr>
              <a:t>Distribución porcentual de las mujeres presuntas víctimas de lesiones dolosas según menores de 18 años y de 18 años o más,  </a:t>
            </a:r>
          </a:p>
          <a:p>
            <a:pPr algn="just"/>
            <a:r>
              <a:rPr lang="es-MX" sz="1600" dirty="0">
                <a:solidFill>
                  <a:srgbClr val="6E152E"/>
                </a:solidFill>
                <a:latin typeface="Geomanist Light" panose="02000503000000020004" pitchFamily="50" charset="0"/>
              </a:rPr>
              <a:t>2015-2024</a:t>
            </a:r>
          </a:p>
        </p:txBody>
      </p:sp>
      <p:sp>
        <p:nvSpPr>
          <p:cNvPr id="5" name="CuadroTexto 4">
            <a:extLst>
              <a:ext uri="{FF2B5EF4-FFF2-40B4-BE49-F238E27FC236}">
                <a16:creationId xmlns:a16="http://schemas.microsoft.com/office/drawing/2014/main" id="{B77AF111-2F99-FF7F-E346-F18F0610E2D6}"/>
              </a:ext>
            </a:extLst>
          </p:cNvPr>
          <p:cNvSpPr txBox="1"/>
          <p:nvPr/>
        </p:nvSpPr>
        <p:spPr>
          <a:xfrm>
            <a:off x="9273309" y="3110131"/>
            <a:ext cx="2565454" cy="1169551"/>
          </a:xfrm>
          <a:prstGeom prst="rect">
            <a:avLst/>
          </a:prstGeom>
          <a:solidFill>
            <a:schemeClr val="bg1">
              <a:lumMod val="50000"/>
              <a:alpha val="10000"/>
            </a:schemeClr>
          </a:solidFill>
          <a:ln>
            <a:solidFill>
              <a:schemeClr val="bg2">
                <a:lumMod val="50000"/>
              </a:schemeClr>
            </a:solidFill>
            <a:prstDash val="dash"/>
          </a:ln>
        </p:spPr>
        <p:txBody>
          <a:bodyPr wrap="square">
            <a:spAutoFit/>
          </a:bodyPr>
          <a:lstStyle>
            <a:defPPr>
              <a:defRPr lang="es-MX"/>
            </a:defPPr>
            <a:lvl1pPr lvl="0" indent="0" algn="ctr" defTabSz="622300">
              <a:lnSpc>
                <a:spcPct val="90000"/>
              </a:lnSpc>
              <a:spcBef>
                <a:spcPct val="0"/>
              </a:spcBef>
              <a:spcAft>
                <a:spcPct val="35000"/>
              </a:spcAft>
              <a:buNone/>
              <a:defRPr sz="1400" b="1">
                <a:solidFill>
                  <a:srgbClr val="245C4F"/>
                </a:solidFill>
                <a:effectLst/>
                <a:latin typeface="Geomanist Light" panose="02000503000000020004" pitchFamily="50" charset="0"/>
                <a:ea typeface="Times New Roman" panose="02020603050405020304" pitchFamily="18" charset="0"/>
              </a:defRPr>
            </a:lvl1pPr>
          </a:lstStyle>
          <a:p>
            <a:r>
              <a:rPr lang="es-MX" dirty="0">
                <a:solidFill>
                  <a:schemeClr val="tx1">
                    <a:lumMod val="65000"/>
                    <a:lumOff val="35000"/>
                  </a:schemeClr>
                </a:solidFill>
              </a:rPr>
              <a:t>La distribución porcentual por grupos de edad es útil para mostrar la proporción de las niñas y adolescentes en el total de las mujeres víctimas.</a:t>
            </a:r>
          </a:p>
        </p:txBody>
      </p:sp>
      <p:graphicFrame>
        <p:nvGraphicFramePr>
          <p:cNvPr id="6" name="Tabla 16">
            <a:extLst>
              <a:ext uri="{FF2B5EF4-FFF2-40B4-BE49-F238E27FC236}">
                <a16:creationId xmlns:a16="http://schemas.microsoft.com/office/drawing/2014/main" id="{C85AA621-62A6-2728-B4F1-2B28F3752372}"/>
              </a:ext>
            </a:extLst>
          </p:cNvPr>
          <p:cNvGraphicFramePr>
            <a:graphicFrameLocks noGrp="1"/>
          </p:cNvGraphicFramePr>
          <p:nvPr>
            <p:extLst>
              <p:ext uri="{D42A27DB-BD31-4B8C-83A1-F6EECF244321}">
                <p14:modId xmlns:p14="http://schemas.microsoft.com/office/powerpoint/2010/main" val="3930131348"/>
              </p:ext>
            </p:extLst>
          </p:nvPr>
        </p:nvGraphicFramePr>
        <p:xfrm>
          <a:off x="2073350" y="5796893"/>
          <a:ext cx="2225274" cy="228600"/>
        </p:xfrm>
        <a:graphic>
          <a:graphicData uri="http://schemas.openxmlformats.org/drawingml/2006/table">
            <a:tbl>
              <a:tblPr firstRow="1" bandRow="1">
                <a:tableStyleId>{5C22544A-7EE6-4342-B048-85BDC9FD1C3A}</a:tableStyleId>
              </a:tblPr>
              <a:tblGrid>
                <a:gridCol w="219938">
                  <a:extLst>
                    <a:ext uri="{9D8B030D-6E8A-4147-A177-3AD203B41FA5}">
                      <a16:colId xmlns:a16="http://schemas.microsoft.com/office/drawing/2014/main" val="2343543792"/>
                    </a:ext>
                  </a:extLst>
                </a:gridCol>
                <a:gridCol w="2005336">
                  <a:extLst>
                    <a:ext uri="{9D8B030D-6E8A-4147-A177-3AD203B41FA5}">
                      <a16:colId xmlns:a16="http://schemas.microsoft.com/office/drawing/2014/main" val="2998574282"/>
                    </a:ext>
                  </a:extLst>
                </a:gridCol>
              </a:tblGrid>
              <a:tr h="166229">
                <a:tc>
                  <a:txBody>
                    <a:bodyPr/>
                    <a:lstStyle/>
                    <a:p>
                      <a:endParaRPr lang="es-MX" sz="900" b="0" dirty="0">
                        <a:solidFill>
                          <a:schemeClr val="tx1">
                            <a:lumMod val="95000"/>
                            <a:lumOff val="5000"/>
                          </a:schemeClr>
                        </a:solidFill>
                        <a:latin typeface="Montserrat" panose="00000500000000000000" pitchFamily="2" charset="0"/>
                      </a:endParaRPr>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91B31"/>
                    </a:solidFill>
                  </a:tcPr>
                </a:tc>
                <a:tc>
                  <a:txBody>
                    <a:bodyPr/>
                    <a:lstStyle/>
                    <a:p>
                      <a:r>
                        <a:rPr lang="es-MX" sz="900" b="0" dirty="0">
                          <a:solidFill>
                            <a:schemeClr val="tx1">
                              <a:lumMod val="95000"/>
                              <a:lumOff val="5000"/>
                            </a:schemeClr>
                          </a:solidFill>
                          <a:latin typeface="Geomanist Light" panose="02000503000000020004" pitchFamily="50" charset="0"/>
                        </a:rPr>
                        <a:t>Número de presuntas víctimas</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1312051"/>
                  </a:ext>
                </a:extLst>
              </a:tr>
            </a:tbl>
          </a:graphicData>
        </a:graphic>
      </p:graphicFrame>
      <p:graphicFrame>
        <p:nvGraphicFramePr>
          <p:cNvPr id="7" name="Tabla 6">
            <a:extLst>
              <a:ext uri="{FF2B5EF4-FFF2-40B4-BE49-F238E27FC236}">
                <a16:creationId xmlns:a16="http://schemas.microsoft.com/office/drawing/2014/main" id="{7F1C182A-A812-DCBE-C6F7-07F9D6F4E14D}"/>
              </a:ext>
            </a:extLst>
          </p:cNvPr>
          <p:cNvGraphicFramePr>
            <a:graphicFrameLocks noGrp="1"/>
          </p:cNvGraphicFramePr>
          <p:nvPr>
            <p:extLst>
              <p:ext uri="{D42A27DB-BD31-4B8C-83A1-F6EECF244321}">
                <p14:modId xmlns:p14="http://schemas.microsoft.com/office/powerpoint/2010/main" val="591729395"/>
              </p:ext>
            </p:extLst>
          </p:nvPr>
        </p:nvGraphicFramePr>
        <p:xfrm>
          <a:off x="5683854" y="5796893"/>
          <a:ext cx="1599585"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117861354"/>
                    </a:ext>
                  </a:extLst>
                </a:gridCol>
                <a:gridCol w="1391305">
                  <a:extLst>
                    <a:ext uri="{9D8B030D-6E8A-4147-A177-3AD203B41FA5}">
                      <a16:colId xmlns:a16="http://schemas.microsoft.com/office/drawing/2014/main" val="3679021770"/>
                    </a:ext>
                  </a:extLst>
                </a:gridCol>
              </a:tblGrid>
              <a:tr h="166229">
                <a:tc>
                  <a:txBody>
                    <a:bodyPr/>
                    <a:lstStyle/>
                    <a:p>
                      <a:endParaRPr lang="es-MX" sz="900" b="0" dirty="0">
                        <a:solidFill>
                          <a:schemeClr val="tx1">
                            <a:lumMod val="95000"/>
                            <a:lumOff val="5000"/>
                          </a:schemeClr>
                        </a:solidFill>
                        <a:latin typeface="Montserrat" panose="00000500000000000000" pitchFamily="2" charset="0"/>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C945A"/>
                    </a:solidFill>
                  </a:tcPr>
                </a:tc>
                <a:tc>
                  <a:txBody>
                    <a:bodyPr/>
                    <a:lstStyle/>
                    <a:p>
                      <a:r>
                        <a:rPr lang="es-MX" sz="900" b="0" dirty="0">
                          <a:solidFill>
                            <a:schemeClr val="tx1">
                              <a:lumMod val="95000"/>
                              <a:lumOff val="5000"/>
                            </a:schemeClr>
                          </a:solidFill>
                          <a:latin typeface="Geomanist Light" panose="02000503000000020004" pitchFamily="50" charset="0"/>
                        </a:rPr>
                        <a:t>18 años y más</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8896165"/>
                  </a:ext>
                </a:extLst>
              </a:tr>
            </a:tbl>
          </a:graphicData>
        </a:graphic>
      </p:graphicFrame>
      <p:graphicFrame>
        <p:nvGraphicFramePr>
          <p:cNvPr id="8" name="Tabla 7">
            <a:extLst>
              <a:ext uri="{FF2B5EF4-FFF2-40B4-BE49-F238E27FC236}">
                <a16:creationId xmlns:a16="http://schemas.microsoft.com/office/drawing/2014/main" id="{6884C330-284E-3640-84CE-886033B60513}"/>
              </a:ext>
            </a:extLst>
          </p:cNvPr>
          <p:cNvGraphicFramePr>
            <a:graphicFrameLocks noGrp="1"/>
          </p:cNvGraphicFramePr>
          <p:nvPr>
            <p:extLst>
              <p:ext uri="{D42A27DB-BD31-4B8C-83A1-F6EECF244321}">
                <p14:modId xmlns:p14="http://schemas.microsoft.com/office/powerpoint/2010/main" val="1412207749"/>
              </p:ext>
            </p:extLst>
          </p:nvPr>
        </p:nvGraphicFramePr>
        <p:xfrm>
          <a:off x="4387965" y="5796893"/>
          <a:ext cx="1548000" cy="228600"/>
        </p:xfrm>
        <a:graphic>
          <a:graphicData uri="http://schemas.openxmlformats.org/drawingml/2006/table">
            <a:tbl>
              <a:tblPr firstRow="1" bandRow="1">
                <a:tableStyleId>{5C22544A-7EE6-4342-B048-85BDC9FD1C3A}</a:tableStyleId>
              </a:tblPr>
              <a:tblGrid>
                <a:gridCol w="227249">
                  <a:extLst>
                    <a:ext uri="{9D8B030D-6E8A-4147-A177-3AD203B41FA5}">
                      <a16:colId xmlns:a16="http://schemas.microsoft.com/office/drawing/2014/main" val="1902903745"/>
                    </a:ext>
                  </a:extLst>
                </a:gridCol>
                <a:gridCol w="1320751">
                  <a:extLst>
                    <a:ext uri="{9D8B030D-6E8A-4147-A177-3AD203B41FA5}">
                      <a16:colId xmlns:a16="http://schemas.microsoft.com/office/drawing/2014/main" val="1589940011"/>
                    </a:ext>
                  </a:extLst>
                </a:gridCol>
              </a:tblGrid>
              <a:tr h="166229">
                <a:tc>
                  <a:txBody>
                    <a:bodyPr/>
                    <a:lstStyle/>
                    <a:p>
                      <a:endParaRPr lang="es-MX" sz="900" b="0" dirty="0">
                        <a:solidFill>
                          <a:schemeClr val="tx1">
                            <a:lumMod val="95000"/>
                            <a:lumOff val="5000"/>
                          </a:schemeClr>
                        </a:solidFill>
                        <a:latin typeface="Montserrat" panose="00000500000000000000" pitchFamily="2" charset="0"/>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5C4F"/>
                    </a:solidFill>
                  </a:tcPr>
                </a:tc>
                <a:tc>
                  <a:txBody>
                    <a:bodyPr/>
                    <a:lstStyle/>
                    <a:p>
                      <a:r>
                        <a:rPr lang="es-MX" sz="900" b="0" dirty="0">
                          <a:solidFill>
                            <a:schemeClr val="tx1">
                              <a:lumMod val="95000"/>
                              <a:lumOff val="5000"/>
                            </a:schemeClr>
                          </a:solidFill>
                          <a:latin typeface="Geomanist Light" panose="02000503000000020004" pitchFamily="50" charset="0"/>
                        </a:rPr>
                        <a:t>0 a 17 años</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7299798"/>
                  </a:ext>
                </a:extLst>
              </a:tr>
            </a:tbl>
          </a:graphicData>
        </a:graphic>
      </p:graphicFrame>
      <p:graphicFrame>
        <p:nvGraphicFramePr>
          <p:cNvPr id="10" name="Tabla 9">
            <a:extLst>
              <a:ext uri="{FF2B5EF4-FFF2-40B4-BE49-F238E27FC236}">
                <a16:creationId xmlns:a16="http://schemas.microsoft.com/office/drawing/2014/main" id="{34FA06F7-9C87-7A89-C14F-09FA0DD2792C}"/>
              </a:ext>
            </a:extLst>
          </p:cNvPr>
          <p:cNvGraphicFramePr>
            <a:graphicFrameLocks noGrp="1"/>
          </p:cNvGraphicFramePr>
          <p:nvPr>
            <p:extLst>
              <p:ext uri="{D42A27DB-BD31-4B8C-83A1-F6EECF244321}">
                <p14:modId xmlns:p14="http://schemas.microsoft.com/office/powerpoint/2010/main" val="3013975134"/>
              </p:ext>
            </p:extLst>
          </p:nvPr>
        </p:nvGraphicFramePr>
        <p:xfrm>
          <a:off x="7069039" y="5796893"/>
          <a:ext cx="1656305"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02903745"/>
                    </a:ext>
                  </a:extLst>
                </a:gridCol>
                <a:gridCol w="1448025">
                  <a:extLst>
                    <a:ext uri="{9D8B030D-6E8A-4147-A177-3AD203B41FA5}">
                      <a16:colId xmlns:a16="http://schemas.microsoft.com/office/drawing/2014/main" val="1589940011"/>
                    </a:ext>
                  </a:extLst>
                </a:gridCol>
              </a:tblGrid>
              <a:tr h="166229">
                <a:tc>
                  <a:txBody>
                    <a:bodyPr/>
                    <a:lstStyle/>
                    <a:p>
                      <a:endParaRPr lang="es-MX" sz="900" b="0" dirty="0">
                        <a:solidFill>
                          <a:schemeClr val="tx1">
                            <a:lumMod val="95000"/>
                            <a:lumOff val="5000"/>
                          </a:schemeClr>
                        </a:solidFill>
                        <a:latin typeface="Montserrat" panose="00000500000000000000" pitchFamily="2" charset="0"/>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r>
                        <a:rPr lang="es-MX" sz="900" b="0" dirty="0">
                          <a:solidFill>
                            <a:schemeClr val="tx1">
                              <a:lumMod val="95000"/>
                              <a:lumOff val="5000"/>
                            </a:schemeClr>
                          </a:solidFill>
                          <a:latin typeface="Geomanist Light" panose="02000503000000020004" pitchFamily="50" charset="0"/>
                        </a:rPr>
                        <a:t>Edad no especificada</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7299798"/>
                  </a:ext>
                </a:extLst>
              </a:tr>
            </a:tbl>
          </a:graphicData>
        </a:graphic>
      </p:graphicFrame>
      <p:sp>
        <p:nvSpPr>
          <p:cNvPr id="16" name="CuadroTexto 15">
            <a:extLst>
              <a:ext uri="{FF2B5EF4-FFF2-40B4-BE49-F238E27FC236}">
                <a16:creationId xmlns:a16="http://schemas.microsoft.com/office/drawing/2014/main" id="{52B5C3FB-51F4-CFE4-A242-492FF052FBD3}"/>
              </a:ext>
            </a:extLst>
          </p:cNvPr>
          <p:cNvSpPr txBox="1"/>
          <p:nvPr/>
        </p:nvSpPr>
        <p:spPr>
          <a:xfrm>
            <a:off x="1165511" y="5291809"/>
            <a:ext cx="5302166" cy="215444"/>
          </a:xfrm>
          <a:prstGeom prst="rect">
            <a:avLst/>
          </a:prstGeom>
          <a:noFill/>
        </p:spPr>
        <p:txBody>
          <a:bodyPr wrap="square">
            <a:spAutoFit/>
          </a:bodyPr>
          <a:lstStyle/>
          <a:p>
            <a:pPr algn="just"/>
            <a:r>
              <a:rPr lang="es-MX" sz="800" dirty="0">
                <a:solidFill>
                  <a:schemeClr val="tx1">
                    <a:lumMod val="65000"/>
                    <a:lumOff val="35000"/>
                  </a:schemeClr>
                </a:solidFill>
                <a:latin typeface="Geomanist Light" panose="02000503000000020004" pitchFamily="50" charset="0"/>
              </a:rPr>
              <a:t>Nota: La distribución correspondiente a 2024 se realizó con lo reportado en el periodo enero-noviembre.</a:t>
            </a:r>
          </a:p>
        </p:txBody>
      </p:sp>
      <p:graphicFrame>
        <p:nvGraphicFramePr>
          <p:cNvPr id="4" name="6 Tabla">
            <a:extLst>
              <a:ext uri="{FF2B5EF4-FFF2-40B4-BE49-F238E27FC236}">
                <a16:creationId xmlns:a16="http://schemas.microsoft.com/office/drawing/2014/main" id="{5EA062D9-A155-4096-17D8-26376AB0C1B5}"/>
              </a:ext>
            </a:extLst>
          </p:cNvPr>
          <p:cNvGraphicFramePr>
            <a:graphicFrameLocks noGrp="1"/>
          </p:cNvGraphicFramePr>
          <p:nvPr>
            <p:extLst>
              <p:ext uri="{D42A27DB-BD31-4B8C-83A1-F6EECF244321}">
                <p14:modId xmlns:p14="http://schemas.microsoft.com/office/powerpoint/2010/main" val="624619827"/>
              </p:ext>
            </p:extLst>
          </p:nvPr>
        </p:nvGraphicFramePr>
        <p:xfrm>
          <a:off x="7983639" y="6462516"/>
          <a:ext cx="4018137" cy="286487"/>
        </p:xfrm>
        <a:graphic>
          <a:graphicData uri="http://schemas.openxmlformats.org/drawingml/2006/table">
            <a:tbl>
              <a:tblPr/>
              <a:tblGrid>
                <a:gridCol w="4018137">
                  <a:extLst>
                    <a:ext uri="{9D8B030D-6E8A-4147-A177-3AD203B41FA5}">
                      <a16:colId xmlns:a16="http://schemas.microsoft.com/office/drawing/2014/main" val="20000"/>
                    </a:ext>
                  </a:extLst>
                </a:gridCol>
              </a:tblGrid>
              <a:tr h="286487">
                <a:tc>
                  <a:txBody>
                    <a:bodyPr/>
                    <a:lstStyle/>
                    <a:p>
                      <a:pPr algn="r" fontAlgn="b"/>
                      <a:r>
                        <a:rPr lang="es-MX" sz="700" b="1" i="0" u="none" strike="noStrike" dirty="0">
                          <a:solidFill>
                            <a:schemeClr val="bg1">
                              <a:lumMod val="50000"/>
                            </a:schemeClr>
                          </a:solidFill>
                          <a:latin typeface="Geomanist Light" panose="02000503000000020004" pitchFamily="50" charset="0"/>
                          <a:cs typeface="Montserrat" panose="00000500000000000000" pitchFamily="2" charset="0"/>
                        </a:rPr>
                        <a:t>Fuente</a:t>
                      </a:r>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 SESNSP-CNI con información reportada por las 32 entidades federativas.</a:t>
                      </a:r>
                    </a:p>
                    <a:p>
                      <a:pPr algn="r" fontAlgn="b"/>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Fecha de corte: 30 de noviembre de 2024.</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99204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1">
            <a:extLst>
              <a:ext uri="{FF2B5EF4-FFF2-40B4-BE49-F238E27FC236}">
                <a16:creationId xmlns:a16="http://schemas.microsoft.com/office/drawing/2014/main" id="{A923EB82-E213-DBA3-383E-615E2D46E47B}"/>
              </a:ext>
            </a:extLst>
          </p:cNvPr>
          <p:cNvSpPr>
            <a:spLocks noGrp="1"/>
          </p:cNvSpPr>
          <p:nvPr>
            <p:ph type="body" sz="quarter" idx="10"/>
          </p:nvPr>
        </p:nvSpPr>
        <p:spPr>
          <a:xfrm>
            <a:off x="5522913" y="2832100"/>
            <a:ext cx="5665787" cy="744538"/>
          </a:xfrm>
        </p:spPr>
        <p:txBody>
          <a:bodyPr>
            <a:normAutofit/>
          </a:bodyPr>
          <a:lstStyle/>
          <a:p>
            <a:pPr algn="r"/>
            <a:r>
              <a:rPr lang="es-MX" sz="3200" dirty="0"/>
              <a:t>3. Incidencia delictiva</a:t>
            </a:r>
          </a:p>
        </p:txBody>
      </p:sp>
      <p:sp>
        <p:nvSpPr>
          <p:cNvPr id="11" name="CuadroTexto 10">
            <a:extLst>
              <a:ext uri="{FF2B5EF4-FFF2-40B4-BE49-F238E27FC236}">
                <a16:creationId xmlns:a16="http://schemas.microsoft.com/office/drawing/2014/main" id="{EADB671D-EF8C-980C-773E-1C4468B8726C}"/>
              </a:ext>
            </a:extLst>
          </p:cNvPr>
          <p:cNvSpPr txBox="1"/>
          <p:nvPr/>
        </p:nvSpPr>
        <p:spPr>
          <a:xfrm>
            <a:off x="7371761" y="4141801"/>
            <a:ext cx="4637987" cy="369332"/>
          </a:xfrm>
          <a:prstGeom prst="rect">
            <a:avLst/>
          </a:prstGeom>
          <a:noFill/>
        </p:spPr>
        <p:txBody>
          <a:bodyPr wrap="square">
            <a:spAutoFit/>
          </a:bodyPr>
          <a:lstStyle/>
          <a:p>
            <a:pPr algn="r"/>
            <a:r>
              <a:rPr lang="es-ES" b="1" dirty="0">
                <a:solidFill>
                  <a:srgbClr val="6E152E"/>
                </a:solidFill>
                <a:latin typeface="Geomanist Light" panose="02000503000000020004" pitchFamily="50" charset="0"/>
              </a:rPr>
              <a:t>Presuntas víctimas de trata de personas</a:t>
            </a:r>
            <a:endParaRPr lang="es-MX" b="1" dirty="0">
              <a:solidFill>
                <a:srgbClr val="6E152E"/>
              </a:solidFill>
              <a:latin typeface="Geomanist Light" panose="02000503000000020004" pitchFamily="50" charset="0"/>
            </a:endParaRPr>
          </a:p>
        </p:txBody>
      </p:sp>
    </p:spTree>
    <p:extLst>
      <p:ext uri="{BB962C8B-B14F-4D97-AF65-F5344CB8AC3E}">
        <p14:creationId xmlns:p14="http://schemas.microsoft.com/office/powerpoint/2010/main" val="2358693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0C01345D-A865-068E-EB4F-8C1AF223F075}"/>
              </a:ext>
            </a:extLst>
          </p:cNvPr>
          <p:cNvSpPr txBox="1"/>
          <p:nvPr/>
        </p:nvSpPr>
        <p:spPr>
          <a:xfrm>
            <a:off x="381000" y="1777244"/>
            <a:ext cx="9254068" cy="3631763"/>
          </a:xfrm>
          <a:prstGeom prst="rect">
            <a:avLst/>
          </a:prstGeom>
          <a:noFill/>
        </p:spPr>
        <p:txBody>
          <a:bodyPr wrap="square">
            <a:spAutoFit/>
          </a:bodyPr>
          <a:lstStyle/>
          <a:p>
            <a:pPr marL="285750" indent="-285750" algn="just">
              <a:spcBef>
                <a:spcPts val="600"/>
              </a:spcBef>
              <a:spcAft>
                <a:spcPts val="600"/>
              </a:spcAft>
              <a:buFont typeface="Arial" panose="020B0604020202020204" pitchFamily="34" charset="0"/>
              <a:buChar char="•"/>
            </a:pPr>
            <a:r>
              <a:rPr lang="es-MX" sz="1500" kern="0" dirty="0">
                <a:latin typeface="Geomanist Light" panose="02000503000000020004" pitchFamily="50" charset="0"/>
              </a:rPr>
              <a:t>Para su clasificación estadística, el SESNSP define el delito de trata de personas como: “promover, solicitar, ofrecer, facilitar, conseguir, trasladar, entregar o recibir, para sí o para un tercero, a una persona por medio de la violencia física o moral, engaño o abuso de poder para someterla a explotación sexual, trabajos o servicios forzados, esclavitud o prácticas análogas a la esclavitud, servidumbre o a la extirpación de un órgano, tejido o sus componentes. Así como todas las conductas previstas en la Ley general para prevenir, sancionar y erradicar los delitos en materia de trata de personas y para la protección y asistencia a las víctimas de estos delitos.”</a:t>
            </a:r>
            <a:endParaRPr lang="es-ES_tradnl" sz="1500" kern="0" dirty="0">
              <a:latin typeface="Geomanist Light" panose="02000503000000020004" pitchFamily="50" charset="0"/>
            </a:endParaRPr>
          </a:p>
          <a:p>
            <a:pPr marL="342900" indent="-342900" algn="just">
              <a:spcBef>
                <a:spcPts val="600"/>
              </a:spcBef>
              <a:spcAft>
                <a:spcPts val="600"/>
              </a:spcAft>
              <a:buFont typeface="Arial" panose="020B0604020202020204" pitchFamily="34" charset="0"/>
              <a:buChar char="•"/>
            </a:pPr>
            <a:r>
              <a:rPr lang="es-MX" sz="1500" kern="0" dirty="0">
                <a:latin typeface="Geomanist Light" panose="02000503000000020004" pitchFamily="50" charset="0"/>
              </a:rPr>
              <a:t>Según el </a:t>
            </a:r>
            <a:r>
              <a:rPr lang="es-MX" sz="1500" i="1" kern="0" dirty="0">
                <a:latin typeface="Geomanist Light" panose="02000503000000020004" pitchFamily="50" charset="0"/>
              </a:rPr>
              <a:t>Informe Mundial sobre Trata de Personas 2022</a:t>
            </a:r>
            <a:r>
              <a:rPr lang="es-MX" sz="1500" kern="0" dirty="0">
                <a:latin typeface="Geomanist Light" panose="02000503000000020004" pitchFamily="50" charset="0"/>
              </a:rPr>
              <a:t>, las mujeres siguen representando la mayoría de las víctimas detectadas en Norteamérica (69%) mientras que las niñas en Centroamérica y el Caribe (58%). La trata de personas con fines de explotación sexual sigue siendo la principal modalidad detectada de este delito en Norteamérica, Centroamérica y el Caribe. </a:t>
            </a:r>
          </a:p>
          <a:p>
            <a:pPr marL="342900" indent="-342900" algn="just">
              <a:spcBef>
                <a:spcPts val="600"/>
              </a:spcBef>
              <a:spcAft>
                <a:spcPts val="600"/>
              </a:spcAft>
              <a:buFont typeface="Arial" panose="020B0604020202020204" pitchFamily="34" charset="0"/>
              <a:buChar char="•"/>
            </a:pPr>
            <a:r>
              <a:rPr lang="es-MX" sz="1500" dirty="0">
                <a:latin typeface="Geomanist Light" panose="02000503000000020004" pitchFamily="50" charset="0"/>
              </a:rPr>
              <a:t>Es importante reconocer la magnitud de este delito para el adecuado diseño de políticas públicas tanto de prevención como de asistencia a las víctimas, incluyendo servicios de atención médica y psicológica, asesoramiento legal, etc.</a:t>
            </a:r>
          </a:p>
        </p:txBody>
      </p:sp>
      <p:sp>
        <p:nvSpPr>
          <p:cNvPr id="13" name="CuadroTexto 12">
            <a:extLst>
              <a:ext uri="{FF2B5EF4-FFF2-40B4-BE49-F238E27FC236}">
                <a16:creationId xmlns:a16="http://schemas.microsoft.com/office/drawing/2014/main" id="{55165F30-50B9-14BC-45D9-56F0DF94DBAD}"/>
              </a:ext>
            </a:extLst>
          </p:cNvPr>
          <p:cNvSpPr txBox="1"/>
          <p:nvPr/>
        </p:nvSpPr>
        <p:spPr>
          <a:xfrm>
            <a:off x="2577737" y="5869262"/>
            <a:ext cx="7869431" cy="830997"/>
          </a:xfrm>
          <a:prstGeom prst="rect">
            <a:avLst/>
          </a:prstGeom>
          <a:noFill/>
        </p:spPr>
        <p:txBody>
          <a:bodyPr wrap="square">
            <a:spAutoFit/>
          </a:bodyPr>
          <a:lstStyle/>
          <a:p>
            <a:pPr algn="r" fontAlgn="b"/>
            <a:r>
              <a:rPr lang="es-MX" sz="800" b="1" i="0" u="none" strike="noStrike" dirty="0">
                <a:solidFill>
                  <a:schemeClr val="tx1">
                    <a:lumMod val="65000"/>
                    <a:lumOff val="35000"/>
                  </a:schemeClr>
                </a:solidFill>
                <a:latin typeface="Geomanist Light" panose="02000503000000020004" pitchFamily="50" charset="0"/>
                <a:cs typeface="Montserrat" panose="00000500000000000000" pitchFamily="2" charset="0"/>
              </a:rPr>
              <a:t>Fuentes</a:t>
            </a:r>
            <a:r>
              <a:rPr lang="es-MX" sz="800" b="0" i="0" u="none" strike="noStrike" dirty="0">
                <a:solidFill>
                  <a:schemeClr val="tx1">
                    <a:lumMod val="65000"/>
                    <a:lumOff val="35000"/>
                  </a:schemeClr>
                </a:solidFill>
                <a:latin typeface="Geomanist Light" panose="02000503000000020004" pitchFamily="50" charset="0"/>
                <a:cs typeface="Montserrat" panose="00000500000000000000" pitchFamily="2" charset="0"/>
              </a:rPr>
              <a:t>: </a:t>
            </a:r>
          </a:p>
          <a:p>
            <a:pPr algn="r" fontAlgn="b"/>
            <a:r>
              <a:rPr lang="es-MX" sz="800" b="0" i="0" u="none" strike="noStrike" kern="1200" dirty="0">
                <a:solidFill>
                  <a:schemeClr val="tx1">
                    <a:lumMod val="50000"/>
                    <a:lumOff val="50000"/>
                  </a:schemeClr>
                </a:solidFill>
                <a:latin typeface="Geomanist Light" panose="02000503000000020004" pitchFamily="50" charset="0"/>
              </a:rPr>
              <a:t>Manual de llenado del instrumento para el registro, clasificación y reporte de los delitos y las víctimas CNSP/38/15. </a:t>
            </a:r>
            <a:r>
              <a:rPr lang="es-MX" sz="800" b="0" i="0" u="none" strike="noStrike" dirty="0">
                <a:solidFill>
                  <a:schemeClr val="tx1">
                    <a:lumMod val="50000"/>
                    <a:lumOff val="50000"/>
                  </a:schemeClr>
                </a:solidFill>
                <a:latin typeface="Geomanist Light" panose="02000503000000020004" pitchFamily="50" charset="0"/>
                <a:cs typeface="Montserrat" panose="00000500000000000000" pitchFamily="2" charset="0"/>
              </a:rPr>
              <a:t> Secretariado Ejecutivo del Sistema Nacional de Seguridad Pública. </a:t>
            </a:r>
            <a:r>
              <a:rPr lang="es-MX" sz="800" b="0" i="0" u="none" strike="noStrike" dirty="0">
                <a:solidFill>
                  <a:schemeClr val="tx1">
                    <a:lumMod val="50000"/>
                    <a:lumOff val="50000"/>
                  </a:schemeClr>
                </a:solidFill>
                <a:latin typeface="Geomanist Light" panose="02000503000000020004" pitchFamily="50" charset="0"/>
                <a:cs typeface="Montserrat" panose="00000500000000000000" pitchFamily="2" charset="0"/>
                <a:hlinkClick r:id="rId2">
                  <a:extLst>
                    <a:ext uri="{A12FA001-AC4F-418D-AE19-62706E023703}">
                      <ahyp:hlinkClr xmlns:ahyp="http://schemas.microsoft.com/office/drawing/2018/hyperlinkcolor" val="tx"/>
                    </a:ext>
                  </a:extLst>
                </a:hlinkClick>
              </a:rPr>
              <a:t>https://drive.google.com/open?id=1ZGUcrisaDhHuEkJ8sXZDUEbK3gxQFD2t</a:t>
            </a:r>
            <a:endParaRPr lang="es-MX" sz="800" b="0" i="0" u="none" strike="noStrike" dirty="0">
              <a:solidFill>
                <a:schemeClr val="tx1">
                  <a:lumMod val="50000"/>
                  <a:lumOff val="50000"/>
                </a:schemeClr>
              </a:solidFill>
              <a:latin typeface="Geomanist Light" panose="02000503000000020004" pitchFamily="50" charset="0"/>
              <a:cs typeface="Montserrat" panose="00000500000000000000" pitchFamily="2" charset="0"/>
            </a:endParaRPr>
          </a:p>
          <a:p>
            <a:pPr algn="r" fontAlgn="b"/>
            <a:endParaRPr lang="es-MX" sz="800" dirty="0">
              <a:solidFill>
                <a:schemeClr val="tx1">
                  <a:lumMod val="50000"/>
                  <a:lumOff val="50000"/>
                </a:schemeClr>
              </a:solidFill>
              <a:latin typeface="Geomanist Light" panose="02000503000000020004" pitchFamily="50" charset="0"/>
            </a:endParaRPr>
          </a:p>
          <a:p>
            <a:pPr algn="r"/>
            <a:r>
              <a:rPr lang="en-US" sz="800" dirty="0">
                <a:solidFill>
                  <a:schemeClr val="tx1">
                    <a:lumMod val="50000"/>
                    <a:lumOff val="50000"/>
                  </a:schemeClr>
                </a:solidFill>
                <a:latin typeface="Geomanist Light" panose="02000503000000020004" pitchFamily="50" charset="0"/>
              </a:rPr>
              <a:t>Informe Mundial </a:t>
            </a:r>
            <a:r>
              <a:rPr lang="es-MX" sz="800" dirty="0">
                <a:solidFill>
                  <a:schemeClr val="tx1">
                    <a:lumMod val="50000"/>
                    <a:lumOff val="50000"/>
                  </a:schemeClr>
                </a:solidFill>
                <a:latin typeface="Geomanist Light" panose="02000503000000020004" pitchFamily="50" charset="0"/>
              </a:rPr>
              <a:t>sobre</a:t>
            </a:r>
            <a:r>
              <a:rPr lang="en-US" sz="800" dirty="0">
                <a:solidFill>
                  <a:schemeClr val="tx1">
                    <a:lumMod val="50000"/>
                    <a:lumOff val="50000"/>
                  </a:schemeClr>
                </a:solidFill>
                <a:latin typeface="Geomanist Light" panose="02000503000000020004" pitchFamily="50" charset="0"/>
              </a:rPr>
              <a:t> </a:t>
            </a:r>
            <a:r>
              <a:rPr lang="es-MX" sz="800" dirty="0">
                <a:solidFill>
                  <a:schemeClr val="tx1">
                    <a:lumMod val="50000"/>
                    <a:lumOff val="50000"/>
                  </a:schemeClr>
                </a:solidFill>
                <a:latin typeface="Geomanist Light" panose="02000503000000020004" pitchFamily="50" charset="0"/>
              </a:rPr>
              <a:t>Trata</a:t>
            </a:r>
            <a:r>
              <a:rPr lang="en-US" sz="800" dirty="0">
                <a:solidFill>
                  <a:schemeClr val="tx1">
                    <a:lumMod val="50000"/>
                    <a:lumOff val="50000"/>
                  </a:schemeClr>
                </a:solidFill>
                <a:latin typeface="Geomanist Light" panose="02000503000000020004" pitchFamily="50" charset="0"/>
              </a:rPr>
              <a:t> de Personas 2022. UNODC. Disponible </a:t>
            </a:r>
            <a:r>
              <a:rPr lang="es-MX" sz="800" dirty="0">
                <a:solidFill>
                  <a:schemeClr val="tx1">
                    <a:lumMod val="50000"/>
                    <a:lumOff val="50000"/>
                  </a:schemeClr>
                </a:solidFill>
                <a:latin typeface="Geomanist Light" panose="02000503000000020004" pitchFamily="50" charset="0"/>
              </a:rPr>
              <a:t>en</a:t>
            </a:r>
            <a:r>
              <a:rPr lang="en-US" sz="800" dirty="0">
                <a:solidFill>
                  <a:schemeClr val="tx1">
                    <a:lumMod val="50000"/>
                    <a:lumOff val="50000"/>
                  </a:schemeClr>
                </a:solidFill>
                <a:latin typeface="Geomanist Light" panose="02000503000000020004" pitchFamily="50" charset="0"/>
              </a:rPr>
              <a:t>: </a:t>
            </a:r>
            <a:r>
              <a:rPr lang="es-MX" sz="800" dirty="0">
                <a:solidFill>
                  <a:schemeClr val="tx1">
                    <a:lumMod val="50000"/>
                    <a:lumOff val="50000"/>
                  </a:schemeClr>
                </a:solidFill>
                <a:latin typeface="Geomanist Light" panose="02000503000000020004" pitchFamily="50" charset="0"/>
                <a:hlinkClick r:id="rId3">
                  <a:extLst>
                    <a:ext uri="{A12FA001-AC4F-418D-AE19-62706E023703}">
                      <ahyp:hlinkClr xmlns:ahyp="http://schemas.microsoft.com/office/drawing/2018/hyperlinkcolor" val="tx"/>
                    </a:ext>
                  </a:extLst>
                </a:hlinkClick>
              </a:rPr>
              <a:t>http://bit.ly/tratadepersonas2022</a:t>
            </a:r>
            <a:r>
              <a:rPr lang="es-MX" sz="800" dirty="0">
                <a:solidFill>
                  <a:schemeClr val="tx1">
                    <a:lumMod val="50000"/>
                    <a:lumOff val="50000"/>
                  </a:schemeClr>
                </a:solidFill>
                <a:latin typeface="Geomanist Light" panose="02000503000000020004" pitchFamily="50" charset="0"/>
              </a:rPr>
              <a:t>, </a:t>
            </a:r>
          </a:p>
          <a:p>
            <a:pPr algn="r"/>
            <a:r>
              <a:rPr lang="es-MX" sz="800" dirty="0">
                <a:solidFill>
                  <a:schemeClr val="tx1">
                    <a:lumMod val="50000"/>
                    <a:lumOff val="50000"/>
                  </a:schemeClr>
                </a:solidFill>
                <a:latin typeface="Geomanist Light" panose="02000503000000020004" pitchFamily="50" charset="0"/>
              </a:rPr>
              <a:t>Informe ejecutivo en español: </a:t>
            </a:r>
            <a:r>
              <a:rPr lang="es-MX" sz="800" dirty="0">
                <a:solidFill>
                  <a:schemeClr val="tx1">
                    <a:lumMod val="50000"/>
                    <a:lumOff val="50000"/>
                  </a:schemeClr>
                </a:solidFill>
                <a:latin typeface="Geomanist Light" panose="02000503000000020004" pitchFamily="50" charset="0"/>
                <a:hlinkClick r:id="rId4">
                  <a:extLst>
                    <a:ext uri="{A12FA001-AC4F-418D-AE19-62706E023703}">
                      <ahyp:hlinkClr xmlns:ahyp="http://schemas.microsoft.com/office/drawing/2018/hyperlinkcolor" val="tx"/>
                    </a:ext>
                  </a:extLst>
                </a:hlinkClick>
              </a:rPr>
              <a:t>https://www.unodc.org/lpomex/uploads/documents/Publicaciones/Crimen/GLOTiP_Executive_Report_Final_Esp.pdf</a:t>
            </a:r>
            <a:endParaRPr lang="es-MX" sz="800" dirty="0">
              <a:solidFill>
                <a:schemeClr val="tx1">
                  <a:lumMod val="50000"/>
                  <a:lumOff val="50000"/>
                </a:schemeClr>
              </a:solidFill>
              <a:latin typeface="Geomanist Light" panose="02000503000000020004" pitchFamily="50" charset="0"/>
            </a:endParaRPr>
          </a:p>
        </p:txBody>
      </p:sp>
      <p:sp>
        <p:nvSpPr>
          <p:cNvPr id="14" name="Título 6">
            <a:extLst>
              <a:ext uri="{FF2B5EF4-FFF2-40B4-BE49-F238E27FC236}">
                <a16:creationId xmlns:a16="http://schemas.microsoft.com/office/drawing/2014/main" id="{CE15EC3F-833F-2320-9039-9F2DE7B65636}"/>
              </a:ext>
            </a:extLst>
          </p:cNvPr>
          <p:cNvSpPr txBox="1">
            <a:spLocks/>
          </p:cNvSpPr>
          <p:nvPr/>
        </p:nvSpPr>
        <p:spPr>
          <a:xfrm>
            <a:off x="245534" y="905932"/>
            <a:ext cx="9795933" cy="54306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Bef>
                <a:spcPts val="3000"/>
              </a:spcBef>
              <a:spcAft>
                <a:spcPts val="600"/>
              </a:spcAft>
            </a:pPr>
            <a:r>
              <a:rPr lang="es-MX" sz="2800" dirty="0">
                <a:solidFill>
                  <a:srgbClr val="6E152E"/>
                </a:solidFill>
                <a:latin typeface="Geomanist" panose="02000503000000020004" pitchFamily="50" charset="0"/>
              </a:rPr>
              <a:t>Presuntas víctimas de trata de personas</a:t>
            </a:r>
          </a:p>
        </p:txBody>
      </p:sp>
    </p:spTree>
    <p:extLst>
      <p:ext uri="{BB962C8B-B14F-4D97-AF65-F5344CB8AC3E}">
        <p14:creationId xmlns:p14="http://schemas.microsoft.com/office/powerpoint/2010/main" val="951921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1">
            <a:extLst>
              <a:ext uri="{FF2B5EF4-FFF2-40B4-BE49-F238E27FC236}">
                <a16:creationId xmlns:a16="http://schemas.microsoft.com/office/drawing/2014/main" id="{044E8099-C95D-A547-7CEA-D67E18C04541}"/>
              </a:ext>
            </a:extLst>
          </p:cNvPr>
          <p:cNvSpPr txBox="1"/>
          <p:nvPr/>
        </p:nvSpPr>
        <p:spPr>
          <a:xfrm>
            <a:off x="-1320" y="-13763"/>
            <a:ext cx="12191999" cy="990657"/>
          </a:xfrm>
          <a:prstGeom prst="rect">
            <a:avLst/>
          </a:prstGeom>
          <a:solidFill>
            <a:srgbClr val="DEC9A2">
              <a:alpha val="25098"/>
            </a:srgbClr>
          </a:solidFill>
        </p:spPr>
        <p:txBody>
          <a:bodyPr wrap="square" lIns="51435" tIns="25718" rIns="51435" bIns="25718" rtlCol="0">
            <a:spAutoFit/>
          </a:bodyPr>
          <a:lstStyle>
            <a:defPPr>
              <a:defRPr lang="es-MX"/>
            </a:defPPr>
            <a:lvl1pPr defTabSz="457154">
              <a:spcAft>
                <a:spcPts val="600"/>
              </a:spcAft>
              <a:defRPr sz="1400" spc="0">
                <a:solidFill>
                  <a:schemeClr val="tx1">
                    <a:lumMod val="65000"/>
                    <a:lumOff val="35000"/>
                  </a:schemeClr>
                </a:solidFill>
                <a:latin typeface="Geomanist Light" panose="02000503000000020004" pitchFamily="50" charset="0"/>
              </a:defRPr>
            </a:lvl1pPr>
          </a:lstStyle>
          <a:p>
            <a:r>
              <a:rPr lang="es-MX" dirty="0"/>
              <a:t>En las mujeres presuntas víctimas de trata de personas se observa una tendencia a la baja entre 2015 y 2018, seguido de un incremento entre 2019 y 2022 en que llegó a 638 presuntas víctimas; en 2023 descendió a 594, pero la tendencia se mantiene al alza. </a:t>
            </a:r>
          </a:p>
          <a:p>
            <a:r>
              <a:rPr lang="es-MX" dirty="0"/>
              <a:t>Asimismo, se observa que en el periodo enero-noviembre de 2024 hay un ligero descenso en comparación con 2022 y 2023. Entre 2021 y 2024 la proporción de presuntas víctimas menores de edad se mantiene relativamente estable: una de cada dos. </a:t>
            </a:r>
          </a:p>
        </p:txBody>
      </p:sp>
      <p:sp>
        <p:nvSpPr>
          <p:cNvPr id="11" name="CuadroTexto 10">
            <a:extLst>
              <a:ext uri="{FF2B5EF4-FFF2-40B4-BE49-F238E27FC236}">
                <a16:creationId xmlns:a16="http://schemas.microsoft.com/office/drawing/2014/main" id="{E76807C3-0BDC-8E40-1DE1-21A553735D5F}"/>
              </a:ext>
            </a:extLst>
          </p:cNvPr>
          <p:cNvSpPr txBox="1"/>
          <p:nvPr/>
        </p:nvSpPr>
        <p:spPr>
          <a:xfrm>
            <a:off x="240193" y="1604170"/>
            <a:ext cx="5334880" cy="523220"/>
          </a:xfrm>
          <a:prstGeom prst="rect">
            <a:avLst/>
          </a:prstGeom>
          <a:noFill/>
        </p:spPr>
        <p:txBody>
          <a:bodyPr wrap="square">
            <a:spAutoFit/>
          </a:bodyPr>
          <a:lstStyle/>
          <a:p>
            <a:pPr algn="l" defTabSz="685749"/>
            <a:r>
              <a:rPr lang="es-MX" altLang="en-US" sz="1400" b="1" dirty="0">
                <a:solidFill>
                  <a:srgbClr val="6E152E"/>
                </a:solidFill>
                <a:latin typeface="Geomanist Light" panose="02000503000000020004" pitchFamily="50" charset="0"/>
              </a:rPr>
              <a:t>Mujeres presuntas víctimas de trata de personas,</a:t>
            </a:r>
          </a:p>
          <a:p>
            <a:pPr algn="l" defTabSz="685749"/>
            <a:r>
              <a:rPr lang="es-MX" altLang="en-US" sz="1400" b="1" dirty="0">
                <a:solidFill>
                  <a:srgbClr val="6E152E"/>
                </a:solidFill>
                <a:latin typeface="Geomanist Light" panose="02000503000000020004" pitchFamily="50" charset="0"/>
              </a:rPr>
              <a:t>2015-2024</a:t>
            </a:r>
          </a:p>
        </p:txBody>
      </p:sp>
      <p:graphicFrame>
        <p:nvGraphicFramePr>
          <p:cNvPr id="12" name="Marcador de posición de contenido 4">
            <a:extLst>
              <a:ext uri="{FF2B5EF4-FFF2-40B4-BE49-F238E27FC236}">
                <a16:creationId xmlns:a16="http://schemas.microsoft.com/office/drawing/2014/main" id="{C7829F03-B53D-47E9-6205-51141423D755}"/>
              </a:ext>
            </a:extLst>
          </p:cNvPr>
          <p:cNvGraphicFramePr>
            <a:graphicFrameLocks/>
          </p:cNvGraphicFramePr>
          <p:nvPr>
            <p:extLst>
              <p:ext uri="{D42A27DB-BD31-4B8C-83A1-F6EECF244321}">
                <p14:modId xmlns:p14="http://schemas.microsoft.com/office/powerpoint/2010/main" val="377310833"/>
              </p:ext>
            </p:extLst>
          </p:nvPr>
        </p:nvGraphicFramePr>
        <p:xfrm>
          <a:off x="252665" y="2127390"/>
          <a:ext cx="5309935" cy="36174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Gráfico 12">
            <a:extLst>
              <a:ext uri="{FF2B5EF4-FFF2-40B4-BE49-F238E27FC236}">
                <a16:creationId xmlns:a16="http://schemas.microsoft.com/office/drawing/2014/main" id="{4EE21FB1-4C25-17C5-7F3B-8CDB07D549F8}"/>
              </a:ext>
            </a:extLst>
          </p:cNvPr>
          <p:cNvGraphicFramePr>
            <a:graphicFrameLocks/>
          </p:cNvGraphicFramePr>
          <p:nvPr>
            <p:extLst>
              <p:ext uri="{D42A27DB-BD31-4B8C-83A1-F6EECF244321}">
                <p14:modId xmlns:p14="http://schemas.microsoft.com/office/powerpoint/2010/main" val="1290447718"/>
              </p:ext>
            </p:extLst>
          </p:nvPr>
        </p:nvGraphicFramePr>
        <p:xfrm>
          <a:off x="6012514" y="2700661"/>
          <a:ext cx="5926767" cy="2941190"/>
        </p:xfrm>
        <a:graphic>
          <a:graphicData uri="http://schemas.openxmlformats.org/drawingml/2006/chart">
            <c:chart xmlns:c="http://schemas.openxmlformats.org/drawingml/2006/chart" xmlns:r="http://schemas.openxmlformats.org/officeDocument/2006/relationships" r:id="rId4"/>
          </a:graphicData>
        </a:graphic>
      </p:graphicFrame>
      <p:sp>
        <p:nvSpPr>
          <p:cNvPr id="15" name="CuadroTexto 14">
            <a:extLst>
              <a:ext uri="{FF2B5EF4-FFF2-40B4-BE49-F238E27FC236}">
                <a16:creationId xmlns:a16="http://schemas.microsoft.com/office/drawing/2014/main" id="{EA6FEE3E-2099-BFC8-0688-FF5B5C54C59E}"/>
              </a:ext>
            </a:extLst>
          </p:cNvPr>
          <p:cNvSpPr txBox="1"/>
          <p:nvPr/>
        </p:nvSpPr>
        <p:spPr>
          <a:xfrm>
            <a:off x="6170212" y="1608543"/>
            <a:ext cx="5781595" cy="523220"/>
          </a:xfrm>
          <a:prstGeom prst="rect">
            <a:avLst/>
          </a:prstGeom>
          <a:noFill/>
        </p:spPr>
        <p:txBody>
          <a:bodyPr wrap="square">
            <a:spAutoFit/>
          </a:bodyPr>
          <a:lstStyle/>
          <a:p>
            <a:pPr algn="just"/>
            <a:r>
              <a:rPr lang="es-MX" sz="1400" b="1" dirty="0">
                <a:solidFill>
                  <a:srgbClr val="6E152E"/>
                </a:solidFill>
                <a:latin typeface="Geomanist Light" panose="02000503000000020004" pitchFamily="50" charset="0"/>
              </a:rPr>
              <a:t>Distribución porcentual de las mujeres presuntas víctimas de trata de personas según menores de 18 años y de 18 años o más, 2015-2024</a:t>
            </a:r>
          </a:p>
        </p:txBody>
      </p:sp>
      <p:graphicFrame>
        <p:nvGraphicFramePr>
          <p:cNvPr id="16" name="Tabla 16">
            <a:extLst>
              <a:ext uri="{FF2B5EF4-FFF2-40B4-BE49-F238E27FC236}">
                <a16:creationId xmlns:a16="http://schemas.microsoft.com/office/drawing/2014/main" id="{E4ABA24F-D154-7FE1-1257-4D6CDD6F44F9}"/>
              </a:ext>
            </a:extLst>
          </p:cNvPr>
          <p:cNvGraphicFramePr>
            <a:graphicFrameLocks noGrp="1"/>
          </p:cNvGraphicFramePr>
          <p:nvPr>
            <p:extLst>
              <p:ext uri="{D42A27DB-BD31-4B8C-83A1-F6EECF244321}">
                <p14:modId xmlns:p14="http://schemas.microsoft.com/office/powerpoint/2010/main" val="3839037065"/>
              </p:ext>
            </p:extLst>
          </p:nvPr>
        </p:nvGraphicFramePr>
        <p:xfrm>
          <a:off x="6281943" y="5631307"/>
          <a:ext cx="2057607"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343543792"/>
                    </a:ext>
                  </a:extLst>
                </a:gridCol>
                <a:gridCol w="1849327">
                  <a:extLst>
                    <a:ext uri="{9D8B030D-6E8A-4147-A177-3AD203B41FA5}">
                      <a16:colId xmlns:a16="http://schemas.microsoft.com/office/drawing/2014/main" val="2998574282"/>
                    </a:ext>
                  </a:extLst>
                </a:gridCol>
              </a:tblGrid>
              <a:tr h="166229">
                <a:tc>
                  <a:txBody>
                    <a:bodyPr/>
                    <a:lstStyle/>
                    <a:p>
                      <a:endParaRPr lang="es-MX" sz="900" b="0" dirty="0">
                        <a:solidFill>
                          <a:schemeClr val="tx1">
                            <a:lumMod val="95000"/>
                            <a:lumOff val="5000"/>
                          </a:schemeClr>
                        </a:solidFill>
                        <a:latin typeface="Montserrat" panose="00000500000000000000" pitchFamily="2" charset="0"/>
                      </a:endParaRPr>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91B31"/>
                    </a:solidFill>
                  </a:tcPr>
                </a:tc>
                <a:tc>
                  <a:txBody>
                    <a:bodyPr/>
                    <a:lstStyle/>
                    <a:p>
                      <a:r>
                        <a:rPr lang="es-MX" sz="900" b="0" dirty="0">
                          <a:solidFill>
                            <a:schemeClr val="tx1">
                              <a:lumMod val="95000"/>
                              <a:lumOff val="5000"/>
                            </a:schemeClr>
                          </a:solidFill>
                          <a:latin typeface="Geomanist Light" panose="02000503000000020004" pitchFamily="50" charset="0"/>
                        </a:rPr>
                        <a:t>Presuntas víctimas (Total)</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1312051"/>
                  </a:ext>
                </a:extLst>
              </a:tr>
            </a:tbl>
          </a:graphicData>
        </a:graphic>
      </p:graphicFrame>
      <p:graphicFrame>
        <p:nvGraphicFramePr>
          <p:cNvPr id="17" name="Tabla 16">
            <a:extLst>
              <a:ext uri="{FF2B5EF4-FFF2-40B4-BE49-F238E27FC236}">
                <a16:creationId xmlns:a16="http://schemas.microsoft.com/office/drawing/2014/main" id="{E100A592-D220-F8BD-D36E-96DC41395108}"/>
              </a:ext>
            </a:extLst>
          </p:cNvPr>
          <p:cNvGraphicFramePr>
            <a:graphicFrameLocks noGrp="1"/>
          </p:cNvGraphicFramePr>
          <p:nvPr>
            <p:extLst>
              <p:ext uri="{D42A27DB-BD31-4B8C-83A1-F6EECF244321}">
                <p14:modId xmlns:p14="http://schemas.microsoft.com/office/powerpoint/2010/main" val="4268196994"/>
              </p:ext>
            </p:extLst>
          </p:nvPr>
        </p:nvGraphicFramePr>
        <p:xfrm>
          <a:off x="9233215" y="5619642"/>
          <a:ext cx="2057607"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117861354"/>
                    </a:ext>
                  </a:extLst>
                </a:gridCol>
                <a:gridCol w="1849327">
                  <a:extLst>
                    <a:ext uri="{9D8B030D-6E8A-4147-A177-3AD203B41FA5}">
                      <a16:colId xmlns:a16="http://schemas.microsoft.com/office/drawing/2014/main" val="3679021770"/>
                    </a:ext>
                  </a:extLst>
                </a:gridCol>
              </a:tblGrid>
              <a:tr h="166229">
                <a:tc>
                  <a:txBody>
                    <a:bodyPr/>
                    <a:lstStyle/>
                    <a:p>
                      <a:endParaRPr lang="es-MX" sz="900" b="0" dirty="0">
                        <a:solidFill>
                          <a:schemeClr val="tx1">
                            <a:lumMod val="95000"/>
                            <a:lumOff val="5000"/>
                          </a:schemeClr>
                        </a:solidFill>
                        <a:latin typeface="Montserrat" panose="00000500000000000000" pitchFamily="2" charset="0"/>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C945A"/>
                    </a:solidFill>
                  </a:tcPr>
                </a:tc>
                <a:tc>
                  <a:txBody>
                    <a:bodyPr/>
                    <a:lstStyle/>
                    <a:p>
                      <a:r>
                        <a:rPr lang="es-MX" sz="900" b="0" dirty="0">
                          <a:solidFill>
                            <a:schemeClr val="tx1">
                              <a:lumMod val="95000"/>
                              <a:lumOff val="5000"/>
                            </a:schemeClr>
                          </a:solidFill>
                          <a:latin typeface="Geomanist Light" panose="02000503000000020004" pitchFamily="50" charset="0"/>
                        </a:rPr>
                        <a:t>18 años y más</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8896165"/>
                  </a:ext>
                </a:extLst>
              </a:tr>
            </a:tbl>
          </a:graphicData>
        </a:graphic>
      </p:graphicFrame>
      <p:graphicFrame>
        <p:nvGraphicFramePr>
          <p:cNvPr id="18" name="Tabla 17">
            <a:extLst>
              <a:ext uri="{FF2B5EF4-FFF2-40B4-BE49-F238E27FC236}">
                <a16:creationId xmlns:a16="http://schemas.microsoft.com/office/drawing/2014/main" id="{DB27B135-8BAA-D7C0-F9B3-F5E6DCB9D802}"/>
              </a:ext>
            </a:extLst>
          </p:cNvPr>
          <p:cNvGraphicFramePr>
            <a:graphicFrameLocks noGrp="1"/>
          </p:cNvGraphicFramePr>
          <p:nvPr>
            <p:extLst>
              <p:ext uri="{D42A27DB-BD31-4B8C-83A1-F6EECF244321}">
                <p14:modId xmlns:p14="http://schemas.microsoft.com/office/powerpoint/2010/main" val="492204319"/>
              </p:ext>
            </p:extLst>
          </p:nvPr>
        </p:nvGraphicFramePr>
        <p:xfrm>
          <a:off x="8159223" y="5621239"/>
          <a:ext cx="1606655" cy="228600"/>
        </p:xfrm>
        <a:graphic>
          <a:graphicData uri="http://schemas.openxmlformats.org/drawingml/2006/table">
            <a:tbl>
              <a:tblPr firstRow="1" bandRow="1">
                <a:tableStyleId>{5C22544A-7EE6-4342-B048-85BDC9FD1C3A}</a:tableStyleId>
              </a:tblPr>
              <a:tblGrid>
                <a:gridCol w="235860">
                  <a:extLst>
                    <a:ext uri="{9D8B030D-6E8A-4147-A177-3AD203B41FA5}">
                      <a16:colId xmlns:a16="http://schemas.microsoft.com/office/drawing/2014/main" val="1902903745"/>
                    </a:ext>
                  </a:extLst>
                </a:gridCol>
                <a:gridCol w="1370795">
                  <a:extLst>
                    <a:ext uri="{9D8B030D-6E8A-4147-A177-3AD203B41FA5}">
                      <a16:colId xmlns:a16="http://schemas.microsoft.com/office/drawing/2014/main" val="1589940011"/>
                    </a:ext>
                  </a:extLst>
                </a:gridCol>
              </a:tblGrid>
              <a:tr h="166229">
                <a:tc>
                  <a:txBody>
                    <a:bodyPr/>
                    <a:lstStyle/>
                    <a:p>
                      <a:endParaRPr lang="es-MX" sz="900" b="0" dirty="0">
                        <a:solidFill>
                          <a:schemeClr val="tx1">
                            <a:lumMod val="95000"/>
                            <a:lumOff val="5000"/>
                          </a:schemeClr>
                        </a:solidFill>
                        <a:latin typeface="Montserrat" panose="00000500000000000000" pitchFamily="2" charset="0"/>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5C4F"/>
                    </a:solidFill>
                  </a:tcPr>
                </a:tc>
                <a:tc>
                  <a:txBody>
                    <a:bodyPr/>
                    <a:lstStyle/>
                    <a:p>
                      <a:r>
                        <a:rPr lang="es-MX" sz="900" b="0" dirty="0">
                          <a:solidFill>
                            <a:schemeClr val="tx1">
                              <a:lumMod val="95000"/>
                              <a:lumOff val="5000"/>
                            </a:schemeClr>
                          </a:solidFill>
                          <a:latin typeface="Geomanist Light" panose="02000503000000020004" pitchFamily="50" charset="0"/>
                        </a:rPr>
                        <a:t>0 a 17 años</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7299798"/>
                  </a:ext>
                </a:extLst>
              </a:tr>
            </a:tbl>
          </a:graphicData>
        </a:graphic>
      </p:graphicFrame>
      <p:graphicFrame>
        <p:nvGraphicFramePr>
          <p:cNvPr id="19" name="Tabla 18">
            <a:extLst>
              <a:ext uri="{FF2B5EF4-FFF2-40B4-BE49-F238E27FC236}">
                <a16:creationId xmlns:a16="http://schemas.microsoft.com/office/drawing/2014/main" id="{9E23C355-15F0-C14F-6C36-23F59FC765EB}"/>
              </a:ext>
            </a:extLst>
          </p:cNvPr>
          <p:cNvGraphicFramePr>
            <a:graphicFrameLocks noGrp="1"/>
          </p:cNvGraphicFramePr>
          <p:nvPr>
            <p:extLst>
              <p:ext uri="{D42A27DB-BD31-4B8C-83A1-F6EECF244321}">
                <p14:modId xmlns:p14="http://schemas.microsoft.com/office/powerpoint/2010/main" val="80575998"/>
              </p:ext>
            </p:extLst>
          </p:nvPr>
        </p:nvGraphicFramePr>
        <p:xfrm>
          <a:off x="10394316" y="5623886"/>
          <a:ext cx="1658430"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02903745"/>
                    </a:ext>
                  </a:extLst>
                </a:gridCol>
                <a:gridCol w="1450150">
                  <a:extLst>
                    <a:ext uri="{9D8B030D-6E8A-4147-A177-3AD203B41FA5}">
                      <a16:colId xmlns:a16="http://schemas.microsoft.com/office/drawing/2014/main" val="1589940011"/>
                    </a:ext>
                  </a:extLst>
                </a:gridCol>
              </a:tblGrid>
              <a:tr h="166229">
                <a:tc>
                  <a:txBody>
                    <a:bodyPr/>
                    <a:lstStyle/>
                    <a:p>
                      <a:endParaRPr lang="es-MX" sz="900" b="0" dirty="0">
                        <a:solidFill>
                          <a:schemeClr val="tx1">
                            <a:lumMod val="95000"/>
                            <a:lumOff val="5000"/>
                          </a:schemeClr>
                        </a:solidFill>
                        <a:latin typeface="Montserrat" panose="00000500000000000000" pitchFamily="2" charset="0"/>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r>
                        <a:rPr lang="es-MX" sz="900" b="0" dirty="0">
                          <a:solidFill>
                            <a:schemeClr val="tx1">
                              <a:lumMod val="95000"/>
                              <a:lumOff val="5000"/>
                            </a:schemeClr>
                          </a:solidFill>
                          <a:latin typeface="Geomanist Light" panose="02000503000000020004" pitchFamily="50" charset="0"/>
                        </a:rPr>
                        <a:t>Edad no especificada</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7299798"/>
                  </a:ext>
                </a:extLst>
              </a:tr>
            </a:tbl>
          </a:graphicData>
        </a:graphic>
      </p:graphicFrame>
      <p:sp>
        <p:nvSpPr>
          <p:cNvPr id="20" name="Cuadro de texto 2">
            <a:extLst>
              <a:ext uri="{FF2B5EF4-FFF2-40B4-BE49-F238E27FC236}">
                <a16:creationId xmlns:a16="http://schemas.microsoft.com/office/drawing/2014/main" id="{10352E62-FDC0-4C91-B324-ACF0511B18CE}"/>
              </a:ext>
            </a:extLst>
          </p:cNvPr>
          <p:cNvSpPr txBox="1"/>
          <p:nvPr/>
        </p:nvSpPr>
        <p:spPr>
          <a:xfrm>
            <a:off x="-1270" y="6617304"/>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rPr>
              <a:t>Presuntas víctimas registradas en carpetas de investigación</a:t>
            </a:r>
          </a:p>
        </p:txBody>
      </p:sp>
      <p:sp>
        <p:nvSpPr>
          <p:cNvPr id="3" name="CuadroTexto 2">
            <a:extLst>
              <a:ext uri="{FF2B5EF4-FFF2-40B4-BE49-F238E27FC236}">
                <a16:creationId xmlns:a16="http://schemas.microsoft.com/office/drawing/2014/main" id="{24BB0D02-85DA-7F24-5704-6C9D49A48044}"/>
              </a:ext>
            </a:extLst>
          </p:cNvPr>
          <p:cNvSpPr txBox="1"/>
          <p:nvPr/>
        </p:nvSpPr>
        <p:spPr>
          <a:xfrm>
            <a:off x="146282" y="5508359"/>
            <a:ext cx="5982005" cy="600164"/>
          </a:xfrm>
          <a:prstGeom prst="rect">
            <a:avLst/>
          </a:prstGeom>
          <a:noFill/>
        </p:spPr>
        <p:txBody>
          <a:bodyPr wrap="square">
            <a:spAutoFit/>
          </a:bodyPr>
          <a:lstStyle/>
          <a:p>
            <a:pPr algn="just"/>
            <a:r>
              <a:rPr lang="es-MX" sz="1100" dirty="0">
                <a:solidFill>
                  <a:schemeClr val="bg1">
                    <a:lumMod val="50000"/>
                  </a:schemeClr>
                </a:solidFill>
                <a:latin typeface="Geomanist Light" panose="02000503000000020004" pitchFamily="50" charset="0"/>
              </a:rPr>
              <a:t>Nota: </a:t>
            </a:r>
          </a:p>
          <a:p>
            <a:pPr algn="just"/>
            <a:r>
              <a:rPr lang="es-MX" sz="1100" dirty="0">
                <a:solidFill>
                  <a:schemeClr val="bg1">
                    <a:lumMod val="50000"/>
                  </a:schemeClr>
                </a:solidFill>
                <a:latin typeface="Geomanist Light" panose="02000503000000020004" pitchFamily="50" charset="0"/>
              </a:rPr>
              <a:t>El color sólido es el reportado para enero-noviembre de cada año. </a:t>
            </a:r>
          </a:p>
          <a:p>
            <a:pPr algn="just"/>
            <a:r>
              <a:rPr lang="es-MX" sz="1100" dirty="0">
                <a:solidFill>
                  <a:schemeClr val="bg1">
                    <a:lumMod val="50000"/>
                  </a:schemeClr>
                </a:solidFill>
                <a:latin typeface="Geomanist Light" panose="02000503000000020004" pitchFamily="50" charset="0"/>
              </a:rPr>
              <a:t>El área punteada es lo reportado para el mes de diciembre de cada año.</a:t>
            </a:r>
            <a:r>
              <a:rPr lang="es-MX" sz="1100" dirty="0">
                <a:solidFill>
                  <a:schemeClr val="tx1">
                    <a:lumMod val="95000"/>
                    <a:lumOff val="5000"/>
                  </a:schemeClr>
                </a:solidFill>
                <a:latin typeface="Geomanist Light" panose="02000503000000020004" pitchFamily="50" charset="0"/>
              </a:rPr>
              <a:t> </a:t>
            </a:r>
          </a:p>
        </p:txBody>
      </p:sp>
      <p:sp>
        <p:nvSpPr>
          <p:cNvPr id="4" name="CuadroTexto 3">
            <a:extLst>
              <a:ext uri="{FF2B5EF4-FFF2-40B4-BE49-F238E27FC236}">
                <a16:creationId xmlns:a16="http://schemas.microsoft.com/office/drawing/2014/main" id="{42E06824-EFDB-29BF-D428-CFF6F8ABFAD0}"/>
              </a:ext>
            </a:extLst>
          </p:cNvPr>
          <p:cNvSpPr txBox="1"/>
          <p:nvPr/>
        </p:nvSpPr>
        <p:spPr>
          <a:xfrm>
            <a:off x="6283677" y="5917274"/>
            <a:ext cx="5302166" cy="215444"/>
          </a:xfrm>
          <a:prstGeom prst="rect">
            <a:avLst/>
          </a:prstGeom>
          <a:noFill/>
        </p:spPr>
        <p:txBody>
          <a:bodyPr wrap="square">
            <a:spAutoFit/>
          </a:bodyPr>
          <a:lstStyle/>
          <a:p>
            <a:pPr algn="just"/>
            <a:r>
              <a:rPr lang="es-MX" sz="800" dirty="0">
                <a:solidFill>
                  <a:schemeClr val="tx1">
                    <a:lumMod val="65000"/>
                    <a:lumOff val="35000"/>
                  </a:schemeClr>
                </a:solidFill>
                <a:latin typeface="Geomanist Light" panose="02000503000000020004" pitchFamily="50" charset="0"/>
              </a:rPr>
              <a:t>Nota: La distribución correspondiente a 2024 se realizó con lo reportado en el periodo enero-noviembre.</a:t>
            </a:r>
          </a:p>
        </p:txBody>
      </p:sp>
      <p:graphicFrame>
        <p:nvGraphicFramePr>
          <p:cNvPr id="5" name="6 Tabla">
            <a:extLst>
              <a:ext uri="{FF2B5EF4-FFF2-40B4-BE49-F238E27FC236}">
                <a16:creationId xmlns:a16="http://schemas.microsoft.com/office/drawing/2014/main" id="{093ECC5D-FFB4-2438-43F5-B71D4F48366E}"/>
              </a:ext>
            </a:extLst>
          </p:cNvPr>
          <p:cNvGraphicFramePr>
            <a:graphicFrameLocks noGrp="1"/>
          </p:cNvGraphicFramePr>
          <p:nvPr>
            <p:extLst>
              <p:ext uri="{D42A27DB-BD31-4B8C-83A1-F6EECF244321}">
                <p14:modId xmlns:p14="http://schemas.microsoft.com/office/powerpoint/2010/main" val="221134822"/>
              </p:ext>
            </p:extLst>
          </p:nvPr>
        </p:nvGraphicFramePr>
        <p:xfrm>
          <a:off x="7983639" y="6462516"/>
          <a:ext cx="4018137" cy="286487"/>
        </p:xfrm>
        <a:graphic>
          <a:graphicData uri="http://schemas.openxmlformats.org/drawingml/2006/table">
            <a:tbl>
              <a:tblPr/>
              <a:tblGrid>
                <a:gridCol w="4018137">
                  <a:extLst>
                    <a:ext uri="{9D8B030D-6E8A-4147-A177-3AD203B41FA5}">
                      <a16:colId xmlns:a16="http://schemas.microsoft.com/office/drawing/2014/main" val="20000"/>
                    </a:ext>
                  </a:extLst>
                </a:gridCol>
              </a:tblGrid>
              <a:tr h="286487">
                <a:tc>
                  <a:txBody>
                    <a:bodyPr/>
                    <a:lstStyle/>
                    <a:p>
                      <a:pPr algn="r" fontAlgn="b"/>
                      <a:r>
                        <a:rPr lang="es-MX" sz="700" b="1" i="0" u="none" strike="noStrike" dirty="0">
                          <a:solidFill>
                            <a:schemeClr val="bg1">
                              <a:lumMod val="50000"/>
                            </a:schemeClr>
                          </a:solidFill>
                          <a:latin typeface="Geomanist Light" panose="02000503000000020004" pitchFamily="50" charset="0"/>
                          <a:cs typeface="Montserrat" panose="00000500000000000000" pitchFamily="2" charset="0"/>
                        </a:rPr>
                        <a:t>Fuente</a:t>
                      </a:r>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 SESNSP-CNI con información reportada por las 32 entidades federativas.</a:t>
                      </a:r>
                    </a:p>
                    <a:p>
                      <a:pPr algn="r" fontAlgn="b"/>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Fecha de corte: 30 de noviembre de 2024.</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80626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07175-5BC2-EA9D-DC90-F9A9B0314A4C}"/>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C191E3A1-7B9F-54EA-9127-8C164EA161C1}"/>
              </a:ext>
            </a:extLst>
          </p:cNvPr>
          <p:cNvSpPr>
            <a:spLocks noGrp="1"/>
          </p:cNvSpPr>
          <p:nvPr>
            <p:ph type="body" sz="quarter" idx="10"/>
          </p:nvPr>
        </p:nvSpPr>
        <p:spPr/>
        <p:txBody>
          <a:bodyPr>
            <a:normAutofit/>
          </a:bodyPr>
          <a:lstStyle/>
          <a:p>
            <a:pPr algn="r"/>
            <a:r>
              <a:rPr lang="es-MX" dirty="0"/>
              <a:t>1. Introducción</a:t>
            </a:r>
          </a:p>
        </p:txBody>
      </p:sp>
    </p:spTree>
    <p:extLst>
      <p:ext uri="{BB962C8B-B14F-4D97-AF65-F5344CB8AC3E}">
        <p14:creationId xmlns:p14="http://schemas.microsoft.com/office/powerpoint/2010/main" val="3189595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1">
            <a:extLst>
              <a:ext uri="{FF2B5EF4-FFF2-40B4-BE49-F238E27FC236}">
                <a16:creationId xmlns:a16="http://schemas.microsoft.com/office/drawing/2014/main" id="{A923EB82-E213-DBA3-383E-615E2D46E47B}"/>
              </a:ext>
            </a:extLst>
          </p:cNvPr>
          <p:cNvSpPr>
            <a:spLocks noGrp="1"/>
          </p:cNvSpPr>
          <p:nvPr>
            <p:ph type="body" sz="quarter" idx="10"/>
          </p:nvPr>
        </p:nvSpPr>
        <p:spPr>
          <a:xfrm>
            <a:off x="5522913" y="2832100"/>
            <a:ext cx="5665787" cy="744538"/>
          </a:xfrm>
        </p:spPr>
        <p:txBody>
          <a:bodyPr>
            <a:normAutofit/>
          </a:bodyPr>
          <a:lstStyle/>
          <a:p>
            <a:pPr algn="r"/>
            <a:r>
              <a:rPr lang="es-MX" sz="3200" dirty="0"/>
              <a:t>3. Incidencia delictiva</a:t>
            </a:r>
          </a:p>
        </p:txBody>
      </p:sp>
      <p:sp>
        <p:nvSpPr>
          <p:cNvPr id="11" name="CuadroTexto 10">
            <a:extLst>
              <a:ext uri="{FF2B5EF4-FFF2-40B4-BE49-F238E27FC236}">
                <a16:creationId xmlns:a16="http://schemas.microsoft.com/office/drawing/2014/main" id="{EADB671D-EF8C-980C-773E-1C4468B8726C}"/>
              </a:ext>
            </a:extLst>
          </p:cNvPr>
          <p:cNvSpPr txBox="1"/>
          <p:nvPr/>
        </p:nvSpPr>
        <p:spPr>
          <a:xfrm>
            <a:off x="6674178" y="4141801"/>
            <a:ext cx="4637987" cy="707886"/>
          </a:xfrm>
          <a:prstGeom prst="rect">
            <a:avLst/>
          </a:prstGeom>
          <a:noFill/>
        </p:spPr>
        <p:txBody>
          <a:bodyPr wrap="square">
            <a:spAutoFit/>
          </a:bodyPr>
          <a:lstStyle/>
          <a:p>
            <a:pPr algn="r"/>
            <a:r>
              <a:rPr lang="es-ES" sz="2000" b="1" dirty="0">
                <a:solidFill>
                  <a:srgbClr val="6E152E"/>
                </a:solidFill>
                <a:latin typeface="Geomanist Light" panose="02000503000000020004" pitchFamily="50" charset="0"/>
              </a:rPr>
              <a:t>Presuntos delitos que atentan contra la libertad y la seguridad sexual</a:t>
            </a:r>
            <a:endParaRPr lang="es-MX" sz="2000" b="1" dirty="0">
              <a:solidFill>
                <a:srgbClr val="6E152E"/>
              </a:solidFill>
              <a:latin typeface="Geomanist Light" panose="02000503000000020004" pitchFamily="50" charset="0"/>
            </a:endParaRPr>
          </a:p>
        </p:txBody>
      </p:sp>
    </p:spTree>
    <p:extLst>
      <p:ext uri="{BB962C8B-B14F-4D97-AF65-F5344CB8AC3E}">
        <p14:creationId xmlns:p14="http://schemas.microsoft.com/office/powerpoint/2010/main" val="3486414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6">
            <a:extLst>
              <a:ext uri="{FF2B5EF4-FFF2-40B4-BE49-F238E27FC236}">
                <a16:creationId xmlns:a16="http://schemas.microsoft.com/office/drawing/2014/main" id="{CE15EC3F-833F-2320-9039-9F2DE7B65636}"/>
              </a:ext>
            </a:extLst>
          </p:cNvPr>
          <p:cNvSpPr txBox="1">
            <a:spLocks/>
          </p:cNvSpPr>
          <p:nvPr/>
        </p:nvSpPr>
        <p:spPr>
          <a:xfrm>
            <a:off x="1517715" y="1177462"/>
            <a:ext cx="8523752" cy="54306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Bef>
                <a:spcPts val="3000"/>
              </a:spcBef>
              <a:spcAft>
                <a:spcPts val="600"/>
              </a:spcAft>
            </a:pPr>
            <a:r>
              <a:rPr lang="es-MX" sz="2800" dirty="0">
                <a:solidFill>
                  <a:srgbClr val="6E152E"/>
                </a:solidFill>
                <a:latin typeface="Geomanist" panose="02000503000000020004" pitchFamily="50" charset="0"/>
              </a:rPr>
              <a:t>Presuntos delitos que atentan contra la libertad y la seguridad sexual</a:t>
            </a:r>
          </a:p>
        </p:txBody>
      </p:sp>
      <p:sp>
        <p:nvSpPr>
          <p:cNvPr id="2" name="CuadroTexto 1">
            <a:extLst>
              <a:ext uri="{FF2B5EF4-FFF2-40B4-BE49-F238E27FC236}">
                <a16:creationId xmlns:a16="http://schemas.microsoft.com/office/drawing/2014/main" id="{43EF3D38-F23D-7C3D-8740-DFC4F9C84EA7}"/>
              </a:ext>
            </a:extLst>
          </p:cNvPr>
          <p:cNvSpPr txBox="1"/>
          <p:nvPr/>
        </p:nvSpPr>
        <p:spPr>
          <a:xfrm>
            <a:off x="788102" y="2460499"/>
            <a:ext cx="9319353" cy="3600986"/>
          </a:xfrm>
          <a:prstGeom prst="rect">
            <a:avLst/>
          </a:prstGeom>
          <a:noFill/>
        </p:spPr>
        <p:txBody>
          <a:bodyPr wrap="square">
            <a:spAutoFit/>
          </a:bodyPr>
          <a:lstStyle/>
          <a:p>
            <a:pPr marL="342900" indent="-342900" algn="just">
              <a:spcBef>
                <a:spcPts val="600"/>
              </a:spcBef>
              <a:spcAft>
                <a:spcPts val="600"/>
              </a:spcAft>
              <a:buFont typeface="+mj-lt"/>
              <a:buAutoNum type="arabicPeriod"/>
            </a:pPr>
            <a:r>
              <a:rPr lang="es-MX" sz="1600" dirty="0">
                <a:latin typeface="Geomanist Light" panose="02000503000000020004" pitchFamily="50" charset="0"/>
              </a:rPr>
              <a:t>Existe un conjunto de actitudes y creencias que se traducen en comportamientos que normalizan la violencia sexual y culpabilizan a las víctimas, lo cual dificulta la denuncia de estos delitos.</a:t>
            </a:r>
          </a:p>
          <a:p>
            <a:pPr marL="342900" indent="-342900" algn="just">
              <a:spcBef>
                <a:spcPts val="600"/>
              </a:spcBef>
              <a:spcAft>
                <a:spcPts val="600"/>
              </a:spcAft>
              <a:buFont typeface="+mj-lt"/>
              <a:buAutoNum type="arabicPeriod"/>
            </a:pPr>
            <a:r>
              <a:rPr lang="es-MX" sz="1600" dirty="0">
                <a:latin typeface="Geomanist Light" panose="02000503000000020004" pitchFamily="50" charset="0"/>
              </a:rPr>
              <a:t>La discriminación y desigualdad de género, ocasiona que las mujeres y niñas sean más vulnerables a la violencia sexual. La intersección de diferentes características o factores contextuales como la pobreza, etnia, discapacidad, estatus migratorio, entre otros, aumentan la vulnerabilidad y las condiciona a enfrentar barreras adicionales para acceder a la justicia o a servicios de apoyo.</a:t>
            </a:r>
          </a:p>
          <a:p>
            <a:pPr marL="342900" indent="-342900" algn="just">
              <a:spcBef>
                <a:spcPts val="600"/>
              </a:spcBef>
              <a:spcAft>
                <a:spcPts val="600"/>
              </a:spcAft>
              <a:buFont typeface="+mj-lt"/>
              <a:buAutoNum type="arabicPeriod"/>
            </a:pPr>
            <a:r>
              <a:rPr lang="es-MX" sz="1600" dirty="0">
                <a:latin typeface="Geomanist Light" panose="02000503000000020004" pitchFamily="50" charset="0"/>
              </a:rPr>
              <a:t>El Secretariado Ejecutivo del Sistema Nacional de Seguridad Pública </a:t>
            </a:r>
            <a:r>
              <a:rPr lang="es-MX" sz="1600" b="1" dirty="0">
                <a:solidFill>
                  <a:srgbClr val="691B31"/>
                </a:solidFill>
                <a:latin typeface="Geomanist Light" panose="02000503000000020004" pitchFamily="50" charset="0"/>
              </a:rPr>
              <a:t>no cuenta con información desagregada por sexo de las presuntas víctimas de delitos sexuales</a:t>
            </a:r>
            <a:r>
              <a:rPr lang="es-MX" sz="1600" dirty="0">
                <a:latin typeface="Geomanist Light" panose="02000503000000020004" pitchFamily="50" charset="0"/>
              </a:rPr>
              <a:t>. Según el Censo Nacional de Procuración de Justicia Estatal 2024, levantado por el INEGI, durante 2023, el 87.5% de las presuntas víctimas de delitos sexuales son mujeres, 11.1% son hombres y en 1.5% no se especificó el sexo. Asimismo, según la Encuesta Nacional de Victimización y Percepción sobre Seguridad Pública (ENVIPE) 2024, se contabilizan nueve delitos sexuales contra mujeres por cada delito sexual contra hombres. </a:t>
            </a:r>
          </a:p>
        </p:txBody>
      </p:sp>
    </p:spTree>
    <p:extLst>
      <p:ext uri="{BB962C8B-B14F-4D97-AF65-F5344CB8AC3E}">
        <p14:creationId xmlns:p14="http://schemas.microsoft.com/office/powerpoint/2010/main" val="1405638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1">
            <a:extLst>
              <a:ext uri="{FF2B5EF4-FFF2-40B4-BE49-F238E27FC236}">
                <a16:creationId xmlns:a16="http://schemas.microsoft.com/office/drawing/2014/main" id="{044E8099-C95D-A547-7CEA-D67E18C04541}"/>
              </a:ext>
            </a:extLst>
          </p:cNvPr>
          <p:cNvSpPr txBox="1"/>
          <p:nvPr/>
        </p:nvSpPr>
        <p:spPr>
          <a:xfrm>
            <a:off x="-1320" y="-13763"/>
            <a:ext cx="12191999" cy="1206100"/>
          </a:xfrm>
          <a:prstGeom prst="rect">
            <a:avLst/>
          </a:prstGeom>
          <a:solidFill>
            <a:srgbClr val="DEC9A2">
              <a:alpha val="25098"/>
            </a:srgbClr>
          </a:solidFill>
        </p:spPr>
        <p:txBody>
          <a:bodyPr wrap="square" lIns="51435" tIns="25718" rIns="51435" bIns="25718" rtlCol="0">
            <a:spAutoFit/>
          </a:bodyPr>
          <a:lstStyle>
            <a:defPPr>
              <a:defRPr lang="es-MX"/>
            </a:defPPr>
            <a:lvl1pPr defTabSz="457154">
              <a:spcAft>
                <a:spcPts val="600"/>
              </a:spcAft>
              <a:defRPr sz="1400" spc="0">
                <a:solidFill>
                  <a:schemeClr val="tx1">
                    <a:lumMod val="65000"/>
                    <a:lumOff val="35000"/>
                  </a:schemeClr>
                </a:solidFill>
                <a:latin typeface="Geomanist Light" panose="02000503000000020004" pitchFamily="50" charset="0"/>
              </a:defRPr>
            </a:lvl1pPr>
          </a:lstStyle>
          <a:p>
            <a:r>
              <a:rPr lang="es-MX" dirty="0"/>
              <a:t>Se observa una tendencia a la alza en el número de carpetas de investigación abiertas por presuntos delitos sexuales, que es más pronunciada a partir de 2019 y hasta 2023, aunque en 2020 el incremento no es significativo. Este aumento podría deberse a un mayor reconocimiento y denuncia de los diferentes tipos de conductas que configuran un delito sexual que históricamente afectan principalmente a las mujeres, y perpetúan la cosificación y sexualización de sus cuerpos. </a:t>
            </a:r>
          </a:p>
          <a:p>
            <a:r>
              <a:rPr lang="es-MX" b="1" dirty="0"/>
              <a:t>En el periodo enero-noviembre de 2024 descendió el número de carpetas en 6.4 %, respecto a 2023.</a:t>
            </a:r>
          </a:p>
        </p:txBody>
      </p:sp>
      <p:graphicFrame>
        <p:nvGraphicFramePr>
          <p:cNvPr id="2" name="6 Tabla">
            <a:extLst>
              <a:ext uri="{FF2B5EF4-FFF2-40B4-BE49-F238E27FC236}">
                <a16:creationId xmlns:a16="http://schemas.microsoft.com/office/drawing/2014/main" id="{8528D128-3484-692D-056F-8C1DE03CEAB6}"/>
              </a:ext>
            </a:extLst>
          </p:cNvPr>
          <p:cNvGraphicFramePr>
            <a:graphicFrameLocks noGrp="1"/>
          </p:cNvGraphicFramePr>
          <p:nvPr>
            <p:extLst>
              <p:ext uri="{D42A27DB-BD31-4B8C-83A1-F6EECF244321}">
                <p14:modId xmlns:p14="http://schemas.microsoft.com/office/powerpoint/2010/main" val="2506259757"/>
              </p:ext>
            </p:extLst>
          </p:nvPr>
        </p:nvGraphicFramePr>
        <p:xfrm>
          <a:off x="243647" y="5419527"/>
          <a:ext cx="11568139" cy="853440"/>
        </p:xfrm>
        <a:graphic>
          <a:graphicData uri="http://schemas.openxmlformats.org/drawingml/2006/table">
            <a:tbl>
              <a:tblPr/>
              <a:tblGrid>
                <a:gridCol w="11568139">
                  <a:extLst>
                    <a:ext uri="{9D8B030D-6E8A-4147-A177-3AD203B41FA5}">
                      <a16:colId xmlns:a16="http://schemas.microsoft.com/office/drawing/2014/main" val="20000"/>
                    </a:ext>
                  </a:extLst>
                </a:gridCol>
              </a:tblGrid>
              <a:tr h="509139">
                <a:tc>
                  <a:txBody>
                    <a:bodyPr/>
                    <a:lstStyle/>
                    <a:p>
                      <a:pPr algn="just" fontAlgn="b"/>
                      <a:r>
                        <a:rPr lang="es-MX" sz="800" kern="1200" dirty="0">
                          <a:solidFill>
                            <a:schemeClr val="bg1">
                              <a:lumMod val="50000"/>
                            </a:schemeClr>
                          </a:solidFill>
                          <a:latin typeface="Geomanist" panose="02000503000000020004" pitchFamily="50" charset="0"/>
                          <a:ea typeface="+mn-ea"/>
                          <a:cs typeface="+mn-cs"/>
                        </a:rPr>
                        <a:t>NOTAS: </a:t>
                      </a:r>
                    </a:p>
                    <a:p>
                      <a:pPr marL="171450" indent="-171450" algn="just">
                        <a:buFont typeface="Arial" panose="020B0604020202020204" pitchFamily="34" charset="0"/>
                        <a:buChar char="•"/>
                      </a:pPr>
                      <a:r>
                        <a:rPr lang="es-MX" sz="800" dirty="0">
                          <a:solidFill>
                            <a:schemeClr val="bg1">
                              <a:lumMod val="50000"/>
                            </a:schemeClr>
                          </a:solidFill>
                          <a:latin typeface="Geomanist" panose="02000503000000020004" pitchFamily="50" charset="0"/>
                        </a:rPr>
                        <a:t>El color sólido es el reportado para enero-noviembre de cada año. </a:t>
                      </a:r>
                    </a:p>
                    <a:p>
                      <a:pPr marL="171450" indent="-171450" algn="just">
                        <a:buFont typeface="Arial" panose="020B0604020202020204" pitchFamily="34" charset="0"/>
                        <a:buChar char="•"/>
                      </a:pPr>
                      <a:r>
                        <a:rPr lang="es-MX" sz="800" dirty="0">
                          <a:solidFill>
                            <a:schemeClr val="bg1">
                              <a:lumMod val="50000"/>
                            </a:schemeClr>
                          </a:solidFill>
                          <a:latin typeface="Geomanist" panose="02000503000000020004" pitchFamily="50" charset="0"/>
                        </a:rPr>
                        <a:t>El área punteada es lo reportado para el mes de diciembre de cada año.</a:t>
                      </a:r>
                      <a:r>
                        <a:rPr lang="es-MX" sz="800" dirty="0">
                          <a:solidFill>
                            <a:schemeClr val="tx1">
                              <a:lumMod val="95000"/>
                              <a:lumOff val="5000"/>
                            </a:schemeClr>
                          </a:solidFill>
                          <a:latin typeface="Geomanist" panose="02000503000000020004" pitchFamily="50" charset="0"/>
                        </a:rPr>
                        <a:t> </a:t>
                      </a:r>
                    </a:p>
                    <a:p>
                      <a:pPr marL="171450" indent="-171450" algn="just">
                        <a:buFont typeface="Arial" panose="020B0604020202020204" pitchFamily="34" charset="0"/>
                        <a:buChar char="•"/>
                      </a:pPr>
                      <a:r>
                        <a:rPr lang="es-MX" sz="800" kern="1200" dirty="0">
                          <a:solidFill>
                            <a:schemeClr val="bg1">
                              <a:lumMod val="50000"/>
                            </a:schemeClr>
                          </a:solidFill>
                          <a:latin typeface="Geomanist" panose="02000503000000020004" pitchFamily="50" charset="0"/>
                          <a:ea typeface="+mn-ea"/>
                          <a:cs typeface="+mn-cs"/>
                        </a:rPr>
                        <a:t>Los </a:t>
                      </a:r>
                      <a:r>
                        <a:rPr lang="es-MX" altLang="en-US" sz="800" kern="1200" dirty="0">
                          <a:solidFill>
                            <a:schemeClr val="bg1">
                              <a:lumMod val="50000"/>
                            </a:schemeClr>
                          </a:solidFill>
                          <a:latin typeface="Geomanist" panose="02000503000000020004" pitchFamily="50" charset="0"/>
                          <a:ea typeface="+mn-ea"/>
                          <a:cs typeface="+mn-cs"/>
                        </a:rPr>
                        <a:t>delitos que atentan contra la libertad y la seguridad sexual </a:t>
                      </a:r>
                      <a:r>
                        <a:rPr lang="es-MX" sz="800" kern="1200" dirty="0">
                          <a:solidFill>
                            <a:schemeClr val="bg1">
                              <a:lumMod val="50000"/>
                            </a:schemeClr>
                          </a:solidFill>
                          <a:latin typeface="Geomanist" panose="02000503000000020004" pitchFamily="50" charset="0"/>
                          <a:ea typeface="+mn-ea"/>
                          <a:cs typeface="+mn-cs"/>
                        </a:rPr>
                        <a:t>incluyen: acoso sexual, abuso sexual, hostigamiento sexual, incesto, violación equiparada, violación simple y otros delitos que atentan contra la libertad y la seguridad sexual. </a:t>
                      </a:r>
                    </a:p>
                    <a:p>
                      <a:pPr marL="171450" indent="-171450" algn="just">
                        <a:buFont typeface="Arial" panose="020B0604020202020204" pitchFamily="34" charset="0"/>
                        <a:buChar char="•"/>
                      </a:pPr>
                      <a:r>
                        <a:rPr lang="es-MX" sz="800" kern="1200" dirty="0">
                          <a:solidFill>
                            <a:schemeClr val="bg1">
                              <a:lumMod val="50000"/>
                            </a:schemeClr>
                          </a:solidFill>
                          <a:latin typeface="Geomanist" panose="02000503000000020004" pitchFamily="50" charset="0"/>
                          <a:ea typeface="+mn-ea"/>
                          <a:cs typeface="+mn-cs"/>
                        </a:rPr>
                        <a:t>El SESNSP no cuenta con información desagregada por sexo de las presuntas víctimas de delitos sexuales. Según el Censo Nacional de Procuración de Justicia Estatal 2024, levantado por el INEGI, durante 2023, el 87.5% de las presuntas víctimas de delitos sexuales son mujeres, 11.1% son hombres y en 1.5% no se especificó el sexo. Asimismo, según la Encuesta Nacional de Victimización y Percepción sobre Seguridad Pública (ENVIPE) 2024, se contabilizan nueve delitos sexuales contra mujeres por cada delito sexual contra hombres. </a:t>
                      </a:r>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3" name="CuadroTexto 2">
            <a:extLst>
              <a:ext uri="{FF2B5EF4-FFF2-40B4-BE49-F238E27FC236}">
                <a16:creationId xmlns:a16="http://schemas.microsoft.com/office/drawing/2014/main" id="{BA360E8C-20ED-DA15-0490-69AC1C313904}"/>
              </a:ext>
            </a:extLst>
          </p:cNvPr>
          <p:cNvSpPr txBox="1"/>
          <p:nvPr/>
        </p:nvSpPr>
        <p:spPr>
          <a:xfrm>
            <a:off x="3" y="1532807"/>
            <a:ext cx="6476461" cy="523220"/>
          </a:xfrm>
          <a:prstGeom prst="rect">
            <a:avLst/>
          </a:prstGeom>
          <a:noFill/>
        </p:spPr>
        <p:txBody>
          <a:bodyPr wrap="square">
            <a:spAutoFit/>
          </a:bodyPr>
          <a:lstStyle/>
          <a:p>
            <a:pPr algn="l" defTabSz="685749"/>
            <a:r>
              <a:rPr lang="es-MX" altLang="en-US" sz="1400" b="1" dirty="0">
                <a:solidFill>
                  <a:srgbClr val="6E152E"/>
                </a:solidFill>
                <a:latin typeface="Geomanist Light" panose="02000503000000020004" pitchFamily="50" charset="0"/>
              </a:rPr>
              <a:t>Carpetas de investigación abiertas por presuntos delitos que atentan contra la libertad y la seguridad sexual,</a:t>
            </a:r>
            <a:r>
              <a:rPr lang="es-MX" altLang="en-US" sz="1400" b="1" baseline="30000" dirty="0">
                <a:solidFill>
                  <a:srgbClr val="6E152E"/>
                </a:solidFill>
                <a:latin typeface="Geomanist Light" panose="02000503000000020004" pitchFamily="50" charset="0"/>
              </a:rPr>
              <a:t> </a:t>
            </a:r>
            <a:r>
              <a:rPr lang="es-MX" altLang="en-US" sz="1400" b="1" dirty="0">
                <a:solidFill>
                  <a:srgbClr val="6E152E"/>
                </a:solidFill>
                <a:latin typeface="Geomanist Light" panose="02000503000000020004" pitchFamily="50" charset="0"/>
              </a:rPr>
              <a:t>2015-2024</a:t>
            </a:r>
          </a:p>
        </p:txBody>
      </p:sp>
      <p:graphicFrame>
        <p:nvGraphicFramePr>
          <p:cNvPr id="4" name="Marcador de posición de contenido 4">
            <a:extLst>
              <a:ext uri="{FF2B5EF4-FFF2-40B4-BE49-F238E27FC236}">
                <a16:creationId xmlns:a16="http://schemas.microsoft.com/office/drawing/2014/main" id="{33FBD6DD-3B26-E2F9-4160-828FB7A1A036}"/>
              </a:ext>
            </a:extLst>
          </p:cNvPr>
          <p:cNvGraphicFramePr>
            <a:graphicFrameLocks/>
          </p:cNvGraphicFramePr>
          <p:nvPr>
            <p:extLst>
              <p:ext uri="{D42A27DB-BD31-4B8C-83A1-F6EECF244321}">
                <p14:modId xmlns:p14="http://schemas.microsoft.com/office/powerpoint/2010/main" val="2853296359"/>
              </p:ext>
            </p:extLst>
          </p:nvPr>
        </p:nvGraphicFramePr>
        <p:xfrm>
          <a:off x="139545" y="1913013"/>
          <a:ext cx="6197369" cy="3332910"/>
        </p:xfrm>
        <a:graphic>
          <a:graphicData uri="http://schemas.openxmlformats.org/drawingml/2006/chart">
            <c:chart xmlns:c="http://schemas.openxmlformats.org/drawingml/2006/chart" xmlns:r="http://schemas.openxmlformats.org/officeDocument/2006/relationships" r:id="rId3"/>
          </a:graphicData>
        </a:graphic>
      </p:graphicFrame>
      <p:sp>
        <p:nvSpPr>
          <p:cNvPr id="5" name="Cuadro de texto 2">
            <a:extLst>
              <a:ext uri="{FF2B5EF4-FFF2-40B4-BE49-F238E27FC236}">
                <a16:creationId xmlns:a16="http://schemas.microsoft.com/office/drawing/2014/main" id="{29EB4FBB-1C39-559D-29CB-6F4D2EDB6713}"/>
              </a:ext>
            </a:extLst>
          </p:cNvPr>
          <p:cNvSpPr txBox="1"/>
          <p:nvPr/>
        </p:nvSpPr>
        <p:spPr>
          <a:xfrm>
            <a:off x="-1320" y="6612247"/>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Presuntos delitos registrados en carpetas de investigación</a:t>
            </a:r>
          </a:p>
        </p:txBody>
      </p:sp>
      <p:grpSp>
        <p:nvGrpSpPr>
          <p:cNvPr id="6" name="Grupo 5">
            <a:extLst>
              <a:ext uri="{FF2B5EF4-FFF2-40B4-BE49-F238E27FC236}">
                <a16:creationId xmlns:a16="http://schemas.microsoft.com/office/drawing/2014/main" id="{4CAC2834-EA53-312C-F429-751BE31239D4}"/>
              </a:ext>
            </a:extLst>
          </p:cNvPr>
          <p:cNvGrpSpPr/>
          <p:nvPr/>
        </p:nvGrpSpPr>
        <p:grpSpPr>
          <a:xfrm>
            <a:off x="6801670" y="1953562"/>
            <a:ext cx="5287476" cy="1480226"/>
            <a:chOff x="6388663" y="949345"/>
            <a:chExt cx="6271021" cy="1793530"/>
          </a:xfrm>
        </p:grpSpPr>
        <p:sp>
          <p:nvSpPr>
            <p:cNvPr id="7" name="CuadroTexto 6">
              <a:extLst>
                <a:ext uri="{FF2B5EF4-FFF2-40B4-BE49-F238E27FC236}">
                  <a16:creationId xmlns:a16="http://schemas.microsoft.com/office/drawing/2014/main" id="{CCF46E58-D1AD-F3C3-C9AF-74B8B45159C9}"/>
                </a:ext>
              </a:extLst>
            </p:cNvPr>
            <p:cNvSpPr txBox="1"/>
            <p:nvPr/>
          </p:nvSpPr>
          <p:spPr>
            <a:xfrm>
              <a:off x="7052731" y="1586822"/>
              <a:ext cx="4886911" cy="1156053"/>
            </a:xfrm>
            <a:prstGeom prst="rect">
              <a:avLst/>
            </a:prstGeom>
            <a:noFill/>
          </p:spPr>
          <p:txBody>
            <a:bodyPr wrap="square">
              <a:spAutoFit/>
            </a:bodyPr>
            <a:lstStyle/>
            <a:p>
              <a:pPr marL="285773" indent="-285750">
                <a:buFont typeface="Arial" panose="020B0604020202020204" pitchFamily="34" charset="0"/>
                <a:buChar char="•"/>
              </a:pPr>
              <a:r>
                <a:rPr lang="es-MX" sz="1400" dirty="0">
                  <a:solidFill>
                    <a:srgbClr val="FF0000"/>
                  </a:solidFill>
                  <a:latin typeface="Geomanist Light" panose="02000503000000020004" pitchFamily="50" charset="0"/>
                </a:rPr>
                <a:t>+7.9 % en comparación con 2022</a:t>
              </a:r>
            </a:p>
            <a:p>
              <a:pPr marL="285773" indent="-285750">
                <a:buFont typeface="Arial" panose="020B0604020202020204" pitchFamily="34" charset="0"/>
                <a:buChar char="•"/>
              </a:pPr>
              <a:r>
                <a:rPr lang="es-MX" sz="1400" dirty="0">
                  <a:solidFill>
                    <a:srgbClr val="FF0000"/>
                  </a:solidFill>
                  <a:latin typeface="Geomanist Light" panose="02000503000000020004" pitchFamily="50" charset="0"/>
                </a:rPr>
                <a:t>+28.4 % en relación con 2021</a:t>
              </a:r>
            </a:p>
            <a:p>
              <a:pPr marL="285773" indent="-285750">
                <a:buFont typeface="Arial" panose="020B0604020202020204" pitchFamily="34" charset="0"/>
                <a:buChar char="•"/>
              </a:pPr>
              <a:r>
                <a:rPr lang="es-MX" sz="1400" dirty="0">
                  <a:solidFill>
                    <a:srgbClr val="FF0000"/>
                  </a:solidFill>
                  <a:latin typeface="Geomanist Light" panose="02000503000000020004" pitchFamily="50" charset="0"/>
                </a:rPr>
                <a:t>+64.3% respecto a 2020</a:t>
              </a:r>
            </a:p>
            <a:p>
              <a:pPr marL="285773" indent="-285750">
                <a:buFont typeface="Arial" panose="020B0604020202020204" pitchFamily="34" charset="0"/>
                <a:buChar char="•"/>
              </a:pPr>
              <a:r>
                <a:rPr lang="es-MX" sz="1400" dirty="0">
                  <a:solidFill>
                    <a:srgbClr val="FF0000"/>
                  </a:solidFill>
                  <a:latin typeface="Geomanist Light" panose="02000503000000020004" pitchFamily="50" charset="0"/>
                </a:rPr>
                <a:t>+67.0% en comparación con 2019</a:t>
              </a:r>
            </a:p>
          </p:txBody>
        </p:sp>
        <p:sp>
          <p:nvSpPr>
            <p:cNvPr id="8" name="CuadroTexto 7">
              <a:extLst>
                <a:ext uri="{FF2B5EF4-FFF2-40B4-BE49-F238E27FC236}">
                  <a16:creationId xmlns:a16="http://schemas.microsoft.com/office/drawing/2014/main" id="{2A5CD648-F010-0E6B-37A1-5CCAC3DABF90}"/>
                </a:ext>
              </a:extLst>
            </p:cNvPr>
            <p:cNvSpPr txBox="1"/>
            <p:nvPr/>
          </p:nvSpPr>
          <p:spPr>
            <a:xfrm>
              <a:off x="6388663" y="949345"/>
              <a:ext cx="6271021" cy="633965"/>
            </a:xfrm>
            <a:prstGeom prst="rect">
              <a:avLst/>
            </a:prstGeom>
            <a:solidFill>
              <a:srgbClr val="245C4F"/>
            </a:solidFill>
            <a:ln>
              <a:noFill/>
            </a:ln>
          </p:spPr>
          <p:txBody>
            <a:bodyPr wrap="square" rtlCol="0">
              <a:spAutoFit/>
            </a:bodyPr>
            <a:lstStyle>
              <a:defPPr>
                <a:defRPr lang="es-MX"/>
              </a:defPPr>
              <a:lvl1pPr algn="ctr">
                <a:defRPr sz="1400" b="1">
                  <a:solidFill>
                    <a:srgbClr val="691B31"/>
                  </a:solidFill>
                  <a:latin typeface="Montserrat" panose="00000500000000000000" pitchFamily="2" charset="0"/>
                </a:defRPr>
              </a:lvl1pPr>
            </a:lstStyle>
            <a:p>
              <a:pPr algn="l"/>
              <a:r>
                <a:rPr lang="es-MX" dirty="0">
                  <a:solidFill>
                    <a:schemeClr val="bg1"/>
                  </a:solidFill>
                  <a:latin typeface="Geomanist Light" panose="02000503000000020004" pitchFamily="50" charset="0"/>
                </a:rPr>
                <a:t>En 2023 se abrieron 89,252 carpetas de investigación por presuntos delitos sexuales</a:t>
              </a:r>
            </a:p>
          </p:txBody>
        </p:sp>
      </p:grpSp>
      <p:grpSp>
        <p:nvGrpSpPr>
          <p:cNvPr id="10" name="Grupo 9">
            <a:extLst>
              <a:ext uri="{FF2B5EF4-FFF2-40B4-BE49-F238E27FC236}">
                <a16:creationId xmlns:a16="http://schemas.microsoft.com/office/drawing/2014/main" id="{C01B88B9-1909-3370-3DF9-4B45CC9A1FCE}"/>
              </a:ext>
            </a:extLst>
          </p:cNvPr>
          <p:cNvGrpSpPr/>
          <p:nvPr/>
        </p:nvGrpSpPr>
        <p:grpSpPr>
          <a:xfrm>
            <a:off x="6892456" y="3750710"/>
            <a:ext cx="4919330" cy="1487996"/>
            <a:chOff x="7215520" y="3429000"/>
            <a:chExt cx="4919330" cy="1487996"/>
          </a:xfrm>
        </p:grpSpPr>
        <p:sp>
          <p:nvSpPr>
            <p:cNvPr id="14" name="CuadroTexto 13">
              <a:extLst>
                <a:ext uri="{FF2B5EF4-FFF2-40B4-BE49-F238E27FC236}">
                  <a16:creationId xmlns:a16="http://schemas.microsoft.com/office/drawing/2014/main" id="{10B2616F-483E-BF53-9B1C-8BE43C409362}"/>
                </a:ext>
              </a:extLst>
            </p:cNvPr>
            <p:cNvSpPr txBox="1"/>
            <p:nvPr/>
          </p:nvSpPr>
          <p:spPr>
            <a:xfrm>
              <a:off x="7684650" y="3747445"/>
              <a:ext cx="4440998" cy="1169551"/>
            </a:xfrm>
            <a:prstGeom prst="rect">
              <a:avLst/>
            </a:prstGeom>
            <a:noFill/>
          </p:spPr>
          <p:txBody>
            <a:bodyPr wrap="square">
              <a:spAutoFit/>
            </a:bodyPr>
            <a:lstStyle/>
            <a:p>
              <a:pPr marL="285773"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400" i="0" u="none" strike="noStrike" kern="1200" cap="none" spc="0" normalizeH="0" baseline="0" noProof="0" dirty="0">
                  <a:ln>
                    <a:noFill/>
                  </a:ln>
                  <a:solidFill>
                    <a:srgbClr val="245C4F"/>
                  </a:solidFill>
                  <a:effectLst/>
                  <a:uLnTx/>
                  <a:uFillTx/>
                  <a:latin typeface="Geomanist Light" panose="02000503000000020004" pitchFamily="50" charset="0"/>
                </a:rPr>
                <a:t>-</a:t>
              </a:r>
              <a:r>
                <a:rPr lang="es-MX" sz="1400" dirty="0">
                  <a:solidFill>
                    <a:srgbClr val="245C4F"/>
                  </a:solidFill>
                  <a:latin typeface="Geomanist Light" panose="02000503000000020004" pitchFamily="50" charset="0"/>
                </a:rPr>
                <a:t>6.4</a:t>
              </a:r>
              <a:r>
                <a:rPr kumimoji="0" lang="es-MX" sz="1400" i="0" u="none" strike="noStrike" kern="1200" cap="none" spc="0" normalizeH="0" baseline="0" noProof="0" dirty="0">
                  <a:ln>
                    <a:noFill/>
                  </a:ln>
                  <a:solidFill>
                    <a:srgbClr val="245C4F"/>
                  </a:solidFill>
                  <a:effectLst/>
                  <a:uLnTx/>
                  <a:uFillTx/>
                  <a:latin typeface="Geomanist Light" panose="02000503000000020004" pitchFamily="50" charset="0"/>
                </a:rPr>
                <a:t> % en comparación con 2023</a:t>
              </a:r>
            </a:p>
            <a:p>
              <a:pPr marL="285773"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400" i="0" u="none" strike="noStrike" kern="1200" cap="none" spc="0" normalizeH="0" baseline="0" noProof="0" dirty="0">
                  <a:ln>
                    <a:noFill/>
                  </a:ln>
                  <a:solidFill>
                    <a:srgbClr val="FF0000"/>
                  </a:solidFill>
                  <a:effectLst/>
                  <a:uLnTx/>
                  <a:uFillTx/>
                  <a:latin typeface="Geomanist Light" panose="02000503000000020004" pitchFamily="50" charset="0"/>
                </a:rPr>
                <a:t>+1.7 % en relación con 2022</a:t>
              </a:r>
            </a:p>
            <a:p>
              <a:pPr marL="285773"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400" i="0" u="none" strike="noStrike" kern="1200" cap="none" spc="0" normalizeH="0" baseline="0" noProof="0" dirty="0">
                  <a:ln>
                    <a:noFill/>
                  </a:ln>
                  <a:solidFill>
                    <a:srgbClr val="FF0000"/>
                  </a:solidFill>
                  <a:effectLst/>
                  <a:uLnTx/>
                  <a:uFillTx/>
                  <a:latin typeface="Geomanist Light" panose="02000503000000020004" pitchFamily="50" charset="0"/>
                </a:rPr>
                <a:t>+22.7 % respecto a 2021</a:t>
              </a:r>
            </a:p>
            <a:p>
              <a:pPr marL="285773"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400" i="0" u="none" strike="noStrike" kern="1200" cap="none" spc="0" normalizeH="0" baseline="0" noProof="0" dirty="0">
                  <a:ln>
                    <a:noFill/>
                  </a:ln>
                  <a:solidFill>
                    <a:srgbClr val="FF0000"/>
                  </a:solidFill>
                  <a:effectLst/>
                  <a:uLnTx/>
                  <a:uFillTx/>
                  <a:latin typeface="Geomanist Light" panose="02000503000000020004" pitchFamily="50" charset="0"/>
                </a:rPr>
                <a:t>+56.8 % en comparación con 2020</a:t>
              </a:r>
            </a:p>
            <a:p>
              <a:pPr marL="285773"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400" i="0" u="none" strike="noStrike" kern="1200" cap="none" spc="0" normalizeH="0" baseline="0" noProof="0" dirty="0">
                  <a:ln>
                    <a:noFill/>
                  </a:ln>
                  <a:solidFill>
                    <a:srgbClr val="FF0000"/>
                  </a:solidFill>
                  <a:effectLst/>
                  <a:uLnTx/>
                  <a:uFillTx/>
                  <a:latin typeface="Geomanist Light" panose="02000503000000020004" pitchFamily="50" charset="0"/>
                </a:rPr>
                <a:t>+58.5 % en relación con 2019</a:t>
              </a:r>
            </a:p>
          </p:txBody>
        </p:sp>
        <p:sp>
          <p:nvSpPr>
            <p:cNvPr id="22" name="CuadroTexto 21">
              <a:extLst>
                <a:ext uri="{FF2B5EF4-FFF2-40B4-BE49-F238E27FC236}">
                  <a16:creationId xmlns:a16="http://schemas.microsoft.com/office/drawing/2014/main" id="{941719E9-A079-35B1-6B6C-9CDE72752579}"/>
                </a:ext>
              </a:extLst>
            </p:cNvPr>
            <p:cNvSpPr txBox="1"/>
            <p:nvPr/>
          </p:nvSpPr>
          <p:spPr>
            <a:xfrm>
              <a:off x="7215520" y="3429000"/>
              <a:ext cx="4919330" cy="307777"/>
            </a:xfrm>
            <a:prstGeom prst="rect">
              <a:avLst/>
            </a:prstGeom>
            <a:solidFill>
              <a:srgbClr val="6E152E"/>
            </a:solidFill>
            <a:ln>
              <a:noFill/>
            </a:ln>
          </p:spPr>
          <p:txBody>
            <a:bodyPr wrap="square" rtlCol="0">
              <a:spAutoFit/>
            </a:bodyPr>
            <a:lstStyle>
              <a:defPPr>
                <a:defRPr lang="es-MX"/>
              </a:defPPr>
              <a:lvl1pPr algn="ctr">
                <a:defRPr sz="1400" b="1">
                  <a:solidFill>
                    <a:srgbClr val="691B31"/>
                  </a:solidFill>
                  <a:latin typeface="Montserrat" panose="00000500000000000000" pitchFamily="2" charset="0"/>
                </a:defRPr>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s-MX" b="1" i="0" u="none" strike="noStrike" kern="1200" cap="none" spc="0" normalizeH="0" baseline="0" noProof="0" dirty="0">
                  <a:ln>
                    <a:noFill/>
                  </a:ln>
                  <a:solidFill>
                    <a:prstClr val="white"/>
                  </a:solidFill>
                  <a:effectLst/>
                  <a:uLnTx/>
                  <a:uFillTx/>
                  <a:latin typeface="Geomanist Light" panose="02000503000000020004" pitchFamily="50" charset="0"/>
                </a:rPr>
                <a:t>En enero-noviembre de 2024 se abrieron 78,531 carpetas</a:t>
              </a:r>
            </a:p>
          </p:txBody>
        </p:sp>
      </p:grpSp>
      <p:graphicFrame>
        <p:nvGraphicFramePr>
          <p:cNvPr id="12" name="6 Tabla">
            <a:extLst>
              <a:ext uri="{FF2B5EF4-FFF2-40B4-BE49-F238E27FC236}">
                <a16:creationId xmlns:a16="http://schemas.microsoft.com/office/drawing/2014/main" id="{E21352B5-B6D1-C364-D700-078D03E56EC8}"/>
              </a:ext>
            </a:extLst>
          </p:cNvPr>
          <p:cNvGraphicFramePr>
            <a:graphicFrameLocks noGrp="1"/>
          </p:cNvGraphicFramePr>
          <p:nvPr>
            <p:extLst>
              <p:ext uri="{D42A27DB-BD31-4B8C-83A1-F6EECF244321}">
                <p14:modId xmlns:p14="http://schemas.microsoft.com/office/powerpoint/2010/main" val="767063176"/>
              </p:ext>
            </p:extLst>
          </p:nvPr>
        </p:nvGraphicFramePr>
        <p:xfrm>
          <a:off x="7983639" y="6462516"/>
          <a:ext cx="4018137" cy="286487"/>
        </p:xfrm>
        <a:graphic>
          <a:graphicData uri="http://schemas.openxmlformats.org/drawingml/2006/table">
            <a:tbl>
              <a:tblPr/>
              <a:tblGrid>
                <a:gridCol w="4018137">
                  <a:extLst>
                    <a:ext uri="{9D8B030D-6E8A-4147-A177-3AD203B41FA5}">
                      <a16:colId xmlns:a16="http://schemas.microsoft.com/office/drawing/2014/main" val="20000"/>
                    </a:ext>
                  </a:extLst>
                </a:gridCol>
              </a:tblGrid>
              <a:tr h="286487">
                <a:tc>
                  <a:txBody>
                    <a:bodyPr/>
                    <a:lstStyle/>
                    <a:p>
                      <a:pPr algn="r" fontAlgn="b"/>
                      <a:r>
                        <a:rPr lang="es-MX" sz="700" b="1" i="0" u="none" strike="noStrike" dirty="0">
                          <a:solidFill>
                            <a:schemeClr val="bg1">
                              <a:lumMod val="50000"/>
                            </a:schemeClr>
                          </a:solidFill>
                          <a:latin typeface="Geomanist Light" panose="02000503000000020004" pitchFamily="50" charset="0"/>
                          <a:cs typeface="Montserrat" panose="00000500000000000000" pitchFamily="2" charset="0"/>
                        </a:rPr>
                        <a:t>Fuente</a:t>
                      </a:r>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 SESNSP-CNI con información reportada por las 32 entidades federativas.</a:t>
                      </a:r>
                    </a:p>
                    <a:p>
                      <a:pPr algn="r" fontAlgn="b"/>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Fecha de corte: 30 de noviembre de 2024.</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93463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1">
            <a:extLst>
              <a:ext uri="{FF2B5EF4-FFF2-40B4-BE49-F238E27FC236}">
                <a16:creationId xmlns:a16="http://schemas.microsoft.com/office/drawing/2014/main" id="{044E8099-C95D-A547-7CEA-D67E18C04541}"/>
              </a:ext>
            </a:extLst>
          </p:cNvPr>
          <p:cNvSpPr txBox="1"/>
          <p:nvPr/>
        </p:nvSpPr>
        <p:spPr>
          <a:xfrm>
            <a:off x="-1320" y="-13763"/>
            <a:ext cx="12191999" cy="790602"/>
          </a:xfrm>
          <a:prstGeom prst="rect">
            <a:avLst/>
          </a:prstGeom>
          <a:solidFill>
            <a:srgbClr val="DEC9A2">
              <a:alpha val="25098"/>
            </a:srgbClr>
          </a:solidFill>
        </p:spPr>
        <p:txBody>
          <a:bodyPr wrap="square" lIns="51435" tIns="25718" rIns="51435" bIns="25718" rtlCol="0">
            <a:spAutoFit/>
          </a:bodyPr>
          <a:lstStyle>
            <a:defPPr>
              <a:defRPr lang="es-MX"/>
            </a:defPPr>
            <a:lvl1pPr defTabSz="457154">
              <a:spcAft>
                <a:spcPts val="600"/>
              </a:spcAft>
              <a:defRPr sz="1400" spc="0">
                <a:solidFill>
                  <a:schemeClr val="tx1">
                    <a:lumMod val="65000"/>
                    <a:lumOff val="35000"/>
                  </a:schemeClr>
                </a:solidFill>
                <a:latin typeface="Geomanist Light" panose="02000503000000020004" pitchFamily="50" charset="0"/>
              </a:defRPr>
            </a:lvl1pPr>
          </a:lstStyle>
          <a:p>
            <a:r>
              <a:rPr lang="es-MX" dirty="0"/>
              <a:t>La violencia sexual está profundamente arraigada en estructuras sociales y culturales que normalizan la cosificación de los cuerpos, particularmente los de las mujeres. Los delitos como la violación sexual, el acoso sexual y el abuso sexual, violentan los derechos fundamentales de las víctimas, y pueden tener consecuencias en su salud mental y física.</a:t>
            </a:r>
          </a:p>
        </p:txBody>
      </p:sp>
      <p:sp>
        <p:nvSpPr>
          <p:cNvPr id="5" name="Cuadro de texto 2">
            <a:extLst>
              <a:ext uri="{FF2B5EF4-FFF2-40B4-BE49-F238E27FC236}">
                <a16:creationId xmlns:a16="http://schemas.microsoft.com/office/drawing/2014/main" id="{29EB4FBB-1C39-559D-29CB-6F4D2EDB6713}"/>
              </a:ext>
            </a:extLst>
          </p:cNvPr>
          <p:cNvSpPr txBox="1"/>
          <p:nvPr/>
        </p:nvSpPr>
        <p:spPr>
          <a:xfrm>
            <a:off x="0" y="6616352"/>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Presuntos delitos registrados en carpetas de investigación</a:t>
            </a:r>
          </a:p>
        </p:txBody>
      </p:sp>
      <p:graphicFrame>
        <p:nvGraphicFramePr>
          <p:cNvPr id="11" name="Marcador de posición de contenido 4">
            <a:extLst>
              <a:ext uri="{FF2B5EF4-FFF2-40B4-BE49-F238E27FC236}">
                <a16:creationId xmlns:a16="http://schemas.microsoft.com/office/drawing/2014/main" id="{9133D2B9-0046-AB8E-A360-C59F6B2CB2E2}"/>
              </a:ext>
            </a:extLst>
          </p:cNvPr>
          <p:cNvGraphicFramePr>
            <a:graphicFrameLocks/>
          </p:cNvGraphicFramePr>
          <p:nvPr>
            <p:extLst>
              <p:ext uri="{D42A27DB-BD31-4B8C-83A1-F6EECF244321}">
                <p14:modId xmlns:p14="http://schemas.microsoft.com/office/powerpoint/2010/main" val="809251064"/>
              </p:ext>
            </p:extLst>
          </p:nvPr>
        </p:nvGraphicFramePr>
        <p:xfrm>
          <a:off x="1602561" y="1829636"/>
          <a:ext cx="6202837" cy="4326067"/>
        </p:xfrm>
        <a:graphic>
          <a:graphicData uri="http://schemas.openxmlformats.org/drawingml/2006/chart">
            <c:chart xmlns:c="http://schemas.openxmlformats.org/drawingml/2006/chart" xmlns:r="http://schemas.openxmlformats.org/officeDocument/2006/relationships" r:id="rId3"/>
          </a:graphicData>
        </a:graphic>
      </p:graphicFrame>
      <p:sp>
        <p:nvSpPr>
          <p:cNvPr id="12" name="CuadroTexto 11">
            <a:extLst>
              <a:ext uri="{FF2B5EF4-FFF2-40B4-BE49-F238E27FC236}">
                <a16:creationId xmlns:a16="http://schemas.microsoft.com/office/drawing/2014/main" id="{EFCCA920-F221-DB51-7C28-CCC43DC340FE}"/>
              </a:ext>
            </a:extLst>
          </p:cNvPr>
          <p:cNvSpPr txBox="1"/>
          <p:nvPr/>
        </p:nvSpPr>
        <p:spPr>
          <a:xfrm>
            <a:off x="7813964" y="2764132"/>
            <a:ext cx="3884700" cy="1815882"/>
          </a:xfrm>
          <a:prstGeom prst="rect">
            <a:avLst/>
          </a:prstGeom>
          <a:noFill/>
        </p:spPr>
        <p:txBody>
          <a:bodyPr wrap="square" rtlCol="0">
            <a:spAutoFit/>
          </a:bodyPr>
          <a:lstStyle/>
          <a:p>
            <a:pPr algn="ctr"/>
            <a:r>
              <a:rPr lang="es-MX" sz="1400" dirty="0">
                <a:solidFill>
                  <a:schemeClr val="tx1">
                    <a:lumMod val="95000"/>
                    <a:lumOff val="5000"/>
                  </a:schemeClr>
                </a:solidFill>
                <a:latin typeface="Geomanist Light" panose="02000503000000020004" pitchFamily="50" charset="0"/>
              </a:rPr>
              <a:t>El delito sexual con mayor proporción en las carpetas de investigación abiertas durante 2023 fue el abuso sexual (40.2%), definido como </a:t>
            </a:r>
            <a:r>
              <a:rPr lang="es-MX" sz="1400" i="1" dirty="0">
                <a:solidFill>
                  <a:schemeClr val="tx1">
                    <a:lumMod val="95000"/>
                    <a:lumOff val="5000"/>
                  </a:schemeClr>
                </a:solidFill>
                <a:latin typeface="Geomanist Light" panose="02000503000000020004" pitchFamily="50" charset="0"/>
              </a:rPr>
              <a:t>“ejecutar un acto sexual en una persona sin su consentimiento y sin el propósito de llegar a la cópula, o la obligue a observarlo(a) o la haga ejecutarlo”, </a:t>
            </a:r>
            <a:r>
              <a:rPr lang="es-MX" sz="1400" dirty="0">
                <a:solidFill>
                  <a:schemeClr val="tx1">
                    <a:lumMod val="95000"/>
                    <a:lumOff val="5000"/>
                  </a:schemeClr>
                </a:solidFill>
                <a:latin typeface="Geomanist Light" panose="02000503000000020004" pitchFamily="50" charset="0"/>
              </a:rPr>
              <a:t>de enero a noviembre de 2024 este delito representa el 41.2 %.</a:t>
            </a:r>
            <a:endParaRPr lang="es-MX" sz="1400" dirty="0">
              <a:solidFill>
                <a:schemeClr val="tx1">
                  <a:lumMod val="95000"/>
                  <a:lumOff val="5000"/>
                </a:schemeClr>
              </a:solidFill>
              <a:highlight>
                <a:srgbClr val="FFFF00"/>
              </a:highlight>
              <a:latin typeface="Geomanist Light" panose="02000503000000020004" pitchFamily="50" charset="0"/>
            </a:endParaRPr>
          </a:p>
        </p:txBody>
      </p:sp>
      <p:graphicFrame>
        <p:nvGraphicFramePr>
          <p:cNvPr id="13" name="6 Tabla">
            <a:extLst>
              <a:ext uri="{FF2B5EF4-FFF2-40B4-BE49-F238E27FC236}">
                <a16:creationId xmlns:a16="http://schemas.microsoft.com/office/drawing/2014/main" id="{48895337-C94C-6819-8072-E16788B4C10C}"/>
              </a:ext>
            </a:extLst>
          </p:cNvPr>
          <p:cNvGraphicFramePr>
            <a:graphicFrameLocks noGrp="1"/>
          </p:cNvGraphicFramePr>
          <p:nvPr>
            <p:extLst>
              <p:ext uri="{D42A27DB-BD31-4B8C-83A1-F6EECF244321}">
                <p14:modId xmlns:p14="http://schemas.microsoft.com/office/powerpoint/2010/main" val="3725717326"/>
              </p:ext>
            </p:extLst>
          </p:nvPr>
        </p:nvGraphicFramePr>
        <p:xfrm>
          <a:off x="8044803" y="4660414"/>
          <a:ext cx="4167963" cy="504083"/>
        </p:xfrm>
        <a:graphic>
          <a:graphicData uri="http://schemas.openxmlformats.org/drawingml/2006/table">
            <a:tbl>
              <a:tblPr/>
              <a:tblGrid>
                <a:gridCol w="4167963">
                  <a:extLst>
                    <a:ext uri="{9D8B030D-6E8A-4147-A177-3AD203B41FA5}">
                      <a16:colId xmlns:a16="http://schemas.microsoft.com/office/drawing/2014/main" val="20000"/>
                    </a:ext>
                  </a:extLst>
                </a:gridCol>
              </a:tblGrid>
              <a:tr h="504083">
                <a:tc>
                  <a:txBody>
                    <a:bodyPr/>
                    <a:lstStyle/>
                    <a:p>
                      <a:pPr marL="0" marR="0" lvl="0" indent="0" algn="l" defTabSz="914377" rtl="0" eaLnBrk="1" fontAlgn="b" latinLnBrk="0" hangingPunct="1">
                        <a:lnSpc>
                          <a:spcPct val="100000"/>
                        </a:lnSpc>
                        <a:spcBef>
                          <a:spcPts val="0"/>
                        </a:spcBef>
                        <a:spcAft>
                          <a:spcPts val="0"/>
                        </a:spcAft>
                        <a:buClrTx/>
                        <a:buSzTx/>
                        <a:buFontTx/>
                        <a:buNone/>
                        <a:tabLst/>
                        <a:defRPr/>
                      </a:pPr>
                      <a:r>
                        <a:rPr lang="es-MX" sz="600" b="0" i="0" u="none" strike="noStrike" kern="1200" dirty="0">
                          <a:solidFill>
                            <a:schemeClr val="bg1">
                              <a:lumMod val="50000"/>
                            </a:schemeClr>
                          </a:solidFill>
                          <a:latin typeface="Montserrat" panose="00000500000000000000" pitchFamily="2" charset="0"/>
                          <a:ea typeface="+mn-ea"/>
                          <a:cs typeface="+mn-cs"/>
                        </a:rPr>
                        <a:t>Manual de llenado del instrumento para el registro, clasificación y reporte de los delitos y las víctimas CNSP/38/15. </a:t>
                      </a:r>
                      <a:r>
                        <a:rPr lang="es-MX" sz="600" b="0" i="0" u="none" strike="noStrike" dirty="0">
                          <a:solidFill>
                            <a:schemeClr val="bg1">
                              <a:lumMod val="50000"/>
                            </a:schemeClr>
                          </a:solidFill>
                          <a:latin typeface="Montserrat" panose="00000500000000000000" pitchFamily="2" charset="0"/>
                          <a:cs typeface="Montserrat" panose="00000500000000000000" pitchFamily="2" charset="0"/>
                        </a:rPr>
                        <a:t> Secretariado Ejecutivo del Sistema Nacional de Seguridad Pública.</a:t>
                      </a:r>
                    </a:p>
                    <a:p>
                      <a:pPr marL="0" marR="0" lvl="0" indent="0" algn="l" defTabSz="914377" rtl="0" eaLnBrk="1" fontAlgn="b" latinLnBrk="0" hangingPunct="1">
                        <a:lnSpc>
                          <a:spcPct val="100000"/>
                        </a:lnSpc>
                        <a:spcBef>
                          <a:spcPts val="0"/>
                        </a:spcBef>
                        <a:spcAft>
                          <a:spcPts val="0"/>
                        </a:spcAft>
                        <a:buClrTx/>
                        <a:buSzTx/>
                        <a:buFontTx/>
                        <a:buNone/>
                        <a:tabLst/>
                        <a:defRPr/>
                      </a:pPr>
                      <a:r>
                        <a:rPr lang="es-MX" sz="600" b="0" i="0" u="none" strike="noStrike" dirty="0">
                          <a:solidFill>
                            <a:schemeClr val="bg1">
                              <a:lumMod val="50000"/>
                            </a:schemeClr>
                          </a:solidFill>
                          <a:latin typeface="Montserrat" panose="00000500000000000000" pitchFamily="2" charset="0"/>
                          <a:cs typeface="Montserrat" panose="00000500000000000000" pitchFamily="2" charset="0"/>
                          <a:hlinkClick r:id="rId4">
                            <a:extLst>
                              <a:ext uri="{A12FA001-AC4F-418D-AE19-62706E023703}">
                                <ahyp:hlinkClr xmlns:ahyp="http://schemas.microsoft.com/office/drawing/2018/hyperlinkcolor" val="tx"/>
                              </a:ext>
                            </a:extLst>
                          </a:hlinkClick>
                        </a:rPr>
                        <a:t>https://drive.google.com/open?id=1ZGUcrisaDhHuEkJ8sXZDUEbK3gxQFD2t</a:t>
                      </a:r>
                      <a:endParaRPr lang="es-MX" sz="600" b="0" i="0" u="none" strike="noStrike" dirty="0">
                        <a:solidFill>
                          <a:schemeClr val="bg1">
                            <a:lumMod val="50000"/>
                          </a:schemeClr>
                        </a:solidFill>
                        <a:latin typeface="Montserrat" panose="00000500000000000000" pitchFamily="2" charset="0"/>
                        <a:cs typeface="Montserrat" panose="00000500000000000000" pitchFamily="2" charset="0"/>
                      </a:endParaRP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15" name="CuadroTexto 14">
            <a:extLst>
              <a:ext uri="{FF2B5EF4-FFF2-40B4-BE49-F238E27FC236}">
                <a16:creationId xmlns:a16="http://schemas.microsoft.com/office/drawing/2014/main" id="{0A6B8D6E-D3BD-D6AA-4EEF-E0F7FB7C1457}"/>
              </a:ext>
            </a:extLst>
          </p:cNvPr>
          <p:cNvSpPr txBox="1"/>
          <p:nvPr/>
        </p:nvSpPr>
        <p:spPr>
          <a:xfrm>
            <a:off x="1932344" y="1158055"/>
            <a:ext cx="4911516" cy="738664"/>
          </a:xfrm>
          <a:prstGeom prst="rect">
            <a:avLst/>
          </a:prstGeom>
          <a:noFill/>
        </p:spPr>
        <p:txBody>
          <a:bodyPr wrap="square">
            <a:spAutoFit/>
          </a:bodyPr>
          <a:lstStyle/>
          <a:p>
            <a:pPr algn="l" defTabSz="685749"/>
            <a:r>
              <a:rPr lang="es-MX" altLang="en-US" sz="1400" b="1" dirty="0">
                <a:solidFill>
                  <a:srgbClr val="6E152E"/>
                </a:solidFill>
                <a:latin typeface="Geomanist Light" panose="02000503000000020004" pitchFamily="50" charset="0"/>
              </a:rPr>
              <a:t>Distribución porcentual de las carpetas de investigación abiertas por presuntos delitos sexuales según tipo de delito, 2024</a:t>
            </a:r>
          </a:p>
        </p:txBody>
      </p:sp>
      <p:sp>
        <p:nvSpPr>
          <p:cNvPr id="3" name="CuadroTexto 2">
            <a:extLst>
              <a:ext uri="{FF2B5EF4-FFF2-40B4-BE49-F238E27FC236}">
                <a16:creationId xmlns:a16="http://schemas.microsoft.com/office/drawing/2014/main" id="{87D4183D-68E1-799C-9AAE-C54292498817}"/>
              </a:ext>
            </a:extLst>
          </p:cNvPr>
          <p:cNvSpPr txBox="1"/>
          <p:nvPr/>
        </p:nvSpPr>
        <p:spPr>
          <a:xfrm>
            <a:off x="226092" y="2710388"/>
            <a:ext cx="1517362" cy="830997"/>
          </a:xfrm>
          <a:prstGeom prst="rect">
            <a:avLst/>
          </a:prstGeom>
          <a:noFill/>
          <a:ln>
            <a:noFill/>
          </a:ln>
        </p:spPr>
        <p:txBody>
          <a:bodyPr wrap="square">
            <a:spAutoFit/>
          </a:bodyPr>
          <a:lstStyle/>
          <a:p>
            <a:pPr algn="ctr"/>
            <a:r>
              <a:rPr lang="es-MX" sz="1600" b="1" dirty="0">
                <a:solidFill>
                  <a:srgbClr val="6E152E"/>
                </a:solidFill>
                <a:latin typeface="Geomanist Light" panose="02000503000000020004" pitchFamily="50" charset="0"/>
              </a:rPr>
              <a:t>Carpetas de investigación</a:t>
            </a:r>
          </a:p>
          <a:p>
            <a:pPr algn="ctr"/>
            <a:r>
              <a:rPr lang="es-MX" sz="1600" b="1" dirty="0">
                <a:solidFill>
                  <a:srgbClr val="6E152E"/>
                </a:solidFill>
                <a:latin typeface="Geomanist Light" panose="02000503000000020004" pitchFamily="50" charset="0"/>
              </a:rPr>
              <a:t>78,531</a:t>
            </a:r>
          </a:p>
        </p:txBody>
      </p:sp>
      <p:graphicFrame>
        <p:nvGraphicFramePr>
          <p:cNvPr id="4" name="6 Tabla">
            <a:extLst>
              <a:ext uri="{FF2B5EF4-FFF2-40B4-BE49-F238E27FC236}">
                <a16:creationId xmlns:a16="http://schemas.microsoft.com/office/drawing/2014/main" id="{3BDB9548-8B68-C9F2-2511-6DFE08859E1D}"/>
              </a:ext>
            </a:extLst>
          </p:cNvPr>
          <p:cNvGraphicFramePr>
            <a:graphicFrameLocks noGrp="1"/>
          </p:cNvGraphicFramePr>
          <p:nvPr>
            <p:extLst>
              <p:ext uri="{D42A27DB-BD31-4B8C-83A1-F6EECF244321}">
                <p14:modId xmlns:p14="http://schemas.microsoft.com/office/powerpoint/2010/main" val="1691803248"/>
              </p:ext>
            </p:extLst>
          </p:nvPr>
        </p:nvGraphicFramePr>
        <p:xfrm>
          <a:off x="7983639" y="6462516"/>
          <a:ext cx="4018137" cy="286487"/>
        </p:xfrm>
        <a:graphic>
          <a:graphicData uri="http://schemas.openxmlformats.org/drawingml/2006/table">
            <a:tbl>
              <a:tblPr/>
              <a:tblGrid>
                <a:gridCol w="4018137">
                  <a:extLst>
                    <a:ext uri="{9D8B030D-6E8A-4147-A177-3AD203B41FA5}">
                      <a16:colId xmlns:a16="http://schemas.microsoft.com/office/drawing/2014/main" val="20000"/>
                    </a:ext>
                  </a:extLst>
                </a:gridCol>
              </a:tblGrid>
              <a:tr h="286487">
                <a:tc>
                  <a:txBody>
                    <a:bodyPr/>
                    <a:lstStyle/>
                    <a:p>
                      <a:pPr algn="r" fontAlgn="b"/>
                      <a:r>
                        <a:rPr lang="es-MX" sz="700" b="1" i="0" u="none" strike="noStrike" dirty="0">
                          <a:solidFill>
                            <a:schemeClr val="bg1">
                              <a:lumMod val="50000"/>
                            </a:schemeClr>
                          </a:solidFill>
                          <a:latin typeface="Geomanist Light" panose="02000503000000020004" pitchFamily="50" charset="0"/>
                          <a:cs typeface="Montserrat" panose="00000500000000000000" pitchFamily="2" charset="0"/>
                        </a:rPr>
                        <a:t>Fuente</a:t>
                      </a:r>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 SESNSP-CNI con información reportada por las 32 entidades federativas.</a:t>
                      </a:r>
                    </a:p>
                    <a:p>
                      <a:pPr algn="r" fontAlgn="b"/>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Fecha de corte: 30 de noviembre de 2024.</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47356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6627C-0648-053F-7E34-403794487741}"/>
            </a:ext>
          </a:extLst>
        </p:cNvPr>
        <p:cNvGrpSpPr/>
        <p:nvPr/>
      </p:nvGrpSpPr>
      <p:grpSpPr>
        <a:xfrm>
          <a:off x="0" y="0"/>
          <a:ext cx="0" cy="0"/>
          <a:chOff x="0" y="0"/>
          <a:chExt cx="0" cy="0"/>
        </a:xfrm>
      </p:grpSpPr>
      <p:sp>
        <p:nvSpPr>
          <p:cNvPr id="10" name="Marcador de texto 1">
            <a:extLst>
              <a:ext uri="{FF2B5EF4-FFF2-40B4-BE49-F238E27FC236}">
                <a16:creationId xmlns:a16="http://schemas.microsoft.com/office/drawing/2014/main" id="{16CC7799-EF4B-A099-0FD2-8D4DE14FC848}"/>
              </a:ext>
            </a:extLst>
          </p:cNvPr>
          <p:cNvSpPr>
            <a:spLocks noGrp="1"/>
          </p:cNvSpPr>
          <p:nvPr>
            <p:ph type="body" sz="quarter" idx="10"/>
          </p:nvPr>
        </p:nvSpPr>
        <p:spPr>
          <a:xfrm>
            <a:off x="5522913" y="2832100"/>
            <a:ext cx="5665787" cy="744538"/>
          </a:xfrm>
        </p:spPr>
        <p:txBody>
          <a:bodyPr>
            <a:normAutofit/>
          </a:bodyPr>
          <a:lstStyle/>
          <a:p>
            <a:pPr algn="r"/>
            <a:r>
              <a:rPr lang="es-MX" sz="3200" dirty="0"/>
              <a:t>3. Incidencia delictiva</a:t>
            </a:r>
          </a:p>
        </p:txBody>
      </p:sp>
      <p:sp>
        <p:nvSpPr>
          <p:cNvPr id="11" name="CuadroTexto 10">
            <a:extLst>
              <a:ext uri="{FF2B5EF4-FFF2-40B4-BE49-F238E27FC236}">
                <a16:creationId xmlns:a16="http://schemas.microsoft.com/office/drawing/2014/main" id="{CA58184E-3ABB-E19F-4E23-B6E890BB9334}"/>
              </a:ext>
            </a:extLst>
          </p:cNvPr>
          <p:cNvSpPr txBox="1"/>
          <p:nvPr/>
        </p:nvSpPr>
        <p:spPr>
          <a:xfrm>
            <a:off x="6674178" y="4141801"/>
            <a:ext cx="4637987" cy="707886"/>
          </a:xfrm>
          <a:prstGeom prst="rect">
            <a:avLst/>
          </a:prstGeom>
          <a:noFill/>
        </p:spPr>
        <p:txBody>
          <a:bodyPr wrap="square">
            <a:spAutoFit/>
          </a:bodyPr>
          <a:lstStyle/>
          <a:p>
            <a:pPr algn="r"/>
            <a:r>
              <a:rPr lang="es-MX" sz="2000" b="1" dirty="0">
                <a:solidFill>
                  <a:srgbClr val="6E152E"/>
                </a:solidFill>
                <a:latin typeface="Geomanist Light" panose="02000503000000020004" pitchFamily="50" charset="0"/>
              </a:rPr>
              <a:t>Estadísticas de llamadas de emergencia al número único 9-1-1</a:t>
            </a:r>
          </a:p>
        </p:txBody>
      </p:sp>
    </p:spTree>
    <p:extLst>
      <p:ext uri="{BB962C8B-B14F-4D97-AF65-F5344CB8AC3E}">
        <p14:creationId xmlns:p14="http://schemas.microsoft.com/office/powerpoint/2010/main" val="2019053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47D9B-43FE-976C-9D56-E7F679625DA5}"/>
            </a:ext>
          </a:extLst>
        </p:cNvPr>
        <p:cNvGrpSpPr/>
        <p:nvPr/>
      </p:nvGrpSpPr>
      <p:grpSpPr>
        <a:xfrm>
          <a:off x="0" y="0"/>
          <a:ext cx="0" cy="0"/>
          <a:chOff x="0" y="0"/>
          <a:chExt cx="0" cy="0"/>
        </a:xfrm>
      </p:grpSpPr>
      <p:sp>
        <p:nvSpPr>
          <p:cNvPr id="14" name="Título 6">
            <a:extLst>
              <a:ext uri="{FF2B5EF4-FFF2-40B4-BE49-F238E27FC236}">
                <a16:creationId xmlns:a16="http://schemas.microsoft.com/office/drawing/2014/main" id="{7C6478D6-9AB6-3759-F78F-A93C46820E65}"/>
              </a:ext>
            </a:extLst>
          </p:cNvPr>
          <p:cNvSpPr txBox="1">
            <a:spLocks/>
          </p:cNvSpPr>
          <p:nvPr/>
        </p:nvSpPr>
        <p:spPr>
          <a:xfrm>
            <a:off x="329938" y="1111472"/>
            <a:ext cx="9711529" cy="54306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Bef>
                <a:spcPts val="3000"/>
              </a:spcBef>
              <a:spcAft>
                <a:spcPts val="600"/>
              </a:spcAft>
            </a:pPr>
            <a:r>
              <a:rPr lang="es-MX" sz="2800" dirty="0">
                <a:solidFill>
                  <a:srgbClr val="6E152E"/>
                </a:solidFill>
                <a:latin typeface="Geomanist" panose="02000503000000020004" pitchFamily="50" charset="0"/>
              </a:rPr>
              <a:t>Estadísticas de llamadas de emergencia al número único 9-1-1</a:t>
            </a:r>
          </a:p>
        </p:txBody>
      </p:sp>
      <p:sp>
        <p:nvSpPr>
          <p:cNvPr id="2" name="CuadroTexto 1">
            <a:extLst>
              <a:ext uri="{FF2B5EF4-FFF2-40B4-BE49-F238E27FC236}">
                <a16:creationId xmlns:a16="http://schemas.microsoft.com/office/drawing/2014/main" id="{1B3D3668-D0F7-FE88-E5D2-4851D80E6C33}"/>
              </a:ext>
            </a:extLst>
          </p:cNvPr>
          <p:cNvSpPr txBox="1"/>
          <p:nvPr/>
        </p:nvSpPr>
        <p:spPr>
          <a:xfrm>
            <a:off x="694179" y="2056707"/>
            <a:ext cx="9319353" cy="4001095"/>
          </a:xfrm>
          <a:prstGeom prst="rect">
            <a:avLst/>
          </a:prstGeom>
          <a:noFill/>
        </p:spPr>
        <p:txBody>
          <a:bodyPr wrap="square">
            <a:spAutoFit/>
          </a:bodyPr>
          <a:lstStyle/>
          <a:p>
            <a:pPr marL="342900" indent="-342900" algn="just">
              <a:spcBef>
                <a:spcPts val="600"/>
              </a:spcBef>
              <a:spcAft>
                <a:spcPts val="600"/>
              </a:spcAft>
              <a:buFont typeface="+mj-lt"/>
              <a:buAutoNum type="arabicPeriod"/>
            </a:pPr>
            <a:r>
              <a:rPr lang="es-MX" sz="1600" dirty="0">
                <a:latin typeface="Geomanist Light" panose="02000503000000020004" pitchFamily="50" charset="0"/>
              </a:rPr>
              <a:t>Los incidentes de llamadas de emergencia al 9-1-1 se recaban y sistematizan por el Centro Nacional de Información (CNI) a partir de 2016 con base en el Catálogo Nacional de Incidentes de Emergencia.</a:t>
            </a:r>
          </a:p>
          <a:p>
            <a:pPr marL="342900" indent="-342900" algn="just">
              <a:spcBef>
                <a:spcPts val="600"/>
              </a:spcBef>
              <a:spcAft>
                <a:spcPts val="600"/>
              </a:spcAft>
              <a:buFont typeface="+mj-lt"/>
              <a:buAutoNum type="arabicPeriod"/>
            </a:pPr>
            <a:r>
              <a:rPr lang="es-MX" sz="1600" dirty="0">
                <a:latin typeface="Geomanist Light" panose="02000503000000020004" pitchFamily="50" charset="0"/>
              </a:rPr>
              <a:t>El reporte de llamadas de emergencia al número único 9-1-1 proviene de los </a:t>
            </a:r>
            <a:r>
              <a:rPr lang="es-MX" sz="1600" b="1" dirty="0">
                <a:solidFill>
                  <a:srgbClr val="691B31"/>
                </a:solidFill>
                <a:latin typeface="Geomanist Light" panose="02000503000000020004" pitchFamily="50" charset="0"/>
              </a:rPr>
              <a:t>194 Centros de Atención de Llamadas de Emergencia </a:t>
            </a:r>
            <a:r>
              <a:rPr lang="es-MX" sz="1600" dirty="0">
                <a:latin typeface="Geomanist Light" panose="02000503000000020004" pitchFamily="50" charset="0"/>
              </a:rPr>
              <a:t>que operan a nivel nacional, es remitido mensualmente al CNI por los Centros de Comando, Control, Cómputo y Comunicaciones de las 32 entidades federativas.</a:t>
            </a:r>
          </a:p>
          <a:p>
            <a:pPr marL="342900" indent="-342900" algn="just">
              <a:spcBef>
                <a:spcPts val="600"/>
              </a:spcBef>
              <a:spcAft>
                <a:spcPts val="600"/>
              </a:spcAft>
              <a:buFont typeface="+mj-lt"/>
              <a:buAutoNum type="arabicPeriod"/>
            </a:pPr>
            <a:r>
              <a:rPr lang="es-MX" sz="1600" dirty="0">
                <a:latin typeface="Geomanist Light" panose="02000503000000020004" pitchFamily="50" charset="0"/>
              </a:rPr>
              <a:t>Las llamadas de emergencia al número único 9-1-1 </a:t>
            </a:r>
            <a:r>
              <a:rPr lang="es-MX" sz="1600" b="1" dirty="0">
                <a:solidFill>
                  <a:srgbClr val="691B31"/>
                </a:solidFill>
                <a:latin typeface="Geomanist Light" panose="02000503000000020004" pitchFamily="50" charset="0"/>
              </a:rPr>
              <a:t>no son denuncias ante una autoridad</a:t>
            </a:r>
            <a:r>
              <a:rPr lang="es-MX" sz="1600" dirty="0">
                <a:latin typeface="Geomanist Light" panose="02000503000000020004" pitchFamily="50" charset="0"/>
              </a:rPr>
              <a:t>, se trata únicamente de probables incidentes de emergencia con base en la percepción de la persona que realiza la llamada.</a:t>
            </a:r>
          </a:p>
          <a:p>
            <a:pPr marL="342900" indent="-342900" algn="just">
              <a:spcBef>
                <a:spcPts val="600"/>
              </a:spcBef>
              <a:spcAft>
                <a:spcPts val="600"/>
              </a:spcAft>
              <a:buFont typeface="+mj-lt"/>
              <a:buAutoNum type="arabicPeriod"/>
            </a:pPr>
            <a:r>
              <a:rPr lang="es-MX" sz="1600" dirty="0">
                <a:latin typeface="Geomanist Light" panose="02000503000000020004" pitchFamily="50" charset="0"/>
              </a:rPr>
              <a:t>Las estadísticas que se presentan permiten ampliar el análisis a casos posiblemente no denunciados de violencia contra la mujer captados por dichas llamadas, que si bien, no desagrega el sexo en la estadística, se supone una alta proporción de víctimas mujeres en los incidentes considerados en este reporte.</a:t>
            </a:r>
          </a:p>
        </p:txBody>
      </p:sp>
      <p:sp>
        <p:nvSpPr>
          <p:cNvPr id="4" name="CuadroTexto 3">
            <a:extLst>
              <a:ext uri="{FF2B5EF4-FFF2-40B4-BE49-F238E27FC236}">
                <a16:creationId xmlns:a16="http://schemas.microsoft.com/office/drawing/2014/main" id="{655811FC-EBC8-9D3B-09E4-0363A2355432}"/>
              </a:ext>
            </a:extLst>
          </p:cNvPr>
          <p:cNvSpPr txBox="1"/>
          <p:nvPr/>
        </p:nvSpPr>
        <p:spPr>
          <a:xfrm>
            <a:off x="2144101" y="6057802"/>
            <a:ext cx="7869431" cy="584775"/>
          </a:xfrm>
          <a:prstGeom prst="rect">
            <a:avLst/>
          </a:prstGeom>
          <a:noFill/>
        </p:spPr>
        <p:txBody>
          <a:bodyPr wrap="square">
            <a:spAutoFit/>
          </a:bodyPr>
          <a:lstStyle/>
          <a:p>
            <a:pPr algn="r" fontAlgn="b"/>
            <a:r>
              <a:rPr lang="es-MX" sz="800" b="1" i="0" u="none" strike="noStrike" dirty="0">
                <a:solidFill>
                  <a:schemeClr val="tx1">
                    <a:lumMod val="65000"/>
                    <a:lumOff val="35000"/>
                  </a:schemeClr>
                </a:solidFill>
                <a:latin typeface="Geomanist Light" panose="02000503000000020004" pitchFamily="50" charset="0"/>
                <a:cs typeface="Montserrat" panose="00000500000000000000" pitchFamily="2" charset="0"/>
              </a:rPr>
              <a:t>Fuentes</a:t>
            </a:r>
            <a:r>
              <a:rPr lang="es-MX" sz="800" b="0" i="0" u="none" strike="noStrike" dirty="0">
                <a:solidFill>
                  <a:schemeClr val="tx1">
                    <a:lumMod val="65000"/>
                    <a:lumOff val="35000"/>
                  </a:schemeClr>
                </a:solidFill>
                <a:latin typeface="Geomanist Light" panose="02000503000000020004" pitchFamily="50" charset="0"/>
                <a:cs typeface="Montserrat" panose="00000500000000000000" pitchFamily="2" charset="0"/>
              </a:rPr>
              <a:t>: </a:t>
            </a:r>
          </a:p>
          <a:p>
            <a:pPr algn="r" fontAlgn="b"/>
            <a:r>
              <a:rPr lang="es-MX" sz="800" b="0" i="0" u="none" strike="noStrike" kern="1200" dirty="0">
                <a:solidFill>
                  <a:schemeClr val="tx1">
                    <a:lumMod val="50000"/>
                    <a:lumOff val="50000"/>
                  </a:schemeClr>
                </a:solidFill>
                <a:latin typeface="Geomanist Light" panose="02000503000000020004" pitchFamily="50" charset="0"/>
              </a:rPr>
              <a:t>Información sobre violencia contra las mujeres. Incidencia delictiva y llamadas de emergencia 9-1-1</a:t>
            </a:r>
          </a:p>
          <a:p>
            <a:pPr algn="r" fontAlgn="b"/>
            <a:r>
              <a:rPr lang="es-MX" sz="800" b="0" i="0" u="none" strike="noStrike" kern="1200" dirty="0">
                <a:solidFill>
                  <a:schemeClr val="tx1">
                    <a:lumMod val="50000"/>
                    <a:lumOff val="50000"/>
                  </a:schemeClr>
                </a:solidFill>
                <a:latin typeface="Geomanist Light" panose="02000503000000020004" pitchFamily="50" charset="0"/>
              </a:rPr>
              <a:t>SESNSP. Centro Nacional de Información (CNI)</a:t>
            </a:r>
          </a:p>
          <a:p>
            <a:pPr algn="r" fontAlgn="b"/>
            <a:r>
              <a:rPr lang="es-MX" sz="800" dirty="0">
                <a:solidFill>
                  <a:schemeClr val="tx1">
                    <a:lumMod val="50000"/>
                    <a:lumOff val="50000"/>
                  </a:schemeClr>
                </a:solidFill>
                <a:latin typeface="Geomanist Light" panose="02000503000000020004" pitchFamily="50" charset="0"/>
                <a:hlinkClick r:id="rId2">
                  <a:extLst>
                    <a:ext uri="{A12FA001-AC4F-418D-AE19-62706E023703}">
                      <ahyp:hlinkClr xmlns:ahyp="http://schemas.microsoft.com/office/drawing/2018/hyperlinkcolor" val="tx"/>
                    </a:ext>
                  </a:extLst>
                </a:hlinkClick>
              </a:rPr>
              <a:t>https://www.gob.mx/sesnsp/articulos/informacion-sobre-violencia-contra-las-mujeres-incidencia-delictiva-y-llamadas-de-emergencia-9-1-1-febrero-2019?idiom=es</a:t>
            </a:r>
            <a:r>
              <a:rPr lang="es-MX" sz="800" dirty="0">
                <a:solidFill>
                  <a:schemeClr val="tx1">
                    <a:lumMod val="50000"/>
                    <a:lumOff val="50000"/>
                  </a:schemeClr>
                </a:solidFill>
                <a:latin typeface="Geomanist Light" panose="02000503000000020004" pitchFamily="50" charset="0"/>
              </a:rPr>
              <a:t> </a:t>
            </a:r>
          </a:p>
        </p:txBody>
      </p:sp>
    </p:spTree>
    <p:extLst>
      <p:ext uri="{BB962C8B-B14F-4D97-AF65-F5344CB8AC3E}">
        <p14:creationId xmlns:p14="http://schemas.microsoft.com/office/powerpoint/2010/main" val="835471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8858FD8E-946F-43A4-1E06-5204003E548B}"/>
            </a:ext>
          </a:extLst>
        </p:cNvPr>
        <p:cNvGrpSpPr/>
        <p:nvPr/>
      </p:nvGrpSpPr>
      <p:grpSpPr>
        <a:xfrm>
          <a:off x="0" y="0"/>
          <a:ext cx="0" cy="0"/>
          <a:chOff x="0" y="0"/>
          <a:chExt cx="0" cy="0"/>
        </a:xfrm>
      </p:grpSpPr>
      <p:graphicFrame>
        <p:nvGraphicFramePr>
          <p:cNvPr id="2" name="6 Tabla">
            <a:extLst>
              <a:ext uri="{FF2B5EF4-FFF2-40B4-BE49-F238E27FC236}">
                <a16:creationId xmlns:a16="http://schemas.microsoft.com/office/drawing/2014/main" id="{2AD02A87-2908-CC13-E565-A561D6B773E2}"/>
              </a:ext>
            </a:extLst>
          </p:cNvPr>
          <p:cNvGraphicFramePr>
            <a:graphicFrameLocks noGrp="1"/>
          </p:cNvGraphicFramePr>
          <p:nvPr>
            <p:extLst>
              <p:ext uri="{D42A27DB-BD31-4B8C-83A1-F6EECF244321}">
                <p14:modId xmlns:p14="http://schemas.microsoft.com/office/powerpoint/2010/main" val="1886165656"/>
              </p:ext>
            </p:extLst>
          </p:nvPr>
        </p:nvGraphicFramePr>
        <p:xfrm>
          <a:off x="243647" y="5212134"/>
          <a:ext cx="5556012" cy="594774"/>
        </p:xfrm>
        <a:graphic>
          <a:graphicData uri="http://schemas.openxmlformats.org/drawingml/2006/table">
            <a:tbl>
              <a:tblPr/>
              <a:tblGrid>
                <a:gridCol w="5556012">
                  <a:extLst>
                    <a:ext uri="{9D8B030D-6E8A-4147-A177-3AD203B41FA5}">
                      <a16:colId xmlns:a16="http://schemas.microsoft.com/office/drawing/2014/main" val="20000"/>
                    </a:ext>
                  </a:extLst>
                </a:gridCol>
              </a:tblGrid>
              <a:tr h="594774">
                <a:tc>
                  <a:txBody>
                    <a:bodyPr/>
                    <a:lstStyle/>
                    <a:p>
                      <a:pPr algn="just" fontAlgn="b"/>
                      <a:r>
                        <a:rPr lang="es-MX" sz="800" kern="1200" dirty="0">
                          <a:solidFill>
                            <a:schemeClr val="bg1">
                              <a:lumMod val="50000"/>
                            </a:schemeClr>
                          </a:solidFill>
                          <a:latin typeface="Montserrat" panose="00000500000000000000" pitchFamily="2" charset="0"/>
                          <a:ea typeface="+mn-ea"/>
                          <a:cs typeface="+mn-cs"/>
                        </a:rPr>
                        <a:t>Nota: Se refiere al incidente “</a:t>
                      </a:r>
                      <a:r>
                        <a:rPr lang="es-MX" sz="800" b="1" kern="1200" dirty="0">
                          <a:solidFill>
                            <a:schemeClr val="bg1">
                              <a:lumMod val="50000"/>
                            </a:schemeClr>
                          </a:solidFill>
                          <a:latin typeface="Montserrat" panose="00000500000000000000" pitchFamily="2" charset="0"/>
                          <a:ea typeface="+mn-ea"/>
                          <a:cs typeface="+mn-cs"/>
                        </a:rPr>
                        <a:t>Violencia contra la mujer</a:t>
                      </a:r>
                      <a:r>
                        <a:rPr lang="es-MX" sz="800" kern="1200" dirty="0">
                          <a:solidFill>
                            <a:schemeClr val="bg1">
                              <a:lumMod val="50000"/>
                            </a:schemeClr>
                          </a:solidFill>
                          <a:latin typeface="Montserrat" panose="00000500000000000000" pitchFamily="2" charset="0"/>
                          <a:ea typeface="+mn-ea"/>
                          <a:cs typeface="+mn-cs"/>
                        </a:rPr>
                        <a:t>” incluido en el Catálogo Nacional de Incidentes de Emergencia, y definido como: “</a:t>
                      </a:r>
                      <a:r>
                        <a:rPr lang="es-MX" sz="800" i="1" kern="1200" dirty="0">
                          <a:solidFill>
                            <a:schemeClr val="bg1">
                              <a:lumMod val="50000"/>
                            </a:schemeClr>
                          </a:solidFill>
                          <a:latin typeface="Montserrat" panose="00000500000000000000" pitchFamily="2" charset="0"/>
                          <a:ea typeface="+mn-ea"/>
                          <a:cs typeface="+mn-cs"/>
                        </a:rPr>
                        <a:t>Todo acto violento que tenga o pueda tener como resultado un daño o sufrimiento físico, sexual o psicológico para la mujer, así como las amenazas de tales actos, la coacción o la privación arbitraria de la libertad, tanto si se producen en la vida pública como en la privada</a:t>
                      </a:r>
                      <a:r>
                        <a:rPr lang="es-MX" sz="800" kern="1200" dirty="0">
                          <a:solidFill>
                            <a:schemeClr val="bg1">
                              <a:lumMod val="50000"/>
                            </a:schemeClr>
                          </a:solidFill>
                          <a:latin typeface="Montserrat" panose="00000500000000000000" pitchFamily="2" charset="0"/>
                          <a:ea typeface="+mn-ea"/>
                          <a:cs typeface="+mn-cs"/>
                        </a:rPr>
                        <a:t>”.</a:t>
                      </a:r>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3" name="CuadroTexto 2">
            <a:extLst>
              <a:ext uri="{FF2B5EF4-FFF2-40B4-BE49-F238E27FC236}">
                <a16:creationId xmlns:a16="http://schemas.microsoft.com/office/drawing/2014/main" id="{F0C8F20A-2F33-54AD-901C-6D43CE12762C}"/>
              </a:ext>
            </a:extLst>
          </p:cNvPr>
          <p:cNvSpPr txBox="1"/>
          <p:nvPr/>
        </p:nvSpPr>
        <p:spPr>
          <a:xfrm>
            <a:off x="139545" y="1375220"/>
            <a:ext cx="2482927" cy="307777"/>
          </a:xfrm>
          <a:prstGeom prst="rect">
            <a:avLst/>
          </a:prstGeom>
          <a:noFill/>
        </p:spPr>
        <p:txBody>
          <a:bodyPr wrap="square">
            <a:spAutoFit/>
          </a:bodyPr>
          <a:lstStyle/>
          <a:p>
            <a:pPr algn="l" defTabSz="685749"/>
            <a:r>
              <a:rPr lang="es-MX" altLang="en-US" sz="1400" b="1" dirty="0">
                <a:solidFill>
                  <a:srgbClr val="245C4F"/>
                </a:solidFill>
                <a:latin typeface="Geomanist Light" panose="02000503000000020004" pitchFamily="50" charset="0"/>
              </a:rPr>
              <a:t>Violencia contra la mujer</a:t>
            </a:r>
          </a:p>
        </p:txBody>
      </p:sp>
      <p:graphicFrame>
        <p:nvGraphicFramePr>
          <p:cNvPr id="4" name="Marcador de posición de contenido 4">
            <a:extLst>
              <a:ext uri="{FF2B5EF4-FFF2-40B4-BE49-F238E27FC236}">
                <a16:creationId xmlns:a16="http://schemas.microsoft.com/office/drawing/2014/main" id="{19354F98-4F8A-3361-58FF-126FB9AD8C23}"/>
              </a:ext>
            </a:extLst>
          </p:cNvPr>
          <p:cNvGraphicFramePr>
            <a:graphicFrameLocks/>
          </p:cNvGraphicFramePr>
          <p:nvPr>
            <p:extLst>
              <p:ext uri="{D42A27DB-BD31-4B8C-83A1-F6EECF244321}">
                <p14:modId xmlns:p14="http://schemas.microsoft.com/office/powerpoint/2010/main" val="1647642514"/>
              </p:ext>
            </p:extLst>
          </p:nvPr>
        </p:nvGraphicFramePr>
        <p:xfrm>
          <a:off x="225960" y="1700090"/>
          <a:ext cx="5671919" cy="3332910"/>
        </p:xfrm>
        <a:graphic>
          <a:graphicData uri="http://schemas.openxmlformats.org/drawingml/2006/chart">
            <c:chart xmlns:c="http://schemas.openxmlformats.org/drawingml/2006/chart" xmlns:r="http://schemas.openxmlformats.org/officeDocument/2006/relationships" r:id="rId3"/>
          </a:graphicData>
        </a:graphic>
      </p:graphicFrame>
      <p:sp>
        <p:nvSpPr>
          <p:cNvPr id="5" name="Cuadro de texto 2">
            <a:extLst>
              <a:ext uri="{FF2B5EF4-FFF2-40B4-BE49-F238E27FC236}">
                <a16:creationId xmlns:a16="http://schemas.microsoft.com/office/drawing/2014/main" id="{C74EAE6C-B373-AB7E-F4D5-10308B58AECE}"/>
              </a:ext>
            </a:extLst>
          </p:cNvPr>
          <p:cNvSpPr txBox="1"/>
          <p:nvPr/>
        </p:nvSpPr>
        <p:spPr>
          <a:xfrm>
            <a:off x="-1320" y="6612247"/>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Llamadas de emergencia al número único 9-1-1</a:t>
            </a:r>
          </a:p>
        </p:txBody>
      </p:sp>
      <p:graphicFrame>
        <p:nvGraphicFramePr>
          <p:cNvPr id="12" name="6 Tabla">
            <a:extLst>
              <a:ext uri="{FF2B5EF4-FFF2-40B4-BE49-F238E27FC236}">
                <a16:creationId xmlns:a16="http://schemas.microsoft.com/office/drawing/2014/main" id="{5CF6D904-83FB-20CF-E765-8AF302FC3935}"/>
              </a:ext>
            </a:extLst>
          </p:cNvPr>
          <p:cNvGraphicFramePr>
            <a:graphicFrameLocks noGrp="1"/>
          </p:cNvGraphicFramePr>
          <p:nvPr/>
        </p:nvGraphicFramePr>
        <p:xfrm>
          <a:off x="7983639" y="6462516"/>
          <a:ext cx="4018137" cy="286487"/>
        </p:xfrm>
        <a:graphic>
          <a:graphicData uri="http://schemas.openxmlformats.org/drawingml/2006/table">
            <a:tbl>
              <a:tblPr/>
              <a:tblGrid>
                <a:gridCol w="4018137">
                  <a:extLst>
                    <a:ext uri="{9D8B030D-6E8A-4147-A177-3AD203B41FA5}">
                      <a16:colId xmlns:a16="http://schemas.microsoft.com/office/drawing/2014/main" val="20000"/>
                    </a:ext>
                  </a:extLst>
                </a:gridCol>
              </a:tblGrid>
              <a:tr h="286487">
                <a:tc>
                  <a:txBody>
                    <a:bodyPr/>
                    <a:lstStyle/>
                    <a:p>
                      <a:pPr algn="r" fontAlgn="b"/>
                      <a:r>
                        <a:rPr lang="es-MX" sz="700" b="1" i="0" u="none" strike="noStrike" dirty="0">
                          <a:solidFill>
                            <a:schemeClr val="bg1">
                              <a:lumMod val="50000"/>
                            </a:schemeClr>
                          </a:solidFill>
                          <a:latin typeface="Geomanist Light" panose="02000503000000020004" pitchFamily="50" charset="0"/>
                          <a:cs typeface="Montserrat" panose="00000500000000000000" pitchFamily="2" charset="0"/>
                        </a:rPr>
                        <a:t>Fuente</a:t>
                      </a:r>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 SESNSP-CNI con información reportada por las 32 entidades federativas.</a:t>
                      </a:r>
                    </a:p>
                    <a:p>
                      <a:pPr algn="r" fontAlgn="b"/>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Fecha de corte: 30 de noviembre de 2024.</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7" name="CuadroTexto 6">
            <a:extLst>
              <a:ext uri="{FF2B5EF4-FFF2-40B4-BE49-F238E27FC236}">
                <a16:creationId xmlns:a16="http://schemas.microsoft.com/office/drawing/2014/main" id="{61541337-06BF-C71E-8C46-7BA139FF59A7}"/>
              </a:ext>
            </a:extLst>
          </p:cNvPr>
          <p:cNvSpPr txBox="1"/>
          <p:nvPr/>
        </p:nvSpPr>
        <p:spPr>
          <a:xfrm>
            <a:off x="139545" y="666482"/>
            <a:ext cx="11696700" cy="646331"/>
          </a:xfrm>
          <a:prstGeom prst="rect">
            <a:avLst/>
          </a:prstGeom>
          <a:noFill/>
        </p:spPr>
        <p:txBody>
          <a:bodyPr wrap="square">
            <a:spAutoFit/>
          </a:bodyPr>
          <a:lstStyle/>
          <a:p>
            <a:pPr algn="l" defTabSz="685749"/>
            <a:r>
              <a:rPr lang="es-MX" altLang="en-US" sz="1800" b="1" dirty="0">
                <a:solidFill>
                  <a:srgbClr val="6E152E"/>
                </a:solidFill>
                <a:latin typeface="Geomanist Light" panose="02000503000000020004" pitchFamily="50" charset="0"/>
              </a:rPr>
              <a:t>Llamadas de emergencia relacionadas con incidentes de violencia contra las mujeres</a:t>
            </a:r>
          </a:p>
          <a:p>
            <a:pPr algn="l" defTabSz="685749"/>
            <a:r>
              <a:rPr lang="es-MX" altLang="en-US" b="1" dirty="0">
                <a:solidFill>
                  <a:srgbClr val="6E152E"/>
                </a:solidFill>
                <a:latin typeface="Geomanist Light" panose="02000503000000020004" pitchFamily="50" charset="0"/>
              </a:rPr>
              <a:t>2016 - 2024</a:t>
            </a:r>
            <a:endParaRPr lang="es-MX" altLang="en-US" sz="1800" b="1" dirty="0">
              <a:solidFill>
                <a:srgbClr val="6E152E"/>
              </a:solidFill>
              <a:latin typeface="Geomanist Light" panose="02000503000000020004" pitchFamily="50" charset="0"/>
            </a:endParaRPr>
          </a:p>
        </p:txBody>
      </p:sp>
      <p:cxnSp>
        <p:nvCxnSpPr>
          <p:cNvPr id="8" name="Conector recto 7">
            <a:extLst>
              <a:ext uri="{FF2B5EF4-FFF2-40B4-BE49-F238E27FC236}">
                <a16:creationId xmlns:a16="http://schemas.microsoft.com/office/drawing/2014/main" id="{F757EE60-6C49-DA41-3220-1FC67726CCF7}"/>
              </a:ext>
            </a:extLst>
          </p:cNvPr>
          <p:cNvCxnSpPr>
            <a:cxnSpLocks/>
          </p:cNvCxnSpPr>
          <p:nvPr/>
        </p:nvCxnSpPr>
        <p:spPr>
          <a:xfrm>
            <a:off x="6114743" y="1705172"/>
            <a:ext cx="6434" cy="4068000"/>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13" name="6 Tabla">
            <a:extLst>
              <a:ext uri="{FF2B5EF4-FFF2-40B4-BE49-F238E27FC236}">
                <a16:creationId xmlns:a16="http://schemas.microsoft.com/office/drawing/2014/main" id="{75220702-5A19-C5ED-9B0B-F053BCDB40B3}"/>
              </a:ext>
            </a:extLst>
          </p:cNvPr>
          <p:cNvGraphicFramePr>
            <a:graphicFrameLocks noGrp="1"/>
          </p:cNvGraphicFramePr>
          <p:nvPr>
            <p:extLst>
              <p:ext uri="{D42A27DB-BD31-4B8C-83A1-F6EECF244321}">
                <p14:modId xmlns:p14="http://schemas.microsoft.com/office/powerpoint/2010/main" val="319425081"/>
              </p:ext>
            </p:extLst>
          </p:nvPr>
        </p:nvGraphicFramePr>
        <p:xfrm>
          <a:off x="6453947" y="5212133"/>
          <a:ext cx="5382298" cy="609600"/>
        </p:xfrm>
        <a:graphic>
          <a:graphicData uri="http://schemas.openxmlformats.org/drawingml/2006/table">
            <a:tbl>
              <a:tblPr/>
              <a:tblGrid>
                <a:gridCol w="5382298">
                  <a:extLst>
                    <a:ext uri="{9D8B030D-6E8A-4147-A177-3AD203B41FA5}">
                      <a16:colId xmlns:a16="http://schemas.microsoft.com/office/drawing/2014/main" val="20000"/>
                    </a:ext>
                  </a:extLst>
                </a:gridCol>
              </a:tblGrid>
              <a:tr h="594775">
                <a:tc>
                  <a:txBody>
                    <a:bodyPr/>
                    <a:lstStyle/>
                    <a:p>
                      <a:pPr algn="just" fontAlgn="b"/>
                      <a:r>
                        <a:rPr lang="es-MX" sz="800" kern="1200" dirty="0">
                          <a:solidFill>
                            <a:schemeClr val="bg1">
                              <a:lumMod val="50000"/>
                            </a:schemeClr>
                          </a:solidFill>
                          <a:latin typeface="Montserrat" panose="00000500000000000000" pitchFamily="2" charset="0"/>
                          <a:ea typeface="+mn-ea"/>
                          <a:cs typeface="+mn-cs"/>
                        </a:rPr>
                        <a:t>Nota: Las cifras muestran incidentes cometidos en contra de hombres y mujeres. No se desagrega sólo para mujeres. </a:t>
                      </a:r>
                    </a:p>
                    <a:p>
                      <a:pPr algn="just" fontAlgn="b"/>
                      <a:r>
                        <a:rPr lang="es-MX" sz="800" kern="1200" dirty="0">
                          <a:solidFill>
                            <a:schemeClr val="bg1">
                              <a:lumMod val="50000"/>
                            </a:schemeClr>
                          </a:solidFill>
                          <a:latin typeface="Montserrat" panose="00000500000000000000" pitchFamily="2" charset="0"/>
                          <a:ea typeface="+mn-ea"/>
                          <a:cs typeface="+mn-cs"/>
                        </a:rPr>
                        <a:t>Se refiere al incidente “</a:t>
                      </a:r>
                      <a:r>
                        <a:rPr lang="es-MX" sz="800" b="1" kern="1200" dirty="0">
                          <a:solidFill>
                            <a:schemeClr val="bg1">
                              <a:lumMod val="50000"/>
                            </a:schemeClr>
                          </a:solidFill>
                          <a:latin typeface="Montserrat" panose="00000500000000000000" pitchFamily="2" charset="0"/>
                          <a:ea typeface="+mn-ea"/>
                          <a:cs typeface="+mn-cs"/>
                        </a:rPr>
                        <a:t>Abuso sexual</a:t>
                      </a:r>
                      <a:r>
                        <a:rPr lang="es-MX" sz="800" kern="1200" dirty="0">
                          <a:solidFill>
                            <a:schemeClr val="bg1">
                              <a:lumMod val="50000"/>
                            </a:schemeClr>
                          </a:solidFill>
                          <a:latin typeface="Montserrat" panose="00000500000000000000" pitchFamily="2" charset="0"/>
                          <a:ea typeface="+mn-ea"/>
                          <a:cs typeface="+mn-cs"/>
                        </a:rPr>
                        <a:t>” incluido en el Catálogo Nacional de Incidentes de Emergencia, y definido como: “</a:t>
                      </a:r>
                      <a:r>
                        <a:rPr lang="es-MX" sz="800" i="1" kern="1200" dirty="0">
                          <a:solidFill>
                            <a:schemeClr val="bg1">
                              <a:lumMod val="50000"/>
                            </a:schemeClr>
                          </a:solidFill>
                          <a:latin typeface="Montserrat" panose="00000500000000000000" pitchFamily="2" charset="0"/>
                          <a:ea typeface="+mn-ea"/>
                          <a:cs typeface="+mn-cs"/>
                        </a:rPr>
                        <a:t>Llevar a cabo un acto sexual en contra de la voluntad, sin el propósito de llegar a la cópula</a:t>
                      </a:r>
                      <a:r>
                        <a:rPr lang="es-MX" sz="800" kern="1200" dirty="0">
                          <a:solidFill>
                            <a:schemeClr val="bg1">
                              <a:lumMod val="50000"/>
                            </a:schemeClr>
                          </a:solidFill>
                          <a:latin typeface="Montserrat" panose="00000500000000000000" pitchFamily="2" charset="0"/>
                          <a:ea typeface="+mn-ea"/>
                          <a:cs typeface="+mn-cs"/>
                        </a:rPr>
                        <a:t>”.</a:t>
                      </a:r>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14" name="CuadroTexto 13">
            <a:extLst>
              <a:ext uri="{FF2B5EF4-FFF2-40B4-BE49-F238E27FC236}">
                <a16:creationId xmlns:a16="http://schemas.microsoft.com/office/drawing/2014/main" id="{4C8AF474-C7AD-A7E8-66DD-9340A6777F40}"/>
              </a:ext>
            </a:extLst>
          </p:cNvPr>
          <p:cNvSpPr txBox="1"/>
          <p:nvPr/>
        </p:nvSpPr>
        <p:spPr>
          <a:xfrm>
            <a:off x="6401895" y="1375220"/>
            <a:ext cx="2482927" cy="307777"/>
          </a:xfrm>
          <a:prstGeom prst="rect">
            <a:avLst/>
          </a:prstGeom>
          <a:noFill/>
        </p:spPr>
        <p:txBody>
          <a:bodyPr wrap="square">
            <a:spAutoFit/>
          </a:bodyPr>
          <a:lstStyle/>
          <a:p>
            <a:pPr algn="l" defTabSz="685749"/>
            <a:r>
              <a:rPr lang="es-MX" altLang="en-US" sz="1400" b="1" dirty="0">
                <a:solidFill>
                  <a:srgbClr val="245C4F"/>
                </a:solidFill>
                <a:latin typeface="Geomanist Light" panose="02000503000000020004" pitchFamily="50" charset="0"/>
              </a:rPr>
              <a:t>Abuso sexual</a:t>
            </a:r>
          </a:p>
        </p:txBody>
      </p:sp>
      <p:graphicFrame>
        <p:nvGraphicFramePr>
          <p:cNvPr id="16" name="Marcador de posición de contenido 4">
            <a:extLst>
              <a:ext uri="{FF2B5EF4-FFF2-40B4-BE49-F238E27FC236}">
                <a16:creationId xmlns:a16="http://schemas.microsoft.com/office/drawing/2014/main" id="{F20EA727-9C7D-75F2-13E6-8FF7C571DAFA}"/>
              </a:ext>
            </a:extLst>
          </p:cNvPr>
          <p:cNvGraphicFramePr>
            <a:graphicFrameLocks/>
          </p:cNvGraphicFramePr>
          <p:nvPr>
            <p:extLst>
              <p:ext uri="{D42A27DB-BD31-4B8C-83A1-F6EECF244321}">
                <p14:modId xmlns:p14="http://schemas.microsoft.com/office/powerpoint/2010/main" val="2203777907"/>
              </p:ext>
            </p:extLst>
          </p:nvPr>
        </p:nvGraphicFramePr>
        <p:xfrm>
          <a:off x="6338041" y="1700090"/>
          <a:ext cx="5655418" cy="3332910"/>
        </p:xfrm>
        <a:graphic>
          <a:graphicData uri="http://schemas.openxmlformats.org/drawingml/2006/chart">
            <c:chart xmlns:c="http://schemas.openxmlformats.org/drawingml/2006/chart" xmlns:r="http://schemas.openxmlformats.org/officeDocument/2006/relationships" r:id="rId4"/>
          </a:graphicData>
        </a:graphic>
      </p:graphicFrame>
      <p:sp>
        <p:nvSpPr>
          <p:cNvPr id="18" name="CuadroTexto 17">
            <a:extLst>
              <a:ext uri="{FF2B5EF4-FFF2-40B4-BE49-F238E27FC236}">
                <a16:creationId xmlns:a16="http://schemas.microsoft.com/office/drawing/2014/main" id="{0C6443B5-9BD0-647E-856D-88861616C50D}"/>
              </a:ext>
            </a:extLst>
          </p:cNvPr>
          <p:cNvSpPr txBox="1"/>
          <p:nvPr/>
        </p:nvSpPr>
        <p:spPr>
          <a:xfrm>
            <a:off x="139545" y="5854589"/>
            <a:ext cx="6169842" cy="338554"/>
          </a:xfrm>
          <a:prstGeom prst="rect">
            <a:avLst/>
          </a:prstGeom>
          <a:noFill/>
        </p:spPr>
        <p:txBody>
          <a:bodyPr wrap="square">
            <a:spAutoFit/>
          </a:bodyPr>
          <a:lstStyle/>
          <a:p>
            <a:pPr algn="just" fontAlgn="b"/>
            <a:r>
              <a:rPr lang="es-MX" sz="800" dirty="0">
                <a:solidFill>
                  <a:schemeClr val="bg1">
                    <a:lumMod val="50000"/>
                  </a:schemeClr>
                </a:solidFill>
                <a:latin typeface="Montserrat" panose="00000500000000000000" pitchFamily="2" charset="0"/>
              </a:rPr>
              <a:t>El color solido es el reportado para enero-noviembre de cada año. </a:t>
            </a:r>
          </a:p>
          <a:p>
            <a:pPr algn="just" fontAlgn="b"/>
            <a:r>
              <a:rPr lang="es-MX" sz="800" dirty="0">
                <a:solidFill>
                  <a:schemeClr val="bg1">
                    <a:lumMod val="50000"/>
                  </a:schemeClr>
                </a:solidFill>
                <a:latin typeface="Montserrat" panose="00000500000000000000" pitchFamily="2" charset="0"/>
              </a:rPr>
              <a:t>El área punteada es lo reportado para el mes de diciembre de cada año. </a:t>
            </a:r>
          </a:p>
        </p:txBody>
      </p:sp>
    </p:spTree>
    <p:extLst>
      <p:ext uri="{BB962C8B-B14F-4D97-AF65-F5344CB8AC3E}">
        <p14:creationId xmlns:p14="http://schemas.microsoft.com/office/powerpoint/2010/main" val="96713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1505FD2D-8997-9415-63B9-2B2A5847B39D}"/>
            </a:ext>
          </a:extLst>
        </p:cNvPr>
        <p:cNvGrpSpPr/>
        <p:nvPr/>
      </p:nvGrpSpPr>
      <p:grpSpPr>
        <a:xfrm>
          <a:off x="0" y="0"/>
          <a:ext cx="0" cy="0"/>
          <a:chOff x="0" y="0"/>
          <a:chExt cx="0" cy="0"/>
        </a:xfrm>
      </p:grpSpPr>
      <p:graphicFrame>
        <p:nvGraphicFramePr>
          <p:cNvPr id="2" name="6 Tabla">
            <a:extLst>
              <a:ext uri="{FF2B5EF4-FFF2-40B4-BE49-F238E27FC236}">
                <a16:creationId xmlns:a16="http://schemas.microsoft.com/office/drawing/2014/main" id="{AA70CDB4-A662-5CC9-EB22-BA5765746C61}"/>
              </a:ext>
            </a:extLst>
          </p:cNvPr>
          <p:cNvGraphicFramePr>
            <a:graphicFrameLocks noGrp="1"/>
          </p:cNvGraphicFramePr>
          <p:nvPr>
            <p:extLst>
              <p:ext uri="{D42A27DB-BD31-4B8C-83A1-F6EECF244321}">
                <p14:modId xmlns:p14="http://schemas.microsoft.com/office/powerpoint/2010/main" val="3345543767"/>
              </p:ext>
            </p:extLst>
          </p:nvPr>
        </p:nvGraphicFramePr>
        <p:xfrm>
          <a:off x="243647" y="5212134"/>
          <a:ext cx="5556012" cy="731520"/>
        </p:xfrm>
        <a:graphic>
          <a:graphicData uri="http://schemas.openxmlformats.org/drawingml/2006/table">
            <a:tbl>
              <a:tblPr/>
              <a:tblGrid>
                <a:gridCol w="5556012">
                  <a:extLst>
                    <a:ext uri="{9D8B030D-6E8A-4147-A177-3AD203B41FA5}">
                      <a16:colId xmlns:a16="http://schemas.microsoft.com/office/drawing/2014/main" val="20000"/>
                    </a:ext>
                  </a:extLst>
                </a:gridCol>
              </a:tblGrid>
              <a:tr h="594774">
                <a:tc>
                  <a:txBody>
                    <a:bodyPr/>
                    <a:lstStyle/>
                    <a:p>
                      <a:pPr algn="just" fontAlgn="b"/>
                      <a:r>
                        <a:rPr lang="es-MX" sz="800" kern="1200" dirty="0">
                          <a:solidFill>
                            <a:schemeClr val="bg1">
                              <a:lumMod val="50000"/>
                            </a:schemeClr>
                          </a:solidFill>
                          <a:latin typeface="Montserrat" panose="00000500000000000000" pitchFamily="2" charset="0"/>
                          <a:ea typeface="+mn-ea"/>
                          <a:cs typeface="+mn-cs"/>
                        </a:rPr>
                        <a:t>Nota: Las cifras muestran incidentes cometidos en contra de hombres y mujeres. No se desagrega sólo para mujeres.</a:t>
                      </a:r>
                    </a:p>
                    <a:p>
                      <a:pPr algn="just" fontAlgn="b"/>
                      <a:r>
                        <a:rPr lang="es-MX" sz="800" kern="1200" dirty="0">
                          <a:solidFill>
                            <a:schemeClr val="bg1">
                              <a:lumMod val="50000"/>
                            </a:schemeClr>
                          </a:solidFill>
                          <a:latin typeface="Montserrat" panose="00000500000000000000" pitchFamily="2" charset="0"/>
                          <a:ea typeface="+mn-ea"/>
                          <a:cs typeface="+mn-cs"/>
                        </a:rPr>
                        <a:t>Se refiere al incidente “</a:t>
                      </a:r>
                      <a:r>
                        <a:rPr lang="es-MX" sz="800" b="1" kern="1200" dirty="0">
                          <a:solidFill>
                            <a:schemeClr val="bg1">
                              <a:lumMod val="50000"/>
                            </a:schemeClr>
                          </a:solidFill>
                          <a:latin typeface="Montserrat" panose="00000500000000000000" pitchFamily="2" charset="0"/>
                          <a:ea typeface="+mn-ea"/>
                          <a:cs typeface="+mn-cs"/>
                        </a:rPr>
                        <a:t>Acoso u hostigamiento</a:t>
                      </a:r>
                      <a:r>
                        <a:rPr lang="es-MX" sz="800" kern="1200" dirty="0">
                          <a:solidFill>
                            <a:schemeClr val="bg1">
                              <a:lumMod val="50000"/>
                            </a:schemeClr>
                          </a:solidFill>
                          <a:latin typeface="Montserrat" panose="00000500000000000000" pitchFamily="2" charset="0"/>
                          <a:ea typeface="+mn-ea"/>
                          <a:cs typeface="+mn-cs"/>
                        </a:rPr>
                        <a:t>” incluido en el Catálogo Nacional de Incidentes de Emergencia, y definido como: “</a:t>
                      </a:r>
                      <a:r>
                        <a:rPr lang="es-MX" sz="800" i="1" kern="1200" dirty="0">
                          <a:solidFill>
                            <a:schemeClr val="bg1">
                              <a:lumMod val="50000"/>
                            </a:schemeClr>
                          </a:solidFill>
                          <a:latin typeface="Montserrat" panose="00000500000000000000" pitchFamily="2" charset="0"/>
                          <a:ea typeface="+mn-ea"/>
                          <a:cs typeface="+mn-cs"/>
                        </a:rPr>
                        <a:t>Conducta donde una persona se aprovecha de tener una posición jerárquica superior respecto a otra, así como en el caso que la posición jerárquica es igual, para privarla de su libertad y seguridad sexual, asediándola reiteradamente para la realización de un acto sexual”.</a:t>
                      </a:r>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3" name="CuadroTexto 2">
            <a:extLst>
              <a:ext uri="{FF2B5EF4-FFF2-40B4-BE49-F238E27FC236}">
                <a16:creationId xmlns:a16="http://schemas.microsoft.com/office/drawing/2014/main" id="{992DD923-6BAA-D60E-3326-39783E514C13}"/>
              </a:ext>
            </a:extLst>
          </p:cNvPr>
          <p:cNvSpPr txBox="1"/>
          <p:nvPr/>
        </p:nvSpPr>
        <p:spPr>
          <a:xfrm>
            <a:off x="191595" y="1263067"/>
            <a:ext cx="3299315" cy="307777"/>
          </a:xfrm>
          <a:prstGeom prst="rect">
            <a:avLst/>
          </a:prstGeom>
          <a:noFill/>
        </p:spPr>
        <p:txBody>
          <a:bodyPr wrap="square">
            <a:spAutoFit/>
          </a:bodyPr>
          <a:lstStyle/>
          <a:p>
            <a:pPr algn="l" defTabSz="685749"/>
            <a:r>
              <a:rPr lang="es-MX" altLang="en-US" sz="1400" b="1" dirty="0">
                <a:solidFill>
                  <a:srgbClr val="245C4F"/>
                </a:solidFill>
                <a:latin typeface="Geomanist Light" panose="02000503000000020004" pitchFamily="50" charset="0"/>
              </a:rPr>
              <a:t>Acoso u hostigamiento sexual</a:t>
            </a:r>
          </a:p>
        </p:txBody>
      </p:sp>
      <p:graphicFrame>
        <p:nvGraphicFramePr>
          <p:cNvPr id="4" name="Marcador de posición de contenido 4">
            <a:extLst>
              <a:ext uri="{FF2B5EF4-FFF2-40B4-BE49-F238E27FC236}">
                <a16:creationId xmlns:a16="http://schemas.microsoft.com/office/drawing/2014/main" id="{1E2AE2A9-1A11-44B0-5471-EF9B7995009D}"/>
              </a:ext>
            </a:extLst>
          </p:cNvPr>
          <p:cNvGraphicFramePr>
            <a:graphicFrameLocks/>
          </p:cNvGraphicFramePr>
          <p:nvPr>
            <p:extLst>
              <p:ext uri="{D42A27DB-BD31-4B8C-83A1-F6EECF244321}">
                <p14:modId xmlns:p14="http://schemas.microsoft.com/office/powerpoint/2010/main" val="1817893464"/>
              </p:ext>
            </p:extLst>
          </p:nvPr>
        </p:nvGraphicFramePr>
        <p:xfrm>
          <a:off x="225961" y="1700090"/>
          <a:ext cx="5549578" cy="3332910"/>
        </p:xfrm>
        <a:graphic>
          <a:graphicData uri="http://schemas.openxmlformats.org/drawingml/2006/chart">
            <c:chart xmlns:c="http://schemas.openxmlformats.org/drawingml/2006/chart" xmlns:r="http://schemas.openxmlformats.org/officeDocument/2006/relationships" r:id="rId3"/>
          </a:graphicData>
        </a:graphic>
      </p:graphicFrame>
      <p:sp>
        <p:nvSpPr>
          <p:cNvPr id="5" name="Cuadro de texto 2">
            <a:extLst>
              <a:ext uri="{FF2B5EF4-FFF2-40B4-BE49-F238E27FC236}">
                <a16:creationId xmlns:a16="http://schemas.microsoft.com/office/drawing/2014/main" id="{50475DBD-47AD-5279-3AA7-63D2E1EE718F}"/>
              </a:ext>
            </a:extLst>
          </p:cNvPr>
          <p:cNvSpPr txBox="1"/>
          <p:nvPr/>
        </p:nvSpPr>
        <p:spPr>
          <a:xfrm>
            <a:off x="-1320" y="6612247"/>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Llamadas de emergencia al número único 9-1-1</a:t>
            </a:r>
          </a:p>
        </p:txBody>
      </p:sp>
      <p:graphicFrame>
        <p:nvGraphicFramePr>
          <p:cNvPr id="12" name="6 Tabla">
            <a:extLst>
              <a:ext uri="{FF2B5EF4-FFF2-40B4-BE49-F238E27FC236}">
                <a16:creationId xmlns:a16="http://schemas.microsoft.com/office/drawing/2014/main" id="{1EFD44DB-0D69-12C3-C473-0A410E597C17}"/>
              </a:ext>
            </a:extLst>
          </p:cNvPr>
          <p:cNvGraphicFramePr>
            <a:graphicFrameLocks noGrp="1"/>
          </p:cNvGraphicFramePr>
          <p:nvPr/>
        </p:nvGraphicFramePr>
        <p:xfrm>
          <a:off x="7983639" y="6462516"/>
          <a:ext cx="4018137" cy="286487"/>
        </p:xfrm>
        <a:graphic>
          <a:graphicData uri="http://schemas.openxmlformats.org/drawingml/2006/table">
            <a:tbl>
              <a:tblPr/>
              <a:tblGrid>
                <a:gridCol w="4018137">
                  <a:extLst>
                    <a:ext uri="{9D8B030D-6E8A-4147-A177-3AD203B41FA5}">
                      <a16:colId xmlns:a16="http://schemas.microsoft.com/office/drawing/2014/main" val="20000"/>
                    </a:ext>
                  </a:extLst>
                </a:gridCol>
              </a:tblGrid>
              <a:tr h="286487">
                <a:tc>
                  <a:txBody>
                    <a:bodyPr/>
                    <a:lstStyle/>
                    <a:p>
                      <a:pPr algn="r" fontAlgn="b"/>
                      <a:r>
                        <a:rPr lang="es-MX" sz="700" b="1" i="0" u="none" strike="noStrike" dirty="0">
                          <a:solidFill>
                            <a:schemeClr val="bg1">
                              <a:lumMod val="50000"/>
                            </a:schemeClr>
                          </a:solidFill>
                          <a:latin typeface="Geomanist Light" panose="02000503000000020004" pitchFamily="50" charset="0"/>
                          <a:cs typeface="Montserrat" panose="00000500000000000000" pitchFamily="2" charset="0"/>
                        </a:rPr>
                        <a:t>Fuente</a:t>
                      </a:r>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 SESNSP-CNI con información reportada por las 32 entidades federativas.</a:t>
                      </a:r>
                    </a:p>
                    <a:p>
                      <a:pPr algn="r" fontAlgn="b"/>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Fecha de corte: 30 de noviembre de 2024.</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7" name="CuadroTexto 6">
            <a:extLst>
              <a:ext uri="{FF2B5EF4-FFF2-40B4-BE49-F238E27FC236}">
                <a16:creationId xmlns:a16="http://schemas.microsoft.com/office/drawing/2014/main" id="{A747DDE0-53C5-3B87-4522-3DB6CA605E24}"/>
              </a:ext>
            </a:extLst>
          </p:cNvPr>
          <p:cNvSpPr txBox="1"/>
          <p:nvPr/>
        </p:nvSpPr>
        <p:spPr>
          <a:xfrm>
            <a:off x="139545" y="575042"/>
            <a:ext cx="11696700" cy="646331"/>
          </a:xfrm>
          <a:prstGeom prst="rect">
            <a:avLst/>
          </a:prstGeom>
          <a:noFill/>
        </p:spPr>
        <p:txBody>
          <a:bodyPr wrap="square">
            <a:spAutoFit/>
          </a:bodyPr>
          <a:lstStyle/>
          <a:p>
            <a:pPr algn="l" defTabSz="685749"/>
            <a:r>
              <a:rPr lang="es-MX" altLang="en-US" sz="1800" b="1" dirty="0">
                <a:solidFill>
                  <a:srgbClr val="6E152E"/>
                </a:solidFill>
                <a:latin typeface="Geomanist Light" panose="02000503000000020004" pitchFamily="50" charset="0"/>
              </a:rPr>
              <a:t>Llamadas de emergencia relacionadas con incidentes de violencia contra las mujeres</a:t>
            </a:r>
          </a:p>
          <a:p>
            <a:pPr algn="l" defTabSz="685749"/>
            <a:r>
              <a:rPr lang="es-MX" altLang="en-US" b="1" dirty="0">
                <a:solidFill>
                  <a:srgbClr val="6E152E"/>
                </a:solidFill>
                <a:latin typeface="Geomanist Light" panose="02000503000000020004" pitchFamily="50" charset="0"/>
              </a:rPr>
              <a:t>2016 - 2024</a:t>
            </a:r>
            <a:endParaRPr lang="es-MX" altLang="en-US" sz="1800" b="1" dirty="0">
              <a:solidFill>
                <a:srgbClr val="6E152E"/>
              </a:solidFill>
              <a:latin typeface="Geomanist Light" panose="02000503000000020004" pitchFamily="50" charset="0"/>
            </a:endParaRPr>
          </a:p>
        </p:txBody>
      </p:sp>
      <p:cxnSp>
        <p:nvCxnSpPr>
          <p:cNvPr id="8" name="Conector recto 7">
            <a:extLst>
              <a:ext uri="{FF2B5EF4-FFF2-40B4-BE49-F238E27FC236}">
                <a16:creationId xmlns:a16="http://schemas.microsoft.com/office/drawing/2014/main" id="{FC5A866B-62A7-DD33-CED9-E698430DF4FF}"/>
              </a:ext>
            </a:extLst>
          </p:cNvPr>
          <p:cNvCxnSpPr>
            <a:cxnSpLocks/>
          </p:cNvCxnSpPr>
          <p:nvPr/>
        </p:nvCxnSpPr>
        <p:spPr>
          <a:xfrm>
            <a:off x="6114743" y="1705172"/>
            <a:ext cx="6434" cy="4068000"/>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13" name="6 Tabla">
            <a:extLst>
              <a:ext uri="{FF2B5EF4-FFF2-40B4-BE49-F238E27FC236}">
                <a16:creationId xmlns:a16="http://schemas.microsoft.com/office/drawing/2014/main" id="{A76F6DBD-F46A-CA59-20C9-CA90B3D1CB0F}"/>
              </a:ext>
            </a:extLst>
          </p:cNvPr>
          <p:cNvGraphicFramePr>
            <a:graphicFrameLocks noGrp="1"/>
          </p:cNvGraphicFramePr>
          <p:nvPr>
            <p:extLst>
              <p:ext uri="{D42A27DB-BD31-4B8C-83A1-F6EECF244321}">
                <p14:modId xmlns:p14="http://schemas.microsoft.com/office/powerpoint/2010/main" val="2987161814"/>
              </p:ext>
            </p:extLst>
          </p:nvPr>
        </p:nvGraphicFramePr>
        <p:xfrm>
          <a:off x="6453947" y="5212133"/>
          <a:ext cx="5382298" cy="594775"/>
        </p:xfrm>
        <a:graphic>
          <a:graphicData uri="http://schemas.openxmlformats.org/drawingml/2006/table">
            <a:tbl>
              <a:tblPr/>
              <a:tblGrid>
                <a:gridCol w="5382298">
                  <a:extLst>
                    <a:ext uri="{9D8B030D-6E8A-4147-A177-3AD203B41FA5}">
                      <a16:colId xmlns:a16="http://schemas.microsoft.com/office/drawing/2014/main" val="20000"/>
                    </a:ext>
                  </a:extLst>
                </a:gridCol>
              </a:tblGrid>
              <a:tr h="594775">
                <a:tc>
                  <a:txBody>
                    <a:bodyPr/>
                    <a:lstStyle/>
                    <a:p>
                      <a:pPr algn="just" fontAlgn="b"/>
                      <a:r>
                        <a:rPr lang="es-MX" sz="800" kern="1200" dirty="0">
                          <a:solidFill>
                            <a:schemeClr val="bg1">
                              <a:lumMod val="50000"/>
                            </a:schemeClr>
                          </a:solidFill>
                          <a:latin typeface="Montserrat" panose="00000500000000000000" pitchFamily="2" charset="0"/>
                          <a:ea typeface="+mn-ea"/>
                          <a:cs typeface="+mn-cs"/>
                        </a:rPr>
                        <a:t>Nota: Las cifras muestran incidentes cometidos en contra de hombres y mujeres. No se desagrega sólo para mujeres.</a:t>
                      </a:r>
                    </a:p>
                    <a:p>
                      <a:pPr algn="just" fontAlgn="b"/>
                      <a:r>
                        <a:rPr lang="es-MX" sz="800" kern="1200" dirty="0">
                          <a:solidFill>
                            <a:schemeClr val="bg1">
                              <a:lumMod val="50000"/>
                            </a:schemeClr>
                          </a:solidFill>
                          <a:latin typeface="Montserrat" panose="00000500000000000000" pitchFamily="2" charset="0"/>
                          <a:ea typeface="+mn-ea"/>
                          <a:cs typeface="+mn-cs"/>
                        </a:rPr>
                        <a:t>*Se refiere al incidente “</a:t>
                      </a:r>
                      <a:r>
                        <a:rPr lang="es-MX" sz="800" b="1" kern="1200" dirty="0">
                          <a:solidFill>
                            <a:schemeClr val="bg1">
                              <a:lumMod val="50000"/>
                            </a:schemeClr>
                          </a:solidFill>
                          <a:latin typeface="Montserrat" panose="00000500000000000000" pitchFamily="2" charset="0"/>
                          <a:ea typeface="+mn-ea"/>
                          <a:cs typeface="+mn-cs"/>
                        </a:rPr>
                        <a:t>Violación</a:t>
                      </a:r>
                      <a:r>
                        <a:rPr lang="es-MX" sz="800" kern="1200" dirty="0">
                          <a:solidFill>
                            <a:schemeClr val="bg1">
                              <a:lumMod val="50000"/>
                            </a:schemeClr>
                          </a:solidFill>
                          <a:latin typeface="Montserrat" panose="00000500000000000000" pitchFamily="2" charset="0"/>
                          <a:ea typeface="+mn-ea"/>
                          <a:cs typeface="+mn-cs"/>
                        </a:rPr>
                        <a:t>” incluido en el Catálogo Nacional de Incidentes de Emergencia, y definido como: “</a:t>
                      </a:r>
                      <a:r>
                        <a:rPr lang="es-MX" sz="800" i="1" kern="1200" dirty="0">
                          <a:solidFill>
                            <a:schemeClr val="bg1">
                              <a:lumMod val="50000"/>
                            </a:schemeClr>
                          </a:solidFill>
                          <a:latin typeface="Montserrat" panose="00000500000000000000" pitchFamily="2" charset="0"/>
                          <a:ea typeface="+mn-ea"/>
                          <a:cs typeface="+mn-cs"/>
                        </a:rPr>
                        <a:t>La realización de la cópula obtenida mediante la violencia física o moral</a:t>
                      </a:r>
                      <a:r>
                        <a:rPr lang="es-MX" sz="800" kern="1200" dirty="0">
                          <a:solidFill>
                            <a:schemeClr val="bg1">
                              <a:lumMod val="50000"/>
                            </a:schemeClr>
                          </a:solidFill>
                          <a:latin typeface="Montserrat" panose="00000500000000000000" pitchFamily="2" charset="0"/>
                          <a:ea typeface="+mn-ea"/>
                          <a:cs typeface="+mn-cs"/>
                        </a:rPr>
                        <a:t>”.</a:t>
                      </a:r>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14" name="CuadroTexto 13">
            <a:extLst>
              <a:ext uri="{FF2B5EF4-FFF2-40B4-BE49-F238E27FC236}">
                <a16:creationId xmlns:a16="http://schemas.microsoft.com/office/drawing/2014/main" id="{F332921D-72CB-4AF9-C375-0C99D632D83B}"/>
              </a:ext>
            </a:extLst>
          </p:cNvPr>
          <p:cNvSpPr txBox="1"/>
          <p:nvPr/>
        </p:nvSpPr>
        <p:spPr>
          <a:xfrm>
            <a:off x="6401895" y="1263067"/>
            <a:ext cx="2482927" cy="307777"/>
          </a:xfrm>
          <a:prstGeom prst="rect">
            <a:avLst/>
          </a:prstGeom>
          <a:noFill/>
        </p:spPr>
        <p:txBody>
          <a:bodyPr wrap="square">
            <a:spAutoFit/>
          </a:bodyPr>
          <a:lstStyle/>
          <a:p>
            <a:pPr algn="l" defTabSz="685749"/>
            <a:r>
              <a:rPr lang="es-MX" altLang="en-US" sz="1400" b="1" dirty="0">
                <a:solidFill>
                  <a:srgbClr val="245C4F"/>
                </a:solidFill>
                <a:latin typeface="Geomanist Light" panose="02000503000000020004" pitchFamily="50" charset="0"/>
              </a:rPr>
              <a:t>Violación</a:t>
            </a:r>
          </a:p>
        </p:txBody>
      </p:sp>
      <p:graphicFrame>
        <p:nvGraphicFramePr>
          <p:cNvPr id="16" name="Marcador de posición de contenido 4">
            <a:extLst>
              <a:ext uri="{FF2B5EF4-FFF2-40B4-BE49-F238E27FC236}">
                <a16:creationId xmlns:a16="http://schemas.microsoft.com/office/drawing/2014/main" id="{460AF98F-4EC7-4495-B10A-599336CB7247}"/>
              </a:ext>
            </a:extLst>
          </p:cNvPr>
          <p:cNvGraphicFramePr>
            <a:graphicFrameLocks/>
          </p:cNvGraphicFramePr>
          <p:nvPr>
            <p:extLst>
              <p:ext uri="{D42A27DB-BD31-4B8C-83A1-F6EECF244321}">
                <p14:modId xmlns:p14="http://schemas.microsoft.com/office/powerpoint/2010/main" val="3493690009"/>
              </p:ext>
            </p:extLst>
          </p:nvPr>
        </p:nvGraphicFramePr>
        <p:xfrm>
          <a:off x="6443881" y="1700090"/>
          <a:ext cx="5549578" cy="3332910"/>
        </p:xfrm>
        <a:graphic>
          <a:graphicData uri="http://schemas.openxmlformats.org/drawingml/2006/chart">
            <c:chart xmlns:c="http://schemas.openxmlformats.org/drawingml/2006/chart" xmlns:r="http://schemas.openxmlformats.org/officeDocument/2006/relationships" r:id="rId4"/>
          </a:graphicData>
        </a:graphic>
      </p:graphicFrame>
      <p:sp>
        <p:nvSpPr>
          <p:cNvPr id="18" name="CuadroTexto 17">
            <a:extLst>
              <a:ext uri="{FF2B5EF4-FFF2-40B4-BE49-F238E27FC236}">
                <a16:creationId xmlns:a16="http://schemas.microsoft.com/office/drawing/2014/main" id="{97655312-8999-DDF7-210F-FC75F3E9A25A}"/>
              </a:ext>
            </a:extLst>
          </p:cNvPr>
          <p:cNvSpPr txBox="1"/>
          <p:nvPr/>
        </p:nvSpPr>
        <p:spPr>
          <a:xfrm>
            <a:off x="139545" y="6083189"/>
            <a:ext cx="6169842" cy="338554"/>
          </a:xfrm>
          <a:prstGeom prst="rect">
            <a:avLst/>
          </a:prstGeom>
          <a:noFill/>
        </p:spPr>
        <p:txBody>
          <a:bodyPr wrap="square">
            <a:spAutoFit/>
          </a:bodyPr>
          <a:lstStyle/>
          <a:p>
            <a:pPr algn="just" fontAlgn="b"/>
            <a:r>
              <a:rPr lang="es-MX" sz="800" dirty="0">
                <a:solidFill>
                  <a:schemeClr val="bg1">
                    <a:lumMod val="50000"/>
                  </a:schemeClr>
                </a:solidFill>
                <a:latin typeface="Montserrat" panose="00000500000000000000" pitchFamily="2" charset="0"/>
              </a:rPr>
              <a:t>El color solido es el reportado para enero-noviembre de cada año. </a:t>
            </a:r>
          </a:p>
          <a:p>
            <a:pPr algn="just" fontAlgn="b"/>
            <a:r>
              <a:rPr lang="es-MX" sz="800" dirty="0">
                <a:solidFill>
                  <a:schemeClr val="bg1">
                    <a:lumMod val="50000"/>
                  </a:schemeClr>
                </a:solidFill>
                <a:latin typeface="Montserrat" panose="00000500000000000000" pitchFamily="2" charset="0"/>
              </a:rPr>
              <a:t>El área punteada es lo reportado para el mes de diciembre de cada año. </a:t>
            </a:r>
          </a:p>
        </p:txBody>
      </p:sp>
    </p:spTree>
    <p:extLst>
      <p:ext uri="{BB962C8B-B14F-4D97-AF65-F5344CB8AC3E}">
        <p14:creationId xmlns:p14="http://schemas.microsoft.com/office/powerpoint/2010/main" val="197740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706A92CB-3AC1-454C-9BAF-D6657E49F818}"/>
            </a:ext>
          </a:extLst>
        </p:cNvPr>
        <p:cNvGrpSpPr/>
        <p:nvPr/>
      </p:nvGrpSpPr>
      <p:grpSpPr>
        <a:xfrm>
          <a:off x="0" y="0"/>
          <a:ext cx="0" cy="0"/>
          <a:chOff x="0" y="0"/>
          <a:chExt cx="0" cy="0"/>
        </a:xfrm>
      </p:grpSpPr>
      <p:graphicFrame>
        <p:nvGraphicFramePr>
          <p:cNvPr id="2" name="6 Tabla">
            <a:extLst>
              <a:ext uri="{FF2B5EF4-FFF2-40B4-BE49-F238E27FC236}">
                <a16:creationId xmlns:a16="http://schemas.microsoft.com/office/drawing/2014/main" id="{E62CA68D-400C-43AE-B90A-ED76C51A79D7}"/>
              </a:ext>
            </a:extLst>
          </p:cNvPr>
          <p:cNvGraphicFramePr>
            <a:graphicFrameLocks noGrp="1"/>
          </p:cNvGraphicFramePr>
          <p:nvPr>
            <p:extLst>
              <p:ext uri="{D42A27DB-BD31-4B8C-83A1-F6EECF244321}">
                <p14:modId xmlns:p14="http://schemas.microsoft.com/office/powerpoint/2010/main" val="2039594664"/>
              </p:ext>
            </p:extLst>
          </p:nvPr>
        </p:nvGraphicFramePr>
        <p:xfrm>
          <a:off x="243647" y="5212134"/>
          <a:ext cx="5556012" cy="609600"/>
        </p:xfrm>
        <a:graphic>
          <a:graphicData uri="http://schemas.openxmlformats.org/drawingml/2006/table">
            <a:tbl>
              <a:tblPr/>
              <a:tblGrid>
                <a:gridCol w="5556012">
                  <a:extLst>
                    <a:ext uri="{9D8B030D-6E8A-4147-A177-3AD203B41FA5}">
                      <a16:colId xmlns:a16="http://schemas.microsoft.com/office/drawing/2014/main" val="20000"/>
                    </a:ext>
                  </a:extLst>
                </a:gridCol>
              </a:tblGrid>
              <a:tr h="594774">
                <a:tc>
                  <a:txBody>
                    <a:bodyPr/>
                    <a:lstStyle/>
                    <a:p>
                      <a:pPr algn="just" fontAlgn="b"/>
                      <a:r>
                        <a:rPr lang="es-MX" sz="800" kern="1200" dirty="0">
                          <a:solidFill>
                            <a:schemeClr val="bg1">
                              <a:lumMod val="50000"/>
                            </a:schemeClr>
                          </a:solidFill>
                          <a:latin typeface="Montserrat" panose="00000500000000000000" pitchFamily="2" charset="0"/>
                          <a:ea typeface="+mn-ea"/>
                          <a:cs typeface="+mn-cs"/>
                        </a:rPr>
                        <a:t>Nota: Las cifras muestran incidentes cometidos en contra de hombres y mujeres. No se desagrega sólo para mujeres.</a:t>
                      </a:r>
                    </a:p>
                    <a:p>
                      <a:pPr algn="just" fontAlgn="b"/>
                      <a:r>
                        <a:rPr lang="es-MX" sz="800" kern="1200" dirty="0">
                          <a:solidFill>
                            <a:schemeClr val="bg1">
                              <a:lumMod val="50000"/>
                            </a:schemeClr>
                          </a:solidFill>
                          <a:latin typeface="Montserrat" panose="00000500000000000000" pitchFamily="2" charset="0"/>
                          <a:ea typeface="+mn-ea"/>
                          <a:cs typeface="+mn-cs"/>
                        </a:rPr>
                        <a:t>Se refiere al incidente “</a:t>
                      </a:r>
                      <a:r>
                        <a:rPr lang="es-MX" sz="800" b="1" kern="1200" dirty="0">
                          <a:solidFill>
                            <a:schemeClr val="bg1">
                              <a:lumMod val="50000"/>
                            </a:schemeClr>
                          </a:solidFill>
                          <a:latin typeface="Montserrat" panose="00000500000000000000" pitchFamily="2" charset="0"/>
                          <a:ea typeface="+mn-ea"/>
                          <a:cs typeface="+mn-cs"/>
                        </a:rPr>
                        <a:t>Violencia de pareja</a:t>
                      </a:r>
                      <a:r>
                        <a:rPr lang="es-MX" sz="800" kern="1200" dirty="0">
                          <a:solidFill>
                            <a:schemeClr val="bg1">
                              <a:lumMod val="50000"/>
                            </a:schemeClr>
                          </a:solidFill>
                          <a:latin typeface="Montserrat" panose="00000500000000000000" pitchFamily="2" charset="0"/>
                          <a:ea typeface="+mn-ea"/>
                          <a:cs typeface="+mn-cs"/>
                        </a:rPr>
                        <a:t>” incluido en el Catálogo Nacional de Incidentes de Emergencia, y definido como: “</a:t>
                      </a:r>
                      <a:r>
                        <a:rPr lang="es-MX" sz="800" i="1" kern="1200" dirty="0">
                          <a:solidFill>
                            <a:schemeClr val="bg1">
                              <a:lumMod val="50000"/>
                            </a:schemeClr>
                          </a:solidFill>
                          <a:latin typeface="Montserrat" panose="00000500000000000000" pitchFamily="2" charset="0"/>
                          <a:ea typeface="+mn-ea"/>
                          <a:cs typeface="+mn-cs"/>
                        </a:rPr>
                        <a:t>Agresión infligida por la pareja que incluye maltrato físico, sexual o emocional y comportamientos controladores por un compañero íntimo</a:t>
                      </a:r>
                      <a:r>
                        <a:rPr lang="es-MX" sz="800" kern="1200" dirty="0">
                          <a:solidFill>
                            <a:schemeClr val="bg1">
                              <a:lumMod val="50000"/>
                            </a:schemeClr>
                          </a:solidFill>
                          <a:latin typeface="Montserrat" panose="00000500000000000000" pitchFamily="2" charset="0"/>
                          <a:ea typeface="+mn-ea"/>
                          <a:cs typeface="+mn-cs"/>
                        </a:rPr>
                        <a:t>”.</a:t>
                      </a:r>
                      <a:endParaRPr lang="es-MX" sz="800" i="1" kern="1200" dirty="0">
                        <a:solidFill>
                          <a:schemeClr val="bg1">
                            <a:lumMod val="50000"/>
                          </a:schemeClr>
                        </a:solidFill>
                        <a:latin typeface="Montserrat" panose="00000500000000000000" pitchFamily="2" charset="0"/>
                        <a:ea typeface="+mn-ea"/>
                        <a:cs typeface="+mn-cs"/>
                      </a:endParaRPr>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3" name="CuadroTexto 2">
            <a:extLst>
              <a:ext uri="{FF2B5EF4-FFF2-40B4-BE49-F238E27FC236}">
                <a16:creationId xmlns:a16="http://schemas.microsoft.com/office/drawing/2014/main" id="{A261A82D-770C-4763-D8CC-84743B7EE092}"/>
              </a:ext>
            </a:extLst>
          </p:cNvPr>
          <p:cNvSpPr txBox="1"/>
          <p:nvPr/>
        </p:nvSpPr>
        <p:spPr>
          <a:xfrm>
            <a:off x="191595" y="1263067"/>
            <a:ext cx="3299315" cy="307777"/>
          </a:xfrm>
          <a:prstGeom prst="rect">
            <a:avLst/>
          </a:prstGeom>
          <a:noFill/>
        </p:spPr>
        <p:txBody>
          <a:bodyPr wrap="square">
            <a:spAutoFit/>
          </a:bodyPr>
          <a:lstStyle/>
          <a:p>
            <a:pPr algn="l" defTabSz="685749"/>
            <a:r>
              <a:rPr lang="es-MX" altLang="en-US" sz="1400" b="1" dirty="0">
                <a:solidFill>
                  <a:srgbClr val="245C4F"/>
                </a:solidFill>
                <a:latin typeface="Geomanist Light" panose="02000503000000020004" pitchFamily="50" charset="0"/>
              </a:rPr>
              <a:t>Violencia de pareja</a:t>
            </a:r>
          </a:p>
        </p:txBody>
      </p:sp>
      <p:graphicFrame>
        <p:nvGraphicFramePr>
          <p:cNvPr id="4" name="Marcador de posición de contenido 4">
            <a:extLst>
              <a:ext uri="{FF2B5EF4-FFF2-40B4-BE49-F238E27FC236}">
                <a16:creationId xmlns:a16="http://schemas.microsoft.com/office/drawing/2014/main" id="{EE0E8359-2AF3-9834-5831-7AC4948A8CD2}"/>
              </a:ext>
            </a:extLst>
          </p:cNvPr>
          <p:cNvGraphicFramePr>
            <a:graphicFrameLocks/>
          </p:cNvGraphicFramePr>
          <p:nvPr>
            <p:extLst>
              <p:ext uri="{D42A27DB-BD31-4B8C-83A1-F6EECF244321}">
                <p14:modId xmlns:p14="http://schemas.microsoft.com/office/powerpoint/2010/main" val="1109566470"/>
              </p:ext>
            </p:extLst>
          </p:nvPr>
        </p:nvGraphicFramePr>
        <p:xfrm>
          <a:off x="225961" y="1700090"/>
          <a:ext cx="5549578" cy="3332910"/>
        </p:xfrm>
        <a:graphic>
          <a:graphicData uri="http://schemas.openxmlformats.org/drawingml/2006/chart">
            <c:chart xmlns:c="http://schemas.openxmlformats.org/drawingml/2006/chart" xmlns:r="http://schemas.openxmlformats.org/officeDocument/2006/relationships" r:id="rId3"/>
          </a:graphicData>
        </a:graphic>
      </p:graphicFrame>
      <p:sp>
        <p:nvSpPr>
          <p:cNvPr id="5" name="Cuadro de texto 2">
            <a:extLst>
              <a:ext uri="{FF2B5EF4-FFF2-40B4-BE49-F238E27FC236}">
                <a16:creationId xmlns:a16="http://schemas.microsoft.com/office/drawing/2014/main" id="{F5499325-1333-CAEF-0511-66D2AE891237}"/>
              </a:ext>
            </a:extLst>
          </p:cNvPr>
          <p:cNvSpPr txBox="1"/>
          <p:nvPr/>
        </p:nvSpPr>
        <p:spPr>
          <a:xfrm>
            <a:off x="-1320" y="6612247"/>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Llamadas de emergencia al número único 9-1-1</a:t>
            </a:r>
          </a:p>
        </p:txBody>
      </p:sp>
      <p:graphicFrame>
        <p:nvGraphicFramePr>
          <p:cNvPr id="12" name="6 Tabla">
            <a:extLst>
              <a:ext uri="{FF2B5EF4-FFF2-40B4-BE49-F238E27FC236}">
                <a16:creationId xmlns:a16="http://schemas.microsoft.com/office/drawing/2014/main" id="{0443D8B3-A452-D52A-BD8C-AF65B6B01E69}"/>
              </a:ext>
            </a:extLst>
          </p:cNvPr>
          <p:cNvGraphicFramePr>
            <a:graphicFrameLocks noGrp="1"/>
          </p:cNvGraphicFramePr>
          <p:nvPr/>
        </p:nvGraphicFramePr>
        <p:xfrm>
          <a:off x="7983639" y="6462516"/>
          <a:ext cx="4018137" cy="286487"/>
        </p:xfrm>
        <a:graphic>
          <a:graphicData uri="http://schemas.openxmlformats.org/drawingml/2006/table">
            <a:tbl>
              <a:tblPr/>
              <a:tblGrid>
                <a:gridCol w="4018137">
                  <a:extLst>
                    <a:ext uri="{9D8B030D-6E8A-4147-A177-3AD203B41FA5}">
                      <a16:colId xmlns:a16="http://schemas.microsoft.com/office/drawing/2014/main" val="20000"/>
                    </a:ext>
                  </a:extLst>
                </a:gridCol>
              </a:tblGrid>
              <a:tr h="286487">
                <a:tc>
                  <a:txBody>
                    <a:bodyPr/>
                    <a:lstStyle/>
                    <a:p>
                      <a:pPr algn="r" fontAlgn="b"/>
                      <a:r>
                        <a:rPr lang="es-MX" sz="700" b="1" i="0" u="none" strike="noStrike" dirty="0">
                          <a:solidFill>
                            <a:schemeClr val="bg1">
                              <a:lumMod val="50000"/>
                            </a:schemeClr>
                          </a:solidFill>
                          <a:latin typeface="Geomanist Light" panose="02000503000000020004" pitchFamily="50" charset="0"/>
                          <a:cs typeface="Montserrat" panose="00000500000000000000" pitchFamily="2" charset="0"/>
                        </a:rPr>
                        <a:t>Fuente</a:t>
                      </a:r>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 SESNSP-CNI con información reportada por las 32 entidades federativas.</a:t>
                      </a:r>
                    </a:p>
                    <a:p>
                      <a:pPr algn="r" fontAlgn="b"/>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Fecha de corte: 30 de noviembre de 2024.</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7" name="CuadroTexto 6">
            <a:extLst>
              <a:ext uri="{FF2B5EF4-FFF2-40B4-BE49-F238E27FC236}">
                <a16:creationId xmlns:a16="http://schemas.microsoft.com/office/drawing/2014/main" id="{F3E648F2-A454-92A0-80EB-0BD3A74723A8}"/>
              </a:ext>
            </a:extLst>
          </p:cNvPr>
          <p:cNvSpPr txBox="1"/>
          <p:nvPr/>
        </p:nvSpPr>
        <p:spPr>
          <a:xfrm>
            <a:off x="139545" y="575042"/>
            <a:ext cx="11696700" cy="646331"/>
          </a:xfrm>
          <a:prstGeom prst="rect">
            <a:avLst/>
          </a:prstGeom>
          <a:noFill/>
        </p:spPr>
        <p:txBody>
          <a:bodyPr wrap="square">
            <a:spAutoFit/>
          </a:bodyPr>
          <a:lstStyle/>
          <a:p>
            <a:pPr algn="l" defTabSz="685749"/>
            <a:r>
              <a:rPr lang="es-MX" altLang="en-US" sz="1800" b="1" dirty="0">
                <a:solidFill>
                  <a:srgbClr val="6E152E"/>
                </a:solidFill>
                <a:latin typeface="Geomanist Light" panose="02000503000000020004" pitchFamily="50" charset="0"/>
              </a:rPr>
              <a:t>Llamadas de emergencia relacionadas con incidentes de violencia contra las mujeres</a:t>
            </a:r>
          </a:p>
          <a:p>
            <a:pPr algn="l" defTabSz="685749"/>
            <a:r>
              <a:rPr lang="es-MX" altLang="en-US" b="1" dirty="0">
                <a:solidFill>
                  <a:srgbClr val="6E152E"/>
                </a:solidFill>
                <a:latin typeface="Geomanist Light" panose="02000503000000020004" pitchFamily="50" charset="0"/>
              </a:rPr>
              <a:t>2016 - 2024</a:t>
            </a:r>
            <a:endParaRPr lang="es-MX" altLang="en-US" sz="1800" b="1" dirty="0">
              <a:solidFill>
                <a:srgbClr val="6E152E"/>
              </a:solidFill>
              <a:latin typeface="Geomanist Light" panose="02000503000000020004" pitchFamily="50" charset="0"/>
            </a:endParaRPr>
          </a:p>
        </p:txBody>
      </p:sp>
      <p:cxnSp>
        <p:nvCxnSpPr>
          <p:cNvPr id="8" name="Conector recto 7">
            <a:extLst>
              <a:ext uri="{FF2B5EF4-FFF2-40B4-BE49-F238E27FC236}">
                <a16:creationId xmlns:a16="http://schemas.microsoft.com/office/drawing/2014/main" id="{B142C4AF-9A07-D95A-25BA-FD24216572FF}"/>
              </a:ext>
            </a:extLst>
          </p:cNvPr>
          <p:cNvCxnSpPr>
            <a:cxnSpLocks/>
          </p:cNvCxnSpPr>
          <p:nvPr/>
        </p:nvCxnSpPr>
        <p:spPr>
          <a:xfrm>
            <a:off x="6114743" y="1705172"/>
            <a:ext cx="6434" cy="4068000"/>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13" name="6 Tabla">
            <a:extLst>
              <a:ext uri="{FF2B5EF4-FFF2-40B4-BE49-F238E27FC236}">
                <a16:creationId xmlns:a16="http://schemas.microsoft.com/office/drawing/2014/main" id="{E9BD8E3B-C8D6-A0BD-DC4B-3418C499F4DB}"/>
              </a:ext>
            </a:extLst>
          </p:cNvPr>
          <p:cNvGraphicFramePr>
            <a:graphicFrameLocks noGrp="1"/>
          </p:cNvGraphicFramePr>
          <p:nvPr>
            <p:extLst>
              <p:ext uri="{D42A27DB-BD31-4B8C-83A1-F6EECF244321}">
                <p14:modId xmlns:p14="http://schemas.microsoft.com/office/powerpoint/2010/main" val="4255576480"/>
              </p:ext>
            </p:extLst>
          </p:nvPr>
        </p:nvGraphicFramePr>
        <p:xfrm>
          <a:off x="6453947" y="5212133"/>
          <a:ext cx="5382298" cy="731520"/>
        </p:xfrm>
        <a:graphic>
          <a:graphicData uri="http://schemas.openxmlformats.org/drawingml/2006/table">
            <a:tbl>
              <a:tblPr/>
              <a:tblGrid>
                <a:gridCol w="5382298">
                  <a:extLst>
                    <a:ext uri="{9D8B030D-6E8A-4147-A177-3AD203B41FA5}">
                      <a16:colId xmlns:a16="http://schemas.microsoft.com/office/drawing/2014/main" val="20000"/>
                    </a:ext>
                  </a:extLst>
                </a:gridCol>
              </a:tblGrid>
              <a:tr h="594775">
                <a:tc>
                  <a:txBody>
                    <a:bodyPr/>
                    <a:lstStyle/>
                    <a:p>
                      <a:pPr algn="just" fontAlgn="b"/>
                      <a:r>
                        <a:rPr lang="es-MX" sz="800" kern="1200" dirty="0">
                          <a:solidFill>
                            <a:schemeClr val="bg1">
                              <a:lumMod val="50000"/>
                            </a:schemeClr>
                          </a:solidFill>
                          <a:latin typeface="Montserrat" panose="00000500000000000000" pitchFamily="2" charset="0"/>
                          <a:ea typeface="+mn-ea"/>
                          <a:cs typeface="+mn-cs"/>
                        </a:rPr>
                        <a:t>Nota: Las cifras muestran incidentes cometidos en contra de hombres y mujeres. No se desagrega sólo para mujeres.</a:t>
                      </a:r>
                    </a:p>
                    <a:p>
                      <a:pPr algn="just" fontAlgn="b"/>
                      <a:r>
                        <a:rPr lang="es-MX" sz="800" kern="1200" dirty="0">
                          <a:solidFill>
                            <a:schemeClr val="bg1">
                              <a:lumMod val="50000"/>
                            </a:schemeClr>
                          </a:solidFill>
                          <a:latin typeface="Montserrat" panose="00000500000000000000" pitchFamily="2" charset="0"/>
                          <a:ea typeface="+mn-ea"/>
                          <a:cs typeface="+mn-cs"/>
                        </a:rPr>
                        <a:t>Se refiere al incidente “</a:t>
                      </a:r>
                      <a:r>
                        <a:rPr lang="es-MX" sz="800" b="1" kern="1200" dirty="0">
                          <a:solidFill>
                            <a:schemeClr val="bg1">
                              <a:lumMod val="50000"/>
                            </a:schemeClr>
                          </a:solidFill>
                          <a:latin typeface="Montserrat" panose="00000500000000000000" pitchFamily="2" charset="0"/>
                          <a:ea typeface="+mn-ea"/>
                          <a:cs typeface="+mn-cs"/>
                        </a:rPr>
                        <a:t>Violencia familiar</a:t>
                      </a:r>
                      <a:r>
                        <a:rPr lang="es-MX" sz="800" kern="1200" dirty="0">
                          <a:solidFill>
                            <a:schemeClr val="bg1">
                              <a:lumMod val="50000"/>
                            </a:schemeClr>
                          </a:solidFill>
                          <a:latin typeface="Montserrat" panose="00000500000000000000" pitchFamily="2" charset="0"/>
                          <a:ea typeface="+mn-ea"/>
                          <a:cs typeface="+mn-cs"/>
                        </a:rPr>
                        <a:t>” incluido en el Catálogo Nacional de Incidentes de Emergencia, y definido como: “</a:t>
                      </a:r>
                      <a:r>
                        <a:rPr lang="es-MX" sz="800" i="1" kern="1200" dirty="0">
                          <a:solidFill>
                            <a:schemeClr val="bg1">
                              <a:lumMod val="50000"/>
                            </a:schemeClr>
                          </a:solidFill>
                          <a:latin typeface="Montserrat" panose="00000500000000000000" pitchFamily="2" charset="0"/>
                          <a:ea typeface="+mn-ea"/>
                          <a:cs typeface="+mn-cs"/>
                        </a:rPr>
                        <a:t>Hecho o acción que incorpora todas aquellas figuras típicas en las que, para su configuración, el victimario realiza en forma reiterada y continua actos de violencia física, verbal, moral o psicológica en contra de algún miembro de su familia</a:t>
                      </a:r>
                      <a:r>
                        <a:rPr lang="es-MX" sz="800" kern="1200" dirty="0">
                          <a:solidFill>
                            <a:schemeClr val="bg1">
                              <a:lumMod val="50000"/>
                            </a:schemeClr>
                          </a:solidFill>
                          <a:latin typeface="Montserrat" panose="00000500000000000000" pitchFamily="2" charset="0"/>
                          <a:ea typeface="+mn-ea"/>
                          <a:cs typeface="+mn-cs"/>
                        </a:rPr>
                        <a:t>”.</a:t>
                      </a:r>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14" name="CuadroTexto 13">
            <a:extLst>
              <a:ext uri="{FF2B5EF4-FFF2-40B4-BE49-F238E27FC236}">
                <a16:creationId xmlns:a16="http://schemas.microsoft.com/office/drawing/2014/main" id="{4478DE3A-2149-EB72-B40A-912247CA2724}"/>
              </a:ext>
            </a:extLst>
          </p:cNvPr>
          <p:cNvSpPr txBox="1"/>
          <p:nvPr/>
        </p:nvSpPr>
        <p:spPr>
          <a:xfrm>
            <a:off x="6401895" y="1263067"/>
            <a:ext cx="2482927" cy="307777"/>
          </a:xfrm>
          <a:prstGeom prst="rect">
            <a:avLst/>
          </a:prstGeom>
          <a:noFill/>
        </p:spPr>
        <p:txBody>
          <a:bodyPr wrap="square">
            <a:spAutoFit/>
          </a:bodyPr>
          <a:lstStyle/>
          <a:p>
            <a:pPr algn="l" defTabSz="685749"/>
            <a:r>
              <a:rPr lang="es-MX" altLang="en-US" sz="1400" b="1" dirty="0">
                <a:solidFill>
                  <a:srgbClr val="245C4F"/>
                </a:solidFill>
                <a:latin typeface="Geomanist Light" panose="02000503000000020004" pitchFamily="50" charset="0"/>
              </a:rPr>
              <a:t>Violencia familiar</a:t>
            </a:r>
          </a:p>
        </p:txBody>
      </p:sp>
      <p:graphicFrame>
        <p:nvGraphicFramePr>
          <p:cNvPr id="16" name="Marcador de posición de contenido 4">
            <a:extLst>
              <a:ext uri="{FF2B5EF4-FFF2-40B4-BE49-F238E27FC236}">
                <a16:creationId xmlns:a16="http://schemas.microsoft.com/office/drawing/2014/main" id="{BDCDE7D0-C6B7-5020-ECEC-2CDB62C8E9DE}"/>
              </a:ext>
            </a:extLst>
          </p:cNvPr>
          <p:cNvGraphicFramePr>
            <a:graphicFrameLocks/>
          </p:cNvGraphicFramePr>
          <p:nvPr>
            <p:extLst>
              <p:ext uri="{D42A27DB-BD31-4B8C-83A1-F6EECF244321}">
                <p14:modId xmlns:p14="http://schemas.microsoft.com/office/powerpoint/2010/main" val="2548624341"/>
              </p:ext>
            </p:extLst>
          </p:nvPr>
        </p:nvGraphicFramePr>
        <p:xfrm>
          <a:off x="6443881" y="1700090"/>
          <a:ext cx="5549578" cy="3332910"/>
        </p:xfrm>
        <a:graphic>
          <a:graphicData uri="http://schemas.openxmlformats.org/drawingml/2006/chart">
            <c:chart xmlns:c="http://schemas.openxmlformats.org/drawingml/2006/chart" xmlns:r="http://schemas.openxmlformats.org/officeDocument/2006/relationships" r:id="rId4"/>
          </a:graphicData>
        </a:graphic>
      </p:graphicFrame>
      <p:sp>
        <p:nvSpPr>
          <p:cNvPr id="18" name="CuadroTexto 17">
            <a:extLst>
              <a:ext uri="{FF2B5EF4-FFF2-40B4-BE49-F238E27FC236}">
                <a16:creationId xmlns:a16="http://schemas.microsoft.com/office/drawing/2014/main" id="{4A6DD6DB-0E94-C4A8-1615-FA2E378A447F}"/>
              </a:ext>
            </a:extLst>
          </p:cNvPr>
          <p:cNvSpPr txBox="1"/>
          <p:nvPr/>
        </p:nvSpPr>
        <p:spPr>
          <a:xfrm>
            <a:off x="139545" y="6083189"/>
            <a:ext cx="6169842" cy="338554"/>
          </a:xfrm>
          <a:prstGeom prst="rect">
            <a:avLst/>
          </a:prstGeom>
          <a:noFill/>
        </p:spPr>
        <p:txBody>
          <a:bodyPr wrap="square">
            <a:spAutoFit/>
          </a:bodyPr>
          <a:lstStyle/>
          <a:p>
            <a:pPr algn="just" fontAlgn="b"/>
            <a:r>
              <a:rPr lang="es-MX" sz="800" dirty="0">
                <a:solidFill>
                  <a:schemeClr val="bg1">
                    <a:lumMod val="50000"/>
                  </a:schemeClr>
                </a:solidFill>
                <a:latin typeface="Montserrat" panose="00000500000000000000" pitchFamily="2" charset="0"/>
              </a:rPr>
              <a:t>El color solido es el reportado para enero-noviembre de cada año. </a:t>
            </a:r>
          </a:p>
          <a:p>
            <a:pPr algn="just" fontAlgn="b"/>
            <a:r>
              <a:rPr lang="es-MX" sz="800" dirty="0">
                <a:solidFill>
                  <a:schemeClr val="bg1">
                    <a:lumMod val="50000"/>
                  </a:schemeClr>
                </a:solidFill>
                <a:latin typeface="Montserrat" panose="00000500000000000000" pitchFamily="2" charset="0"/>
              </a:rPr>
              <a:t>El área punteada es lo reportado para el mes de diciembre de cada año. </a:t>
            </a:r>
          </a:p>
        </p:txBody>
      </p:sp>
    </p:spTree>
    <p:extLst>
      <p:ext uri="{BB962C8B-B14F-4D97-AF65-F5344CB8AC3E}">
        <p14:creationId xmlns:p14="http://schemas.microsoft.com/office/powerpoint/2010/main" val="2096297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5357D45-6345-EE02-4A34-8E3BB373C6C0}"/>
              </a:ext>
            </a:extLst>
          </p:cNvPr>
          <p:cNvSpPr>
            <a:spLocks noGrp="1"/>
          </p:cNvSpPr>
          <p:nvPr>
            <p:ph type="body" sz="quarter" idx="10"/>
          </p:nvPr>
        </p:nvSpPr>
        <p:spPr/>
        <p:txBody>
          <a:bodyPr>
            <a:noAutofit/>
          </a:bodyPr>
          <a:lstStyle/>
          <a:p>
            <a:pPr algn="r">
              <a:lnSpc>
                <a:spcPct val="100000"/>
              </a:lnSpc>
              <a:spcBef>
                <a:spcPts val="0"/>
              </a:spcBef>
            </a:pPr>
            <a:r>
              <a:rPr lang="es-MX" sz="3200" dirty="0"/>
              <a:t>4. Registro Nacional de Personas Desaparecidas y No Localizadas</a:t>
            </a:r>
          </a:p>
        </p:txBody>
      </p:sp>
    </p:spTree>
    <p:extLst>
      <p:ext uri="{BB962C8B-B14F-4D97-AF65-F5344CB8AC3E}">
        <p14:creationId xmlns:p14="http://schemas.microsoft.com/office/powerpoint/2010/main" val="579662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AE6EF1E7-9315-6A18-B0DA-4BDF0D0F7F5C}"/>
              </a:ext>
            </a:extLst>
          </p:cNvPr>
          <p:cNvSpPr>
            <a:spLocks noGrp="1"/>
          </p:cNvSpPr>
          <p:nvPr>
            <p:ph sz="quarter" idx="10"/>
          </p:nvPr>
        </p:nvSpPr>
        <p:spPr>
          <a:xfrm>
            <a:off x="852854" y="1694054"/>
            <a:ext cx="9299814" cy="4801013"/>
          </a:xfrm>
        </p:spPr>
        <p:txBody>
          <a:bodyPr>
            <a:normAutofit/>
          </a:bodyPr>
          <a:lstStyle/>
          <a:p>
            <a:pPr algn="just">
              <a:lnSpc>
                <a:spcPct val="134000"/>
              </a:lnSpc>
              <a:spcBef>
                <a:spcPts val="600"/>
              </a:spcBef>
              <a:spcAft>
                <a:spcPts val="600"/>
              </a:spcAft>
            </a:pPr>
            <a:r>
              <a:rPr lang="es-MX" sz="1600" b="0" dirty="0">
                <a:solidFill>
                  <a:schemeClr val="tx1"/>
                </a:solidFill>
                <a:latin typeface="Geomanist Light" panose="02000503000000020004" pitchFamily="50" charset="0"/>
              </a:rPr>
              <a:t>Durante el inicio de la pandemia de COVID-19, </a:t>
            </a:r>
            <a:r>
              <a:rPr lang="es-MX" sz="1600" dirty="0">
                <a:solidFill>
                  <a:srgbClr val="6E152E"/>
                </a:solidFill>
                <a:latin typeface="Geomanist Light" panose="02000503000000020004" pitchFamily="50" charset="0"/>
              </a:rPr>
              <a:t>la Secretaría de Gobernación formó el Grupo Interinstitucional de Estrategias contra las Violencias (GIEV) </a:t>
            </a:r>
            <a:r>
              <a:rPr lang="es-MX" sz="1600" b="0" dirty="0">
                <a:solidFill>
                  <a:schemeClr val="tx1"/>
                </a:solidFill>
                <a:latin typeface="Geomanist Light" panose="02000503000000020004" pitchFamily="50" charset="0"/>
              </a:rPr>
              <a:t>con el objetivo de </a:t>
            </a:r>
            <a:r>
              <a:rPr lang="es-MX" sz="1600" dirty="0">
                <a:solidFill>
                  <a:srgbClr val="6E152E"/>
                </a:solidFill>
                <a:latin typeface="Geomanist Light" panose="02000503000000020004" pitchFamily="50" charset="0"/>
              </a:rPr>
              <a:t>mejorar la atención y combatir la impunidad de la violencia contra mujeres, niñas y adolescentes en México.</a:t>
            </a:r>
            <a:r>
              <a:rPr lang="es-MX" sz="1600" b="0" dirty="0">
                <a:solidFill>
                  <a:srgbClr val="6E152E"/>
                </a:solidFill>
                <a:latin typeface="Geomanist Light" panose="02000503000000020004" pitchFamily="50" charset="0"/>
              </a:rPr>
              <a:t> </a:t>
            </a:r>
          </a:p>
          <a:p>
            <a:pPr algn="just">
              <a:lnSpc>
                <a:spcPct val="134000"/>
              </a:lnSpc>
              <a:spcBef>
                <a:spcPts val="600"/>
              </a:spcBef>
              <a:spcAft>
                <a:spcPts val="600"/>
              </a:spcAft>
            </a:pPr>
            <a:r>
              <a:rPr lang="es-MX" sz="1600" b="0" dirty="0">
                <a:solidFill>
                  <a:schemeClr val="tx1"/>
                </a:solidFill>
                <a:latin typeface="Geomanist Light" panose="02000503000000020004" pitchFamily="50" charset="0"/>
              </a:rPr>
              <a:t>El GIEV identificó que uno de los principales obstáculos para diseñar estrategias efectivas de prevención y atención era la falta de registros administrativos continuos y confiables. </a:t>
            </a:r>
            <a:r>
              <a:rPr lang="es-MX" sz="1600" dirty="0">
                <a:solidFill>
                  <a:srgbClr val="6E152E"/>
                </a:solidFill>
                <a:latin typeface="Geomanist Light" panose="02000503000000020004" pitchFamily="50" charset="0"/>
              </a:rPr>
              <a:t>Para solucionar este problema, se creó el Grupo Interinstitucional de Estadística C19, que definió un conjunto de indicadores básicos para monitorear la violencia contra las mujeres y las acciones realizadas para atenderla.</a:t>
            </a:r>
            <a:r>
              <a:rPr lang="es-MX" sz="1600" b="0" dirty="0">
                <a:solidFill>
                  <a:schemeClr val="tx1"/>
                </a:solidFill>
                <a:latin typeface="Geomanist Light" panose="02000503000000020004" pitchFamily="50" charset="0"/>
              </a:rPr>
              <a:t> </a:t>
            </a:r>
          </a:p>
          <a:p>
            <a:pPr algn="just">
              <a:lnSpc>
                <a:spcPct val="134000"/>
              </a:lnSpc>
              <a:spcBef>
                <a:spcPts val="600"/>
              </a:spcBef>
              <a:spcAft>
                <a:spcPts val="600"/>
              </a:spcAft>
            </a:pPr>
            <a:endParaRPr lang="es-MX" sz="1600" b="0" dirty="0">
              <a:solidFill>
                <a:schemeClr val="tx1"/>
              </a:solidFill>
              <a:latin typeface="Geomanist Light" panose="02000503000000020004" pitchFamily="50" charset="0"/>
            </a:endParaRPr>
          </a:p>
          <a:p>
            <a:pPr>
              <a:lnSpc>
                <a:spcPct val="100000"/>
              </a:lnSpc>
              <a:spcBef>
                <a:spcPts val="600"/>
              </a:spcBef>
              <a:spcAft>
                <a:spcPts val="600"/>
              </a:spcAft>
            </a:pPr>
            <a:r>
              <a:rPr lang="es-MX" sz="1600" dirty="0">
                <a:solidFill>
                  <a:schemeClr val="bg1">
                    <a:lumMod val="50000"/>
                  </a:schemeClr>
                </a:solidFill>
                <a:latin typeface="Geomanist Light" panose="02000503000000020004" pitchFamily="50" charset="0"/>
              </a:rPr>
              <a:t>La violencia de género es un fenómeno complejo relacionado con desigualdades económicas y patrones socioculturales, que afecta los derechos y libertades de las mujeres en diversos ámbitos.</a:t>
            </a:r>
            <a:endParaRPr lang="es-MX" sz="700" dirty="0">
              <a:solidFill>
                <a:schemeClr val="bg1">
                  <a:lumMod val="50000"/>
                </a:schemeClr>
              </a:solidFill>
              <a:latin typeface="Geomanist" panose="02000503000000020004" pitchFamily="50" charset="0"/>
            </a:endParaRPr>
          </a:p>
        </p:txBody>
      </p:sp>
    </p:spTree>
    <p:extLst>
      <p:ext uri="{BB962C8B-B14F-4D97-AF65-F5344CB8AC3E}">
        <p14:creationId xmlns:p14="http://schemas.microsoft.com/office/powerpoint/2010/main" val="620602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6">
            <a:extLst>
              <a:ext uri="{FF2B5EF4-FFF2-40B4-BE49-F238E27FC236}">
                <a16:creationId xmlns:a16="http://schemas.microsoft.com/office/drawing/2014/main" id="{0C3EF7E4-ABFD-2F8C-3C8B-47EB7A53C48B}"/>
              </a:ext>
            </a:extLst>
          </p:cNvPr>
          <p:cNvSpPr txBox="1">
            <a:spLocks/>
          </p:cNvSpPr>
          <p:nvPr/>
        </p:nvSpPr>
        <p:spPr>
          <a:xfrm>
            <a:off x="334299" y="908083"/>
            <a:ext cx="9952966" cy="54306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Bef>
                <a:spcPts val="3000"/>
              </a:spcBef>
              <a:spcAft>
                <a:spcPts val="600"/>
              </a:spcAft>
            </a:pPr>
            <a:r>
              <a:rPr lang="es-MX" sz="2800" dirty="0">
                <a:solidFill>
                  <a:srgbClr val="6E152E"/>
                </a:solidFill>
                <a:latin typeface="Geomanist" panose="02000503000000020004" pitchFamily="50" charset="0"/>
              </a:rPr>
              <a:t>Personas desaparecidas y no localizadas</a:t>
            </a:r>
          </a:p>
        </p:txBody>
      </p:sp>
      <p:sp>
        <p:nvSpPr>
          <p:cNvPr id="3" name="CuadroTexto 2">
            <a:extLst>
              <a:ext uri="{FF2B5EF4-FFF2-40B4-BE49-F238E27FC236}">
                <a16:creationId xmlns:a16="http://schemas.microsoft.com/office/drawing/2014/main" id="{0F1B851F-8735-DC67-CDE0-2C0A56A193AB}"/>
              </a:ext>
            </a:extLst>
          </p:cNvPr>
          <p:cNvSpPr txBox="1"/>
          <p:nvPr/>
        </p:nvSpPr>
        <p:spPr>
          <a:xfrm>
            <a:off x="334299" y="1683427"/>
            <a:ext cx="9693782" cy="1384995"/>
          </a:xfrm>
          <a:prstGeom prst="rect">
            <a:avLst/>
          </a:prstGeom>
          <a:noFill/>
        </p:spPr>
        <p:txBody>
          <a:bodyPr wrap="square">
            <a:spAutoFit/>
          </a:bodyPr>
          <a:lstStyle/>
          <a:p>
            <a:pPr marL="285750" indent="-285750" algn="just">
              <a:buFont typeface="Arial" panose="020B0604020202020204" pitchFamily="34" charset="0"/>
              <a:buChar char="•"/>
            </a:pPr>
            <a:r>
              <a:rPr lang="es-MX" sz="1400" b="1" dirty="0">
                <a:solidFill>
                  <a:srgbClr val="6E152E"/>
                </a:solidFill>
                <a:latin typeface="Geomanist Light" panose="02000503000000020004" pitchFamily="50" charset="0"/>
              </a:rPr>
              <a:t>La desaparición de personas puede ser a causa de incidentes aislados de comunicación o localización familiar o de diversos delitos </a:t>
            </a:r>
            <a:r>
              <a:rPr lang="es-MX" sz="1400" dirty="0">
                <a:latin typeface="Geomanist Light" panose="02000503000000020004" pitchFamily="50" charset="0"/>
              </a:rPr>
              <a:t>tales como desaparición forzada de persona, desaparición cometida por particulares, secuestro, trata, reclutamiento forzado, sustracción de menores, feminicidio, entre otros.</a:t>
            </a:r>
          </a:p>
          <a:p>
            <a:pPr marL="285750" indent="-285750" algn="just">
              <a:buFont typeface="Arial" panose="020B0604020202020204" pitchFamily="34" charset="0"/>
              <a:buChar char="•"/>
            </a:pPr>
            <a:endParaRPr lang="es-MX" sz="1400" dirty="0">
              <a:latin typeface="Geomanist Light" panose="02000503000000020004" pitchFamily="50" charset="0"/>
            </a:endParaRPr>
          </a:p>
          <a:p>
            <a:pPr marL="285750" indent="-285750" algn="just">
              <a:buFont typeface="Arial" panose="020B0604020202020204" pitchFamily="34" charset="0"/>
              <a:buChar char="•"/>
            </a:pPr>
            <a:r>
              <a:rPr lang="es-MX" sz="1400" dirty="0">
                <a:latin typeface="Geomanist Light" panose="02000503000000020004" pitchFamily="50" charset="0"/>
              </a:rPr>
              <a:t>La autoridad encargada de determinar si la desaparición tiene como causa un presunto delito son las Fiscalías/Procuradurías, por ser quienes tienen a su cargo las investigaciones de los hechos.</a:t>
            </a:r>
            <a:endParaRPr lang="es-ES" sz="1400" dirty="0">
              <a:latin typeface="Geomanist Light" panose="02000503000000020004" pitchFamily="50" charset="0"/>
            </a:endParaRPr>
          </a:p>
        </p:txBody>
      </p:sp>
      <p:grpSp>
        <p:nvGrpSpPr>
          <p:cNvPr id="7" name="Grupo 6">
            <a:extLst>
              <a:ext uri="{FF2B5EF4-FFF2-40B4-BE49-F238E27FC236}">
                <a16:creationId xmlns:a16="http://schemas.microsoft.com/office/drawing/2014/main" id="{8718B77B-DE6A-6FBF-44D7-D68C9AF003F1}"/>
              </a:ext>
            </a:extLst>
          </p:cNvPr>
          <p:cNvGrpSpPr/>
          <p:nvPr/>
        </p:nvGrpSpPr>
        <p:grpSpPr>
          <a:xfrm>
            <a:off x="334299" y="3502211"/>
            <a:ext cx="9931382" cy="943336"/>
            <a:chOff x="977897" y="3058841"/>
            <a:chExt cx="9931382" cy="906963"/>
          </a:xfrm>
        </p:grpSpPr>
        <p:sp>
          <p:nvSpPr>
            <p:cNvPr id="8" name="CuadroTexto 7">
              <a:extLst>
                <a:ext uri="{FF2B5EF4-FFF2-40B4-BE49-F238E27FC236}">
                  <a16:creationId xmlns:a16="http://schemas.microsoft.com/office/drawing/2014/main" id="{545D76CF-DB17-AA31-7C43-27282C96547E}"/>
                </a:ext>
              </a:extLst>
            </p:cNvPr>
            <p:cNvSpPr txBox="1"/>
            <p:nvPr/>
          </p:nvSpPr>
          <p:spPr>
            <a:xfrm>
              <a:off x="977897" y="3058841"/>
              <a:ext cx="4932000" cy="906962"/>
            </a:xfrm>
            <a:prstGeom prst="rect">
              <a:avLst/>
            </a:prstGeom>
            <a:solidFill>
              <a:srgbClr val="6E152E">
                <a:alpha val="10000"/>
              </a:srgbClr>
            </a:solidFill>
            <a:ln>
              <a:solidFill>
                <a:srgbClr val="691B31"/>
              </a:solidFill>
              <a:prstDash val="dash"/>
            </a:ln>
          </p:spPr>
          <p:txBody>
            <a:bodyPr wrap="square">
              <a:spAutoFit/>
            </a:bodyPr>
            <a:lstStyle/>
            <a:p>
              <a:pPr marL="0" lvl="0" indent="0" algn="ctr" defTabSz="533400">
                <a:lnSpc>
                  <a:spcPct val="90000"/>
                </a:lnSpc>
                <a:spcBef>
                  <a:spcPct val="0"/>
                </a:spcBef>
                <a:spcAft>
                  <a:spcPct val="35000"/>
                </a:spcAft>
                <a:buNone/>
              </a:pPr>
              <a:r>
                <a:rPr lang="es-ES_tradnl" sz="1400" b="1" kern="1200" dirty="0">
                  <a:solidFill>
                    <a:srgbClr val="691B31"/>
                  </a:solidFill>
                  <a:effectLst/>
                  <a:latin typeface="Geomanist Light" panose="02000503000000020004" pitchFamily="50" charset="0"/>
                  <a:ea typeface="Times New Roman" panose="02020603050405020304" pitchFamily="18" charset="0"/>
                </a:rPr>
                <a:t>Persona Desaparecida</a:t>
              </a:r>
            </a:p>
            <a:p>
              <a:pPr marL="0" lvl="0" indent="0" algn="ctr" defTabSz="533400">
                <a:lnSpc>
                  <a:spcPct val="90000"/>
                </a:lnSpc>
                <a:spcBef>
                  <a:spcPct val="0"/>
                </a:spcBef>
                <a:spcAft>
                  <a:spcPct val="35000"/>
                </a:spcAft>
                <a:buNone/>
              </a:pPr>
              <a:r>
                <a:rPr lang="es-ES_tradnl" sz="1400" kern="1200" dirty="0">
                  <a:solidFill>
                    <a:srgbClr val="691B31"/>
                  </a:solidFill>
                  <a:effectLst/>
                  <a:latin typeface="Geomanist Light" panose="02000503000000020004" pitchFamily="50" charset="0"/>
                  <a:ea typeface="Times New Roman" panose="02020603050405020304" pitchFamily="18" charset="0"/>
                </a:rPr>
                <a:t>Persona cuyo paradero se desconoce y se presume, a partir de cualquier indicio, que su ausencia se relaciona con la comisión de un delito</a:t>
              </a:r>
              <a:endParaRPr lang="es-MX" sz="1400" kern="1200" dirty="0">
                <a:solidFill>
                  <a:srgbClr val="691B31"/>
                </a:solidFill>
                <a:latin typeface="Geomanist Light" panose="02000503000000020004" pitchFamily="50" charset="0"/>
              </a:endParaRPr>
            </a:p>
          </p:txBody>
        </p:sp>
        <p:sp>
          <p:nvSpPr>
            <p:cNvPr id="9" name="CuadroTexto 8">
              <a:extLst>
                <a:ext uri="{FF2B5EF4-FFF2-40B4-BE49-F238E27FC236}">
                  <a16:creationId xmlns:a16="http://schemas.microsoft.com/office/drawing/2014/main" id="{FC4A00ED-73F7-756E-A468-61F8317E5020}"/>
                </a:ext>
              </a:extLst>
            </p:cNvPr>
            <p:cNvSpPr txBox="1"/>
            <p:nvPr/>
          </p:nvSpPr>
          <p:spPr>
            <a:xfrm>
              <a:off x="5977279" y="3058842"/>
              <a:ext cx="4932000" cy="906962"/>
            </a:xfrm>
            <a:prstGeom prst="rect">
              <a:avLst/>
            </a:prstGeom>
            <a:solidFill>
              <a:srgbClr val="245C4F">
                <a:alpha val="10000"/>
              </a:srgbClr>
            </a:solidFill>
            <a:ln>
              <a:solidFill>
                <a:srgbClr val="245C4F"/>
              </a:solidFill>
              <a:prstDash val="dash"/>
            </a:ln>
          </p:spPr>
          <p:txBody>
            <a:bodyPr wrap="square">
              <a:spAutoFit/>
            </a:bodyPr>
            <a:lstStyle/>
            <a:p>
              <a:pPr marL="0" lvl="0" indent="0" algn="ctr" defTabSz="622300">
                <a:lnSpc>
                  <a:spcPct val="90000"/>
                </a:lnSpc>
                <a:spcBef>
                  <a:spcPct val="0"/>
                </a:spcBef>
                <a:spcAft>
                  <a:spcPct val="35000"/>
                </a:spcAft>
                <a:buNone/>
              </a:pPr>
              <a:r>
                <a:rPr lang="es-ES_tradnl" sz="1400" b="1" kern="1200" dirty="0">
                  <a:solidFill>
                    <a:srgbClr val="245C4F"/>
                  </a:solidFill>
                  <a:effectLst/>
                  <a:latin typeface="Geomanist Light" panose="02000503000000020004" pitchFamily="50" charset="0"/>
                  <a:ea typeface="Times New Roman" panose="02020603050405020304" pitchFamily="18" charset="0"/>
                </a:rPr>
                <a:t>Persona No Localizada</a:t>
              </a:r>
            </a:p>
            <a:p>
              <a:pPr marL="0" lvl="0" indent="0" algn="ctr" defTabSz="622300">
                <a:lnSpc>
                  <a:spcPct val="90000"/>
                </a:lnSpc>
                <a:spcBef>
                  <a:spcPct val="0"/>
                </a:spcBef>
                <a:spcAft>
                  <a:spcPct val="35000"/>
                </a:spcAft>
                <a:buNone/>
              </a:pPr>
              <a:r>
                <a:rPr lang="es-ES_tradnl" sz="1400" b="0" kern="1200" dirty="0">
                  <a:solidFill>
                    <a:srgbClr val="245C4F"/>
                  </a:solidFill>
                  <a:effectLst/>
                  <a:latin typeface="Geomanist Light" panose="02000503000000020004" pitchFamily="50" charset="0"/>
                  <a:ea typeface="Times New Roman" panose="02020603050405020304" pitchFamily="18" charset="0"/>
                </a:rPr>
                <a:t>Persona cuya ubicación es desconocida y que de acuerdo con la información que se reporta a la autoridad, su ausencia no se relaciona con la probable comisión de algún delito</a:t>
              </a:r>
              <a:endParaRPr lang="es-MX" sz="1400" b="0" kern="1200" dirty="0">
                <a:solidFill>
                  <a:srgbClr val="245C4F"/>
                </a:solidFill>
                <a:effectLst/>
                <a:latin typeface="Geomanist Light" panose="02000503000000020004" pitchFamily="50" charset="0"/>
                <a:ea typeface="Times New Roman" panose="02020603050405020304" pitchFamily="18" charset="0"/>
              </a:endParaRPr>
            </a:p>
          </p:txBody>
        </p:sp>
      </p:grpSp>
      <p:sp>
        <p:nvSpPr>
          <p:cNvPr id="10" name="CuadroTexto 9">
            <a:extLst>
              <a:ext uri="{FF2B5EF4-FFF2-40B4-BE49-F238E27FC236}">
                <a16:creationId xmlns:a16="http://schemas.microsoft.com/office/drawing/2014/main" id="{60962455-5B6A-9A18-5A56-334B4CB900B6}"/>
              </a:ext>
            </a:extLst>
          </p:cNvPr>
          <p:cNvSpPr txBox="1"/>
          <p:nvPr/>
        </p:nvSpPr>
        <p:spPr>
          <a:xfrm>
            <a:off x="312716" y="5376507"/>
            <a:ext cx="9928922" cy="770660"/>
          </a:xfrm>
          <a:prstGeom prst="rect">
            <a:avLst/>
          </a:prstGeom>
          <a:noFill/>
        </p:spPr>
        <p:txBody>
          <a:bodyPr wrap="square">
            <a:spAutoFit/>
          </a:bodyPr>
          <a:lstStyle/>
          <a:p>
            <a:pPr marL="342900" lvl="0" indent="-342900" algn="just">
              <a:lnSpc>
                <a:spcPct val="107000"/>
              </a:lnSpc>
              <a:spcBef>
                <a:spcPts val="1200"/>
              </a:spcBef>
              <a:spcAft>
                <a:spcPts val="800"/>
              </a:spcAft>
              <a:buFont typeface="Symbol" panose="05050102010706020507" pitchFamily="18" charset="2"/>
              <a:buChar char=""/>
              <a:tabLst>
                <a:tab pos="457200" algn="l"/>
              </a:tabLst>
            </a:pPr>
            <a:r>
              <a:rPr lang="es-MX" sz="1400" dirty="0">
                <a:latin typeface="Geomanist Light" panose="02000503000000020004" pitchFamily="50" charset="0"/>
              </a:rPr>
              <a:t>La información del Registro Nacional de Personas Desaparecidas y No Localizadas (</a:t>
            </a:r>
            <a:r>
              <a:rPr lang="es-MX" sz="1400" b="0" spc="0" dirty="0">
                <a:latin typeface="Geomanist Light" panose="02000503000000020004" pitchFamily="50" charset="0"/>
              </a:rPr>
              <a:t>RNPDNO)</a:t>
            </a:r>
            <a:r>
              <a:rPr lang="es-MX" sz="1400" dirty="0">
                <a:latin typeface="Geomanist Light" panose="02000503000000020004" pitchFamily="50" charset="0"/>
              </a:rPr>
              <a:t> </a:t>
            </a:r>
            <a:r>
              <a:rPr lang="es-MX" sz="1400" b="1" dirty="0">
                <a:solidFill>
                  <a:srgbClr val="6E152E"/>
                </a:solidFill>
                <a:latin typeface="Geomanist Light" panose="02000503000000020004" pitchFamily="50" charset="0"/>
              </a:rPr>
              <a:t>es actualizada constantemente por las autoridades </a:t>
            </a:r>
            <a:r>
              <a:rPr lang="es-MX" sz="1400" dirty="0">
                <a:latin typeface="Geomanist Light" panose="02000503000000020004" pitchFamily="50" charset="0"/>
              </a:rPr>
              <a:t>de la Federación y de las Entidades Federativas, por lo que puede variar significativamente entre una fecha y otra.</a:t>
            </a:r>
          </a:p>
        </p:txBody>
      </p:sp>
      <p:sp>
        <p:nvSpPr>
          <p:cNvPr id="11" name="CuadroTexto 10">
            <a:extLst>
              <a:ext uri="{FF2B5EF4-FFF2-40B4-BE49-F238E27FC236}">
                <a16:creationId xmlns:a16="http://schemas.microsoft.com/office/drawing/2014/main" id="{150B5A9C-42AB-A531-1E7D-832A06B51956}"/>
              </a:ext>
            </a:extLst>
          </p:cNvPr>
          <p:cNvSpPr txBox="1"/>
          <p:nvPr/>
        </p:nvSpPr>
        <p:spPr>
          <a:xfrm>
            <a:off x="2433130" y="4487737"/>
            <a:ext cx="7839067" cy="323165"/>
          </a:xfrm>
          <a:prstGeom prst="rect">
            <a:avLst/>
          </a:prstGeom>
          <a:noFill/>
        </p:spPr>
        <p:txBody>
          <a:bodyPr wrap="square">
            <a:spAutoFit/>
          </a:bodyPr>
          <a:lstStyle/>
          <a:p>
            <a:pPr algn="r" fontAlgn="b"/>
            <a:r>
              <a:rPr lang="es-MX" sz="700" b="1" i="0" u="none" strike="noStrike" dirty="0">
                <a:solidFill>
                  <a:schemeClr val="bg1">
                    <a:lumMod val="50000"/>
                  </a:schemeClr>
                </a:solidFill>
                <a:latin typeface="Geomanist Light" panose="02000503000000020004" pitchFamily="50" charset="0"/>
                <a:cs typeface="Montserrat" panose="00000500000000000000" pitchFamily="2" charset="0"/>
              </a:rPr>
              <a:t>Fuente</a:t>
            </a:r>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 </a:t>
            </a:r>
            <a:r>
              <a:rPr lang="es-MX" sz="700" b="0" dirty="0">
                <a:solidFill>
                  <a:schemeClr val="bg1">
                    <a:lumMod val="50000"/>
                  </a:schemeClr>
                </a:solidFill>
                <a:effectLst/>
                <a:latin typeface="Geomanist Light" panose="02000503000000020004" pitchFamily="50" charset="0"/>
                <a:ea typeface="Times New Roman" panose="02020603050405020304" pitchFamily="18" charset="0"/>
                <a:cs typeface="Arial" panose="020B0604020202020204" pitchFamily="34" charset="0"/>
              </a:rPr>
              <a:t>Ley General en Materia de Desaparición Forzada de Personas, Desaparición Cometida por Particulares y del Sistema Nacional de Búsqueda de Personas (Artículo 4)</a:t>
            </a:r>
          </a:p>
          <a:p>
            <a:pPr algn="r" fontAlgn="b"/>
            <a:r>
              <a:rPr lang="es-MX" sz="700" b="0" i="0" u="none" strike="noStrike" dirty="0">
                <a:solidFill>
                  <a:schemeClr val="bg1">
                    <a:lumMod val="50000"/>
                  </a:schemeClr>
                </a:solidFill>
                <a:effectLst/>
                <a:latin typeface="Geomanist Light" panose="02000503000000020004" pitchFamily="50" charset="0"/>
                <a:cs typeface="Arial" panose="020B0604020202020204" pitchFamily="34" charset="0"/>
              </a:rPr>
              <a:t>Disponible en: </a:t>
            </a:r>
            <a:r>
              <a:rPr lang="es-MX" sz="700" b="0" i="0" u="none" strike="noStrike" dirty="0">
                <a:solidFill>
                  <a:schemeClr val="bg1">
                    <a:lumMod val="50000"/>
                  </a:schemeClr>
                </a:solidFill>
                <a:effectLst/>
                <a:latin typeface="Geomanist Light" panose="02000503000000020004" pitchFamily="50" charset="0"/>
                <a:cs typeface="Arial" panose="020B0604020202020204" pitchFamily="34" charset="0"/>
                <a:hlinkClick r:id="rId2">
                  <a:extLst>
                    <a:ext uri="{A12FA001-AC4F-418D-AE19-62706E023703}">
                      <ahyp:hlinkClr xmlns:ahyp="http://schemas.microsoft.com/office/drawing/2018/hyperlinkcolor" val="tx"/>
                    </a:ext>
                  </a:extLst>
                </a:hlinkClick>
              </a:rPr>
              <a:t>https://www.diputados.gob.mx/LeyesBiblio/ref/lgmdfp.htm</a:t>
            </a:r>
            <a:endParaRPr lang="es-MX" sz="700" b="0" i="0" u="none" strike="noStrike" dirty="0">
              <a:solidFill>
                <a:schemeClr val="bg1">
                  <a:lumMod val="50000"/>
                </a:schemeClr>
              </a:solidFill>
              <a:effectLst/>
              <a:latin typeface="Geomanist Light" panose="02000503000000020004" pitchFamily="50" charset="0"/>
              <a:cs typeface="Arial" panose="020B0604020202020204" pitchFamily="34" charset="0"/>
            </a:endParaRPr>
          </a:p>
          <a:p>
            <a:pPr algn="l" fontAlgn="b"/>
            <a:endParaRPr lang="es-MX" sz="100" b="0" i="0" u="none" strike="noStrike" dirty="0">
              <a:solidFill>
                <a:srgbClr val="000000"/>
              </a:solidFill>
              <a:latin typeface="Geomanist Light" panose="02000503000000020004" pitchFamily="50" charset="0"/>
              <a:cs typeface="Montserrat" panose="00000500000000000000" pitchFamily="2" charset="0"/>
            </a:endParaRPr>
          </a:p>
        </p:txBody>
      </p:sp>
    </p:spTree>
    <p:extLst>
      <p:ext uri="{BB962C8B-B14F-4D97-AF65-F5344CB8AC3E}">
        <p14:creationId xmlns:p14="http://schemas.microsoft.com/office/powerpoint/2010/main" val="1994145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1">
            <a:extLst>
              <a:ext uri="{FF2B5EF4-FFF2-40B4-BE49-F238E27FC236}">
                <a16:creationId xmlns:a16="http://schemas.microsoft.com/office/drawing/2014/main" id="{044E8099-C95D-A547-7CEA-D67E18C04541}"/>
              </a:ext>
            </a:extLst>
          </p:cNvPr>
          <p:cNvSpPr txBox="1"/>
          <p:nvPr/>
        </p:nvSpPr>
        <p:spPr>
          <a:xfrm>
            <a:off x="-1320" y="-13763"/>
            <a:ext cx="12191999" cy="1206100"/>
          </a:xfrm>
          <a:prstGeom prst="rect">
            <a:avLst/>
          </a:prstGeom>
          <a:solidFill>
            <a:srgbClr val="DEC9A2">
              <a:alpha val="25098"/>
            </a:srgbClr>
          </a:solidFill>
        </p:spPr>
        <p:txBody>
          <a:bodyPr wrap="square" lIns="51435" tIns="25718" rIns="51435" bIns="25718" rtlCol="0">
            <a:spAutoFit/>
          </a:bodyPr>
          <a:lstStyle>
            <a:defPPr>
              <a:defRPr lang="es-MX"/>
            </a:defPPr>
            <a:lvl1pPr defTabSz="457154">
              <a:spcAft>
                <a:spcPts val="600"/>
              </a:spcAft>
              <a:defRPr sz="1400" spc="0">
                <a:solidFill>
                  <a:schemeClr val="tx1">
                    <a:lumMod val="65000"/>
                    <a:lumOff val="35000"/>
                  </a:schemeClr>
                </a:solidFill>
                <a:latin typeface="Geomanist Light" panose="02000503000000020004" pitchFamily="50" charset="0"/>
              </a:defRPr>
            </a:lvl1pPr>
          </a:lstStyle>
          <a:p>
            <a:r>
              <a:rPr lang="es-MX" dirty="0"/>
              <a:t>Una persona se considera como desaparecida cuando se desconoce su paradero y se presume, a partir de cualquier indicio, que su ausencia se relaciona con la comisión de un delito. El RNPDNO contiene un total de 12,204 mujeres desaparecidas, así como 37,904 hombres. En el año 2023 destaca el incremento en el número de personas reportadas como desaparecidas respecto a los años previos, llegó a 2,349 mujeres (66.0 % mayor que en 2022) y 9,152 hombres (37.1 % mayor que en 2022). </a:t>
            </a:r>
          </a:p>
          <a:p>
            <a:r>
              <a:rPr lang="es-MX" dirty="0"/>
              <a:t>Al considerar el periodo enero-noviembre se observa que en 2024 se presenta el mayor número de personas desaparecidas.</a:t>
            </a:r>
          </a:p>
        </p:txBody>
      </p:sp>
      <p:graphicFrame>
        <p:nvGraphicFramePr>
          <p:cNvPr id="11" name="Marcador de posición de contenido 4">
            <a:extLst>
              <a:ext uri="{FF2B5EF4-FFF2-40B4-BE49-F238E27FC236}">
                <a16:creationId xmlns:a16="http://schemas.microsoft.com/office/drawing/2014/main" id="{24DB5006-CCED-17FE-07E3-1B07DF7E7F60}"/>
              </a:ext>
            </a:extLst>
          </p:cNvPr>
          <p:cNvGraphicFramePr>
            <a:graphicFrameLocks/>
          </p:cNvGraphicFramePr>
          <p:nvPr>
            <p:extLst>
              <p:ext uri="{D42A27DB-BD31-4B8C-83A1-F6EECF244321}">
                <p14:modId xmlns:p14="http://schemas.microsoft.com/office/powerpoint/2010/main" val="305321841"/>
              </p:ext>
            </p:extLst>
          </p:nvPr>
        </p:nvGraphicFramePr>
        <p:xfrm>
          <a:off x="146281" y="1894588"/>
          <a:ext cx="6177297" cy="3386878"/>
        </p:xfrm>
        <a:graphic>
          <a:graphicData uri="http://schemas.openxmlformats.org/drawingml/2006/chart">
            <c:chart xmlns:c="http://schemas.openxmlformats.org/drawingml/2006/chart" xmlns:r="http://schemas.openxmlformats.org/officeDocument/2006/relationships" r:id="rId3"/>
          </a:graphicData>
        </a:graphic>
      </p:graphicFrame>
      <p:sp>
        <p:nvSpPr>
          <p:cNvPr id="12" name="Cuadro de texto 2">
            <a:extLst>
              <a:ext uri="{FF2B5EF4-FFF2-40B4-BE49-F238E27FC236}">
                <a16:creationId xmlns:a16="http://schemas.microsoft.com/office/drawing/2014/main" id="{A4865765-0978-4930-D112-D574B6365F37}"/>
              </a:ext>
            </a:extLst>
          </p:cNvPr>
          <p:cNvSpPr txBox="1"/>
          <p:nvPr/>
        </p:nvSpPr>
        <p:spPr>
          <a:xfrm>
            <a:off x="-297" y="6608593"/>
            <a:ext cx="4837253"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Comisión Nacional de Búsqueda</a:t>
            </a:r>
          </a:p>
        </p:txBody>
      </p:sp>
      <p:sp>
        <p:nvSpPr>
          <p:cNvPr id="13" name="CuadroTexto 12">
            <a:extLst>
              <a:ext uri="{FF2B5EF4-FFF2-40B4-BE49-F238E27FC236}">
                <a16:creationId xmlns:a16="http://schemas.microsoft.com/office/drawing/2014/main" id="{BBDF101D-CAE3-3DB8-D35A-197BDB5FDE0C}"/>
              </a:ext>
            </a:extLst>
          </p:cNvPr>
          <p:cNvSpPr txBox="1"/>
          <p:nvPr/>
        </p:nvSpPr>
        <p:spPr>
          <a:xfrm>
            <a:off x="-297" y="1565101"/>
            <a:ext cx="5873799" cy="307777"/>
          </a:xfrm>
          <a:prstGeom prst="rect">
            <a:avLst/>
          </a:prstGeom>
          <a:noFill/>
        </p:spPr>
        <p:txBody>
          <a:bodyPr wrap="square">
            <a:spAutoFit/>
          </a:bodyPr>
          <a:lstStyle>
            <a:defPPr>
              <a:defRPr lang="es-MX"/>
            </a:defPPr>
            <a:lvl1pPr>
              <a:defRPr sz="1400" b="1" i="0" u="none" strike="noStrike" baseline="0">
                <a:solidFill>
                  <a:srgbClr val="A42145"/>
                </a:solidFill>
                <a:latin typeface="Montserrat Medium" panose="020B0604020202020204" charset="0"/>
              </a:defRPr>
            </a:lvl1pPr>
          </a:lstStyle>
          <a:p>
            <a:r>
              <a:rPr lang="es-MX" dirty="0">
                <a:solidFill>
                  <a:srgbClr val="245C4F"/>
                </a:solidFill>
                <a:latin typeface="Geomanist Light" panose="02000503000000020004" pitchFamily="50" charset="0"/>
              </a:rPr>
              <a:t>Personas desaparecidas por año según sexo, </a:t>
            </a:r>
            <a:r>
              <a:rPr lang="es-MX" dirty="0">
                <a:solidFill>
                  <a:srgbClr val="245C4F"/>
                </a:solidFill>
                <a:latin typeface="Geomanist Light" panose="02000503000000020004" pitchFamily="50" charset="0"/>
                <a:sym typeface="Montserrat" panose="00000500000000000000" pitchFamily="2" charset="0"/>
              </a:rPr>
              <a:t>2019-2024</a:t>
            </a:r>
          </a:p>
        </p:txBody>
      </p:sp>
      <p:grpSp>
        <p:nvGrpSpPr>
          <p:cNvPr id="15" name="Grupo 14">
            <a:extLst>
              <a:ext uri="{FF2B5EF4-FFF2-40B4-BE49-F238E27FC236}">
                <a16:creationId xmlns:a16="http://schemas.microsoft.com/office/drawing/2014/main" id="{889DD4FE-AE96-6624-F02E-2CF30DC609A5}"/>
              </a:ext>
            </a:extLst>
          </p:cNvPr>
          <p:cNvGrpSpPr/>
          <p:nvPr/>
        </p:nvGrpSpPr>
        <p:grpSpPr>
          <a:xfrm>
            <a:off x="146281" y="2554089"/>
            <a:ext cx="3203271" cy="606306"/>
            <a:chOff x="269602" y="2057987"/>
            <a:chExt cx="3203271" cy="606306"/>
          </a:xfrm>
        </p:grpSpPr>
        <p:pic>
          <p:nvPicPr>
            <p:cNvPr id="16" name="Gráfico 2" descr="Mujer">
              <a:extLst>
                <a:ext uri="{FF2B5EF4-FFF2-40B4-BE49-F238E27FC236}">
                  <a16:creationId xmlns:a16="http://schemas.microsoft.com/office/drawing/2014/main" id="{5D816110-85EF-6154-5A4C-1F57ED8D24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602" y="2059663"/>
              <a:ext cx="670237" cy="604630"/>
            </a:xfrm>
            <a:prstGeom prst="rect">
              <a:avLst/>
            </a:prstGeom>
          </p:spPr>
        </p:pic>
        <p:pic>
          <p:nvPicPr>
            <p:cNvPr id="17" name="Gráfico 3" descr="Hombre">
              <a:extLst>
                <a:ext uri="{FF2B5EF4-FFF2-40B4-BE49-F238E27FC236}">
                  <a16:creationId xmlns:a16="http://schemas.microsoft.com/office/drawing/2014/main" id="{C78F5E7A-FABC-D6F5-D83C-270E725172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66905" y="2057987"/>
              <a:ext cx="605968" cy="605719"/>
            </a:xfrm>
            <a:prstGeom prst="rect">
              <a:avLst/>
            </a:prstGeom>
          </p:spPr>
        </p:pic>
      </p:grpSp>
      <p:grpSp>
        <p:nvGrpSpPr>
          <p:cNvPr id="19" name="Grupo 18">
            <a:extLst>
              <a:ext uri="{FF2B5EF4-FFF2-40B4-BE49-F238E27FC236}">
                <a16:creationId xmlns:a16="http://schemas.microsoft.com/office/drawing/2014/main" id="{4952CFD9-FDC1-14F3-43D3-846579AA5193}"/>
              </a:ext>
            </a:extLst>
          </p:cNvPr>
          <p:cNvGrpSpPr/>
          <p:nvPr/>
        </p:nvGrpSpPr>
        <p:grpSpPr>
          <a:xfrm>
            <a:off x="6802359" y="1716303"/>
            <a:ext cx="5150397" cy="1806149"/>
            <a:chOff x="6376052" y="949345"/>
            <a:chExt cx="6108443" cy="2188432"/>
          </a:xfrm>
        </p:grpSpPr>
        <p:sp>
          <p:nvSpPr>
            <p:cNvPr id="20" name="CuadroTexto 19">
              <a:extLst>
                <a:ext uri="{FF2B5EF4-FFF2-40B4-BE49-F238E27FC236}">
                  <a16:creationId xmlns:a16="http://schemas.microsoft.com/office/drawing/2014/main" id="{CB9DE84A-4E2D-8ED4-D15E-A70293A209BB}"/>
                </a:ext>
              </a:extLst>
            </p:cNvPr>
            <p:cNvSpPr txBox="1"/>
            <p:nvPr/>
          </p:nvSpPr>
          <p:spPr>
            <a:xfrm>
              <a:off x="7071643" y="1571515"/>
              <a:ext cx="4886911" cy="1566262"/>
            </a:xfrm>
            <a:prstGeom prst="rect">
              <a:avLst/>
            </a:prstGeom>
            <a:noFill/>
          </p:spPr>
          <p:txBody>
            <a:bodyPr wrap="square">
              <a:spAutoFit/>
            </a:bodyPr>
            <a:lstStyle/>
            <a:p>
              <a:pPr marL="285773" indent="-285750">
                <a:buFont typeface="Arial" panose="020B0604020202020204" pitchFamily="34" charset="0"/>
                <a:buChar char="•"/>
              </a:pPr>
              <a:r>
                <a:rPr lang="es-MX" sz="1300" dirty="0">
                  <a:solidFill>
                    <a:srgbClr val="FF0000"/>
                  </a:solidFill>
                  <a:latin typeface="Geomanist Light" panose="02000503000000020004" pitchFamily="50" charset="0"/>
                </a:rPr>
                <a:t>+66.0 % en relación con 2023</a:t>
              </a:r>
            </a:p>
            <a:p>
              <a:pPr marL="285773" indent="-285750">
                <a:buFont typeface="Arial" panose="020B0604020202020204" pitchFamily="34" charset="0"/>
                <a:buChar char="•"/>
              </a:pPr>
              <a:r>
                <a:rPr lang="es-MX" sz="1300" dirty="0">
                  <a:solidFill>
                    <a:srgbClr val="FF0000"/>
                  </a:solidFill>
                  <a:latin typeface="Geomanist Light" panose="02000503000000020004" pitchFamily="50" charset="0"/>
                </a:rPr>
                <a:t>+165.6 % respecto a 2022</a:t>
              </a:r>
            </a:p>
            <a:p>
              <a:pPr marL="285773" indent="-285750">
                <a:buFont typeface="Arial" panose="020B0604020202020204" pitchFamily="34" charset="0"/>
                <a:buChar char="•"/>
              </a:pPr>
              <a:r>
                <a:rPr lang="es-MX" sz="1300" dirty="0">
                  <a:solidFill>
                    <a:srgbClr val="FF0000"/>
                  </a:solidFill>
                  <a:latin typeface="Geomanist Light" panose="02000503000000020004" pitchFamily="50" charset="0"/>
                </a:rPr>
                <a:t>+155.3 % en comparación con 2021</a:t>
              </a:r>
            </a:p>
            <a:p>
              <a:pPr marL="285773" indent="-285750">
                <a:buFont typeface="Arial" panose="020B0604020202020204" pitchFamily="34" charset="0"/>
                <a:buChar char="•"/>
              </a:pPr>
              <a:r>
                <a:rPr lang="es-MX" sz="1300" dirty="0">
                  <a:solidFill>
                    <a:srgbClr val="FF0000"/>
                  </a:solidFill>
                  <a:latin typeface="Geomanist Light" panose="02000503000000020004" pitchFamily="50" charset="0"/>
                </a:rPr>
                <a:t>+161.1 % en relación con 2020</a:t>
              </a:r>
            </a:p>
            <a:p>
              <a:pPr marL="285773" indent="-285750">
                <a:buFont typeface="Arial" panose="020B0604020202020204" pitchFamily="34" charset="0"/>
                <a:buChar char="•"/>
              </a:pPr>
              <a:r>
                <a:rPr lang="es-MX" sz="1300" dirty="0">
                  <a:solidFill>
                    <a:srgbClr val="FF0000"/>
                  </a:solidFill>
                  <a:latin typeface="Geomanist Light" panose="02000503000000020004" pitchFamily="50" charset="0"/>
                </a:rPr>
                <a:t>+156.4 % respecto a 2019</a:t>
              </a:r>
            </a:p>
            <a:p>
              <a:pPr marL="285773" indent="-285750">
                <a:buFont typeface="Arial" panose="020B0604020202020204" pitchFamily="34" charset="0"/>
                <a:buChar char="•"/>
              </a:pPr>
              <a:endParaRPr lang="es-MX" sz="1300" b="1" dirty="0">
                <a:solidFill>
                  <a:srgbClr val="FF0000"/>
                </a:solidFill>
                <a:highlight>
                  <a:srgbClr val="FFFF00"/>
                </a:highlight>
                <a:latin typeface="Geomanist Light" panose="02000503000000020004" pitchFamily="50" charset="0"/>
              </a:endParaRPr>
            </a:p>
          </p:txBody>
        </p:sp>
        <p:sp>
          <p:nvSpPr>
            <p:cNvPr id="21" name="CuadroTexto 20">
              <a:extLst>
                <a:ext uri="{FF2B5EF4-FFF2-40B4-BE49-F238E27FC236}">
                  <a16:creationId xmlns:a16="http://schemas.microsoft.com/office/drawing/2014/main" id="{5E9F5EE9-CE2F-1FCD-B8D5-C4D2F3ACB0B0}"/>
                </a:ext>
              </a:extLst>
            </p:cNvPr>
            <p:cNvSpPr txBox="1"/>
            <p:nvPr/>
          </p:nvSpPr>
          <p:spPr>
            <a:xfrm>
              <a:off x="6376052" y="949345"/>
              <a:ext cx="6108443" cy="633963"/>
            </a:xfrm>
            <a:prstGeom prst="rect">
              <a:avLst/>
            </a:prstGeom>
            <a:solidFill>
              <a:srgbClr val="6E152E"/>
            </a:solidFill>
            <a:ln>
              <a:noFill/>
            </a:ln>
          </p:spPr>
          <p:txBody>
            <a:bodyPr wrap="square" rtlCol="0">
              <a:spAutoFit/>
            </a:bodyPr>
            <a:lstStyle>
              <a:defPPr>
                <a:defRPr lang="es-MX"/>
              </a:defPPr>
              <a:lvl1pPr algn="ctr">
                <a:defRPr sz="1400" b="1">
                  <a:solidFill>
                    <a:srgbClr val="691B31"/>
                  </a:solidFill>
                  <a:latin typeface="Montserrat" panose="00000500000000000000" pitchFamily="2" charset="0"/>
                </a:defRPr>
              </a:lvl1pPr>
            </a:lstStyle>
            <a:p>
              <a:pPr algn="just"/>
              <a:r>
                <a:rPr lang="es-MX" dirty="0">
                  <a:solidFill>
                    <a:schemeClr val="bg1"/>
                  </a:solidFill>
                  <a:latin typeface="Geomanist Light" panose="02000503000000020004" pitchFamily="50" charset="0"/>
                </a:rPr>
                <a:t>En el periodo enero-noviembre de 2024 se tiene el registro de 3,577 mujeres desaparecidas</a:t>
              </a:r>
            </a:p>
          </p:txBody>
        </p:sp>
      </p:grpSp>
      <p:sp>
        <p:nvSpPr>
          <p:cNvPr id="23" name="CuadroTexto 22">
            <a:extLst>
              <a:ext uri="{FF2B5EF4-FFF2-40B4-BE49-F238E27FC236}">
                <a16:creationId xmlns:a16="http://schemas.microsoft.com/office/drawing/2014/main" id="{41F532D5-5D88-8390-A241-9F5164E06DDE}"/>
              </a:ext>
            </a:extLst>
          </p:cNvPr>
          <p:cNvSpPr txBox="1"/>
          <p:nvPr/>
        </p:nvSpPr>
        <p:spPr>
          <a:xfrm>
            <a:off x="7388294" y="4263808"/>
            <a:ext cx="4698303" cy="1092607"/>
          </a:xfrm>
          <a:prstGeom prst="rect">
            <a:avLst/>
          </a:prstGeom>
          <a:noFill/>
        </p:spPr>
        <p:txBody>
          <a:bodyPr wrap="square">
            <a:spAutoFit/>
          </a:bodyPr>
          <a:lstStyle/>
          <a:p>
            <a:pPr marL="285773"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300" i="0" u="none" strike="noStrike" kern="1200" cap="none" spc="0" normalizeH="0" baseline="0" noProof="0" dirty="0">
                <a:ln>
                  <a:noFill/>
                </a:ln>
                <a:solidFill>
                  <a:srgbClr val="FF0000"/>
                </a:solidFill>
                <a:effectLst/>
                <a:uLnTx/>
                <a:uFillTx/>
                <a:latin typeface="Geomanist Light" panose="02000503000000020004" pitchFamily="50" charset="0"/>
              </a:rPr>
              <a:t>+37.1 % en comparación con 2023</a:t>
            </a:r>
          </a:p>
          <a:p>
            <a:pPr marL="285773"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300" i="0" u="none" strike="noStrike" kern="1200" cap="none" spc="0" normalizeH="0" baseline="0" noProof="0" dirty="0">
                <a:ln>
                  <a:noFill/>
                </a:ln>
                <a:solidFill>
                  <a:srgbClr val="FF0000"/>
                </a:solidFill>
                <a:effectLst/>
                <a:uLnTx/>
                <a:uFillTx/>
                <a:latin typeface="Geomanist Light" panose="02000503000000020004" pitchFamily="50" charset="0"/>
              </a:rPr>
              <a:t>+106.6 % en relación con 2022</a:t>
            </a:r>
          </a:p>
          <a:p>
            <a:pPr marL="285773"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300" i="0" u="none" strike="noStrike" kern="1200" cap="none" spc="0" normalizeH="0" baseline="0" noProof="0" dirty="0">
                <a:ln>
                  <a:noFill/>
                </a:ln>
                <a:solidFill>
                  <a:srgbClr val="FF0000"/>
                </a:solidFill>
                <a:effectLst/>
                <a:uLnTx/>
                <a:uFillTx/>
                <a:latin typeface="Geomanist Light" panose="02000503000000020004" pitchFamily="50" charset="0"/>
              </a:rPr>
              <a:t>+</a:t>
            </a:r>
            <a:r>
              <a:rPr lang="es-MX" sz="1300" dirty="0">
                <a:solidFill>
                  <a:srgbClr val="FF0000"/>
                </a:solidFill>
                <a:latin typeface="Geomanist Light" panose="02000503000000020004" pitchFamily="50" charset="0"/>
              </a:rPr>
              <a:t>92.9 </a:t>
            </a:r>
            <a:r>
              <a:rPr kumimoji="0" lang="es-MX" sz="1300" i="0" u="none" strike="noStrike" kern="1200" cap="none" spc="0" normalizeH="0" baseline="0" noProof="0" dirty="0">
                <a:ln>
                  <a:noFill/>
                </a:ln>
                <a:solidFill>
                  <a:srgbClr val="FF0000"/>
                </a:solidFill>
                <a:effectLst/>
                <a:uLnTx/>
                <a:uFillTx/>
                <a:latin typeface="Geomanist Light" panose="02000503000000020004" pitchFamily="50" charset="0"/>
              </a:rPr>
              <a:t>% respecto a  2021</a:t>
            </a:r>
          </a:p>
          <a:p>
            <a:pPr marL="285773"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300" i="0" u="none" strike="noStrike" kern="1200" cap="none" spc="0" normalizeH="0" baseline="0" noProof="0" dirty="0">
                <a:ln>
                  <a:noFill/>
                </a:ln>
                <a:solidFill>
                  <a:srgbClr val="FF0000"/>
                </a:solidFill>
                <a:effectLst/>
                <a:uLnTx/>
                <a:uFillTx/>
                <a:latin typeface="Geomanist Light" panose="02000503000000020004" pitchFamily="50" charset="0"/>
              </a:rPr>
              <a:t>+</a:t>
            </a:r>
            <a:r>
              <a:rPr lang="es-MX" sz="1300" dirty="0">
                <a:solidFill>
                  <a:srgbClr val="FF0000"/>
                </a:solidFill>
                <a:latin typeface="Geomanist Light" panose="02000503000000020004" pitchFamily="50" charset="0"/>
              </a:rPr>
              <a:t>65.7</a:t>
            </a:r>
            <a:r>
              <a:rPr kumimoji="0" lang="es-MX" sz="1300" i="0" u="none" strike="noStrike" kern="1200" cap="none" spc="0" normalizeH="0" baseline="0" noProof="0" dirty="0">
                <a:ln>
                  <a:noFill/>
                </a:ln>
                <a:solidFill>
                  <a:srgbClr val="FF0000"/>
                </a:solidFill>
                <a:effectLst/>
                <a:uLnTx/>
                <a:uFillTx/>
                <a:latin typeface="Geomanist Light" panose="02000503000000020004" pitchFamily="50" charset="0"/>
              </a:rPr>
              <a:t> % en comparación con 2020</a:t>
            </a:r>
          </a:p>
          <a:p>
            <a:pPr marL="285773"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300" i="0" u="none" strike="noStrike" kern="1200" cap="none" spc="0" normalizeH="0" baseline="0" noProof="0" dirty="0">
                <a:ln>
                  <a:noFill/>
                </a:ln>
                <a:solidFill>
                  <a:srgbClr val="FF0000"/>
                </a:solidFill>
                <a:effectLst/>
                <a:uLnTx/>
                <a:uFillTx/>
                <a:latin typeface="Geomanist Light" panose="02000503000000020004" pitchFamily="50" charset="0"/>
              </a:rPr>
              <a:t>+3</a:t>
            </a:r>
            <a:r>
              <a:rPr lang="es-MX" sz="1300" dirty="0">
                <a:solidFill>
                  <a:srgbClr val="FF0000"/>
                </a:solidFill>
                <a:latin typeface="Geomanist Light" panose="02000503000000020004" pitchFamily="50" charset="0"/>
              </a:rPr>
              <a:t>8.1 </a:t>
            </a:r>
            <a:r>
              <a:rPr kumimoji="0" lang="es-MX" sz="1300" i="0" u="none" strike="noStrike" kern="1200" cap="none" spc="0" normalizeH="0" baseline="0" noProof="0" dirty="0">
                <a:ln>
                  <a:noFill/>
                </a:ln>
                <a:solidFill>
                  <a:srgbClr val="FF0000"/>
                </a:solidFill>
                <a:effectLst/>
                <a:uLnTx/>
                <a:uFillTx/>
                <a:latin typeface="Geomanist Light" panose="02000503000000020004" pitchFamily="50" charset="0"/>
              </a:rPr>
              <a:t>% en relación con 2019</a:t>
            </a:r>
          </a:p>
        </p:txBody>
      </p:sp>
      <p:sp>
        <p:nvSpPr>
          <p:cNvPr id="24" name="CuadroTexto 23">
            <a:extLst>
              <a:ext uri="{FF2B5EF4-FFF2-40B4-BE49-F238E27FC236}">
                <a16:creationId xmlns:a16="http://schemas.microsoft.com/office/drawing/2014/main" id="{AA8108C1-CA13-5249-EE18-20B48CEF08C6}"/>
              </a:ext>
            </a:extLst>
          </p:cNvPr>
          <p:cNvSpPr txBox="1"/>
          <p:nvPr/>
        </p:nvSpPr>
        <p:spPr>
          <a:xfrm>
            <a:off x="6802359" y="3732706"/>
            <a:ext cx="5293440" cy="523220"/>
          </a:xfrm>
          <a:prstGeom prst="rect">
            <a:avLst/>
          </a:prstGeom>
          <a:solidFill>
            <a:srgbClr val="BC945A"/>
          </a:solidFill>
          <a:ln>
            <a:noFill/>
          </a:ln>
        </p:spPr>
        <p:txBody>
          <a:bodyPr wrap="square" rtlCol="0">
            <a:spAutoFit/>
          </a:bodyPr>
          <a:lstStyle>
            <a:defPPr>
              <a:defRPr lang="es-MX"/>
            </a:defPPr>
            <a:lvl1pPr algn="ctr">
              <a:defRPr sz="1400" b="1">
                <a:solidFill>
                  <a:srgbClr val="691B31"/>
                </a:solidFill>
                <a:latin typeface="Montserrat" panose="00000500000000000000" pitchFamily="2" charset="0"/>
              </a:defRPr>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s-MX" b="1" i="0" u="none" strike="noStrike" kern="1200" cap="none" spc="0" normalizeH="0" baseline="0" noProof="0" dirty="0">
                <a:ln>
                  <a:noFill/>
                </a:ln>
                <a:solidFill>
                  <a:schemeClr val="bg1"/>
                </a:solidFill>
                <a:effectLst/>
                <a:uLnTx/>
                <a:uFillTx/>
                <a:latin typeface="Geomanist Light" panose="02000503000000020004" pitchFamily="50" charset="0"/>
              </a:rPr>
              <a:t>En el periodo enero–noviembre de 2024 se registró la desaparición de 8,672 hombres</a:t>
            </a:r>
          </a:p>
        </p:txBody>
      </p:sp>
      <p:sp>
        <p:nvSpPr>
          <p:cNvPr id="25" name="CuadroTexto 24">
            <a:extLst>
              <a:ext uri="{FF2B5EF4-FFF2-40B4-BE49-F238E27FC236}">
                <a16:creationId xmlns:a16="http://schemas.microsoft.com/office/drawing/2014/main" id="{005DFF21-4B44-171D-D803-117C24D056D9}"/>
              </a:ext>
            </a:extLst>
          </p:cNvPr>
          <p:cNvSpPr txBox="1"/>
          <p:nvPr/>
        </p:nvSpPr>
        <p:spPr>
          <a:xfrm>
            <a:off x="215595" y="5208405"/>
            <a:ext cx="6369932" cy="600164"/>
          </a:xfrm>
          <a:prstGeom prst="rect">
            <a:avLst/>
          </a:prstGeom>
          <a:noFill/>
        </p:spPr>
        <p:txBody>
          <a:bodyPr wrap="square">
            <a:spAutoFit/>
          </a:bodyPr>
          <a:lstStyle/>
          <a:p>
            <a:pPr algn="just"/>
            <a:r>
              <a:rPr lang="es-MX" sz="1100" dirty="0">
                <a:solidFill>
                  <a:schemeClr val="bg1">
                    <a:lumMod val="50000"/>
                  </a:schemeClr>
                </a:solidFill>
                <a:latin typeface="Geomanist Light" panose="02000503000000020004" pitchFamily="50" charset="0"/>
              </a:rPr>
              <a:t>Nota: </a:t>
            </a:r>
          </a:p>
          <a:p>
            <a:pPr algn="just"/>
            <a:r>
              <a:rPr lang="es-MX" sz="1100" dirty="0">
                <a:solidFill>
                  <a:schemeClr val="bg1">
                    <a:lumMod val="50000"/>
                  </a:schemeClr>
                </a:solidFill>
                <a:latin typeface="Geomanist Light" panose="02000503000000020004" pitchFamily="50" charset="0"/>
              </a:rPr>
              <a:t>El color sólido es el reportado para enero-noviembre de cada año. </a:t>
            </a:r>
          </a:p>
          <a:p>
            <a:pPr algn="just"/>
            <a:r>
              <a:rPr lang="es-MX" sz="1100" dirty="0">
                <a:solidFill>
                  <a:schemeClr val="bg1">
                    <a:lumMod val="50000"/>
                  </a:schemeClr>
                </a:solidFill>
                <a:latin typeface="Geomanist Light" panose="02000503000000020004" pitchFamily="50" charset="0"/>
              </a:rPr>
              <a:t>El área punteada es lo reportado para el mes de diciembre de cada año.</a:t>
            </a:r>
            <a:r>
              <a:rPr lang="es-MX" sz="1100" dirty="0">
                <a:solidFill>
                  <a:schemeClr val="tx1">
                    <a:lumMod val="95000"/>
                    <a:lumOff val="5000"/>
                  </a:schemeClr>
                </a:solidFill>
                <a:latin typeface="Geomanist Light" panose="02000503000000020004" pitchFamily="50" charset="0"/>
              </a:rPr>
              <a:t> </a:t>
            </a:r>
          </a:p>
        </p:txBody>
      </p:sp>
      <p:graphicFrame>
        <p:nvGraphicFramePr>
          <p:cNvPr id="2" name="6 Tabla">
            <a:extLst>
              <a:ext uri="{FF2B5EF4-FFF2-40B4-BE49-F238E27FC236}">
                <a16:creationId xmlns:a16="http://schemas.microsoft.com/office/drawing/2014/main" id="{D1F0E2A7-A533-EE2B-CA98-E99FECEFC728}"/>
              </a:ext>
            </a:extLst>
          </p:cNvPr>
          <p:cNvGraphicFramePr>
            <a:graphicFrameLocks noGrp="1"/>
          </p:cNvGraphicFramePr>
          <p:nvPr>
            <p:extLst>
              <p:ext uri="{D42A27DB-BD31-4B8C-83A1-F6EECF244321}">
                <p14:modId xmlns:p14="http://schemas.microsoft.com/office/powerpoint/2010/main" val="863023481"/>
              </p:ext>
            </p:extLst>
          </p:nvPr>
        </p:nvGraphicFramePr>
        <p:xfrm>
          <a:off x="5559064" y="6400800"/>
          <a:ext cx="6587897" cy="433994"/>
        </p:xfrm>
        <a:graphic>
          <a:graphicData uri="http://schemas.openxmlformats.org/drawingml/2006/table">
            <a:tbl>
              <a:tblPr/>
              <a:tblGrid>
                <a:gridCol w="6587897">
                  <a:extLst>
                    <a:ext uri="{9D8B030D-6E8A-4147-A177-3AD203B41FA5}">
                      <a16:colId xmlns:a16="http://schemas.microsoft.com/office/drawing/2014/main" val="20000"/>
                    </a:ext>
                  </a:extLst>
                </a:gridCol>
              </a:tblGrid>
              <a:tr h="433994">
                <a:tc>
                  <a:txBody>
                    <a:bodyPr/>
                    <a:lstStyle/>
                    <a:p>
                      <a:pPr algn="r"/>
                      <a:r>
                        <a:rPr lang="es-MX" sz="700" b="1" kern="1200" dirty="0">
                          <a:solidFill>
                            <a:schemeClr val="bg1">
                              <a:lumMod val="50000"/>
                            </a:schemeClr>
                          </a:solidFill>
                          <a:effectLst/>
                          <a:latin typeface="Geomanist Light" panose="02000503000000020004" pitchFamily="50" charset="0"/>
                          <a:ea typeface="+mn-ea"/>
                          <a:cs typeface="+mn-cs"/>
                        </a:rPr>
                        <a:t>Fuente:</a:t>
                      </a:r>
                      <a:r>
                        <a:rPr lang="es-MX" sz="700" kern="1200" dirty="0">
                          <a:solidFill>
                            <a:schemeClr val="bg1">
                              <a:lumMod val="50000"/>
                            </a:schemeClr>
                          </a:solidFill>
                          <a:effectLst/>
                          <a:latin typeface="Geomanist Light" panose="02000503000000020004" pitchFamily="50" charset="0"/>
                          <a:ea typeface="+mn-ea"/>
                          <a:cs typeface="+mn-cs"/>
                        </a:rPr>
                        <a:t> Secretaria de Gobernación con información del Registro Nacional de Personas Desaparecidas y No Localizadas, recabada e integrada al mismo por las autoridades de la Federación y de las Entidades Federativas.</a:t>
                      </a:r>
                    </a:p>
                    <a:p>
                      <a:pPr algn="r"/>
                      <a:r>
                        <a:rPr lang="es-MX" sz="700" kern="1200" dirty="0">
                          <a:solidFill>
                            <a:schemeClr val="bg1">
                              <a:lumMod val="50000"/>
                            </a:schemeClr>
                          </a:solidFill>
                          <a:effectLst/>
                          <a:latin typeface="Geomanist Light" panose="02000503000000020004" pitchFamily="50" charset="0"/>
                          <a:ea typeface="+mn-ea"/>
                          <a:cs typeface="+mn-cs"/>
                        </a:rPr>
                        <a:t>Consultada en: </a:t>
                      </a:r>
                      <a:r>
                        <a:rPr lang="es-MX" sz="700" kern="1200" dirty="0">
                          <a:solidFill>
                            <a:schemeClr val="bg1">
                              <a:lumMod val="50000"/>
                            </a:schemeClr>
                          </a:solidFill>
                          <a:effectLst/>
                          <a:latin typeface="Geomanist Light" panose="02000503000000020004" pitchFamily="50" charset="0"/>
                          <a:ea typeface="+mn-ea"/>
                          <a:cs typeface="+mn-cs"/>
                          <a:hlinkClick r:id="rId8">
                            <a:extLst>
                              <a:ext uri="{A12FA001-AC4F-418D-AE19-62706E023703}">
                                <ahyp:hlinkClr xmlns:ahyp="http://schemas.microsoft.com/office/drawing/2018/hyperlinkcolor" val="tx"/>
                              </a:ext>
                            </a:extLst>
                          </a:hlinkClick>
                        </a:rPr>
                        <a:t>https://versionpublicarnpdno.segob.gob.mx/Dashboard/Index</a:t>
                      </a:r>
                      <a:r>
                        <a:rPr lang="es-MX" sz="700" kern="1200" dirty="0">
                          <a:solidFill>
                            <a:schemeClr val="bg1">
                              <a:lumMod val="50000"/>
                            </a:schemeClr>
                          </a:solidFill>
                          <a:effectLst/>
                          <a:latin typeface="Geomanist Light" panose="02000503000000020004" pitchFamily="50" charset="0"/>
                          <a:ea typeface="+mn-ea"/>
                          <a:cs typeface="+mn-cs"/>
                        </a:rPr>
                        <a:t>, el 23 de diciembre de 2024</a:t>
                      </a:r>
                    </a:p>
                    <a:p>
                      <a:pPr algn="r" fontAlgn="b"/>
                      <a:endParaRPr lang="es-MX" sz="100" b="0" i="0" u="none" strike="noStrike" dirty="0">
                        <a:solidFill>
                          <a:schemeClr val="bg1">
                            <a:lumMod val="50000"/>
                          </a:schemeClr>
                        </a:solidFill>
                        <a:latin typeface="Geomanist Light" panose="02000503000000020004" pitchFamily="50" charset="0"/>
                        <a:cs typeface="Montserrat" panose="00000500000000000000" pitchFamily="2" charset="0"/>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08923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1">
            <a:extLst>
              <a:ext uri="{FF2B5EF4-FFF2-40B4-BE49-F238E27FC236}">
                <a16:creationId xmlns:a16="http://schemas.microsoft.com/office/drawing/2014/main" id="{044E8099-C95D-A547-7CEA-D67E18C04541}"/>
              </a:ext>
            </a:extLst>
          </p:cNvPr>
          <p:cNvSpPr txBox="1"/>
          <p:nvPr/>
        </p:nvSpPr>
        <p:spPr>
          <a:xfrm>
            <a:off x="-1320" y="-13763"/>
            <a:ext cx="12191999" cy="1036823"/>
          </a:xfrm>
          <a:prstGeom prst="rect">
            <a:avLst/>
          </a:prstGeom>
          <a:solidFill>
            <a:srgbClr val="DEC9A2">
              <a:alpha val="25098"/>
            </a:srgbClr>
          </a:solidFill>
        </p:spPr>
        <p:txBody>
          <a:bodyPr wrap="square" lIns="51435" tIns="25718" rIns="51435" bIns="25718" rtlCol="0">
            <a:spAutoFit/>
          </a:bodyPr>
          <a:lstStyle>
            <a:defPPr>
              <a:defRPr lang="es-MX"/>
            </a:defPPr>
            <a:lvl1pPr defTabSz="457154">
              <a:spcAft>
                <a:spcPts val="600"/>
              </a:spcAft>
              <a:defRPr sz="1400" spc="0">
                <a:solidFill>
                  <a:schemeClr val="tx1">
                    <a:lumMod val="65000"/>
                    <a:lumOff val="35000"/>
                  </a:schemeClr>
                </a:solidFill>
                <a:latin typeface="Geomanist Light" panose="02000503000000020004" pitchFamily="50" charset="0"/>
              </a:defRPr>
            </a:lvl1pPr>
          </a:lstStyle>
          <a:p>
            <a:r>
              <a:rPr lang="es-MX" dirty="0"/>
              <a:t>Una persona se considera como no localizada cuando se desconoce su paradero y se presume, a partir de cualquier indicio, que su ausencia NO se relaciona con la comisión de un delito. El RNPDNO registra un total de 1,316 mujeres no localizadas, así como 4,897 hombres. En el año 2023 destaca el descenso en el número de personas reportadas como no localizadas respecto a los años previos, llegó a 156 mujeres (57.6 % menor que en 2022) y 835 hombres (44.3 % menor que en 2022). </a:t>
            </a:r>
          </a:p>
        </p:txBody>
      </p:sp>
      <p:sp>
        <p:nvSpPr>
          <p:cNvPr id="12" name="Cuadro de texto 2">
            <a:extLst>
              <a:ext uri="{FF2B5EF4-FFF2-40B4-BE49-F238E27FC236}">
                <a16:creationId xmlns:a16="http://schemas.microsoft.com/office/drawing/2014/main" id="{A4865765-0978-4930-D112-D574B6365F37}"/>
              </a:ext>
            </a:extLst>
          </p:cNvPr>
          <p:cNvSpPr txBox="1"/>
          <p:nvPr/>
        </p:nvSpPr>
        <p:spPr>
          <a:xfrm>
            <a:off x="-297" y="6608593"/>
            <a:ext cx="4837253"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Comisión Nacional de Búsqueda</a:t>
            </a:r>
          </a:p>
        </p:txBody>
      </p:sp>
      <p:sp>
        <p:nvSpPr>
          <p:cNvPr id="2" name="CuadroTexto 1">
            <a:extLst>
              <a:ext uri="{FF2B5EF4-FFF2-40B4-BE49-F238E27FC236}">
                <a16:creationId xmlns:a16="http://schemas.microsoft.com/office/drawing/2014/main" id="{59A32770-1825-713C-529C-68AF095F49C2}"/>
              </a:ext>
            </a:extLst>
          </p:cNvPr>
          <p:cNvSpPr txBox="1"/>
          <p:nvPr/>
        </p:nvSpPr>
        <p:spPr>
          <a:xfrm>
            <a:off x="121693" y="1613618"/>
            <a:ext cx="5873799" cy="307777"/>
          </a:xfrm>
          <a:prstGeom prst="rect">
            <a:avLst/>
          </a:prstGeom>
          <a:noFill/>
        </p:spPr>
        <p:txBody>
          <a:bodyPr wrap="square">
            <a:spAutoFit/>
          </a:bodyPr>
          <a:lstStyle>
            <a:defPPr>
              <a:defRPr lang="es-MX"/>
            </a:defPPr>
            <a:lvl1pPr>
              <a:defRPr sz="1400" b="1" i="0" u="none" strike="noStrike" baseline="0">
                <a:solidFill>
                  <a:srgbClr val="A42145"/>
                </a:solidFill>
                <a:latin typeface="Montserrat Medium" panose="020B0604020202020204" charset="0"/>
              </a:defRPr>
            </a:lvl1pPr>
          </a:lstStyle>
          <a:p>
            <a:r>
              <a:rPr lang="es-MX" dirty="0">
                <a:solidFill>
                  <a:srgbClr val="245C4F"/>
                </a:solidFill>
                <a:latin typeface="Geomanist Light" panose="02000503000000020004" pitchFamily="50" charset="0"/>
              </a:rPr>
              <a:t>Personas no localizadas por año según sexo, </a:t>
            </a:r>
            <a:r>
              <a:rPr lang="es-MX" dirty="0">
                <a:solidFill>
                  <a:srgbClr val="245C4F"/>
                </a:solidFill>
                <a:latin typeface="Geomanist Light" panose="02000503000000020004" pitchFamily="50" charset="0"/>
                <a:sym typeface="Montserrat" panose="00000500000000000000" pitchFamily="2" charset="0"/>
              </a:rPr>
              <a:t>2019-2024</a:t>
            </a:r>
          </a:p>
        </p:txBody>
      </p:sp>
      <p:graphicFrame>
        <p:nvGraphicFramePr>
          <p:cNvPr id="3" name="Marcador de posición de contenido 4">
            <a:extLst>
              <a:ext uri="{FF2B5EF4-FFF2-40B4-BE49-F238E27FC236}">
                <a16:creationId xmlns:a16="http://schemas.microsoft.com/office/drawing/2014/main" id="{4C86D6FE-7D69-1D36-8585-8BD39AFFBC84}"/>
              </a:ext>
            </a:extLst>
          </p:cNvPr>
          <p:cNvGraphicFramePr>
            <a:graphicFrameLocks/>
          </p:cNvGraphicFramePr>
          <p:nvPr>
            <p:extLst>
              <p:ext uri="{D42A27DB-BD31-4B8C-83A1-F6EECF244321}">
                <p14:modId xmlns:p14="http://schemas.microsoft.com/office/powerpoint/2010/main" val="69385544"/>
              </p:ext>
            </p:extLst>
          </p:nvPr>
        </p:nvGraphicFramePr>
        <p:xfrm>
          <a:off x="146281" y="2132352"/>
          <a:ext cx="6177297" cy="2917813"/>
        </p:xfrm>
        <a:graphic>
          <a:graphicData uri="http://schemas.openxmlformats.org/drawingml/2006/chart">
            <c:chart xmlns:c="http://schemas.openxmlformats.org/drawingml/2006/chart" xmlns:r="http://schemas.openxmlformats.org/officeDocument/2006/relationships" r:id="rId3"/>
          </a:graphicData>
        </a:graphic>
      </p:graphicFrame>
      <p:sp>
        <p:nvSpPr>
          <p:cNvPr id="4" name="CuadroTexto 3">
            <a:extLst>
              <a:ext uri="{FF2B5EF4-FFF2-40B4-BE49-F238E27FC236}">
                <a16:creationId xmlns:a16="http://schemas.microsoft.com/office/drawing/2014/main" id="{C5BF51DF-60AB-CC74-0467-C9EBD40EB61F}"/>
              </a:ext>
            </a:extLst>
          </p:cNvPr>
          <p:cNvSpPr txBox="1"/>
          <p:nvPr/>
        </p:nvSpPr>
        <p:spPr>
          <a:xfrm>
            <a:off x="6802359" y="1716303"/>
            <a:ext cx="5150397" cy="523220"/>
          </a:xfrm>
          <a:prstGeom prst="rect">
            <a:avLst/>
          </a:prstGeom>
          <a:solidFill>
            <a:srgbClr val="6E152E"/>
          </a:solidFill>
          <a:ln>
            <a:noFill/>
          </a:ln>
        </p:spPr>
        <p:txBody>
          <a:bodyPr wrap="square" rtlCol="0">
            <a:spAutoFit/>
          </a:bodyPr>
          <a:lstStyle>
            <a:defPPr>
              <a:defRPr lang="es-MX"/>
            </a:defPPr>
            <a:lvl1pPr algn="ctr">
              <a:defRPr sz="1400" b="1">
                <a:solidFill>
                  <a:srgbClr val="691B31"/>
                </a:solidFill>
                <a:latin typeface="Montserrat" panose="00000500000000000000" pitchFamily="2" charset="0"/>
              </a:defRPr>
            </a:lvl1pPr>
          </a:lstStyle>
          <a:p>
            <a:pPr algn="just"/>
            <a:r>
              <a:rPr lang="es-MX" dirty="0">
                <a:solidFill>
                  <a:schemeClr val="bg1"/>
                </a:solidFill>
                <a:latin typeface="Geomanist Light" panose="02000503000000020004" pitchFamily="50" charset="0"/>
              </a:rPr>
              <a:t>En el periodo enero-noviembre de 2024 no se registró ningún caso de mujeres no localizadas.</a:t>
            </a:r>
          </a:p>
        </p:txBody>
      </p:sp>
      <p:sp>
        <p:nvSpPr>
          <p:cNvPr id="5" name="CuadroTexto 4">
            <a:extLst>
              <a:ext uri="{FF2B5EF4-FFF2-40B4-BE49-F238E27FC236}">
                <a16:creationId xmlns:a16="http://schemas.microsoft.com/office/drawing/2014/main" id="{D74B297F-A209-EC17-51C0-5D22D818CE98}"/>
              </a:ext>
            </a:extLst>
          </p:cNvPr>
          <p:cNvSpPr txBox="1"/>
          <p:nvPr/>
        </p:nvSpPr>
        <p:spPr>
          <a:xfrm>
            <a:off x="7388294" y="4263808"/>
            <a:ext cx="4698303" cy="1092607"/>
          </a:xfrm>
          <a:prstGeom prst="rect">
            <a:avLst/>
          </a:prstGeom>
          <a:noFill/>
        </p:spPr>
        <p:txBody>
          <a:bodyPr wrap="square">
            <a:spAutoFit/>
          </a:bodyPr>
          <a:lstStyle/>
          <a:p>
            <a:pPr marL="285773"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300" dirty="0">
                <a:solidFill>
                  <a:srgbClr val="245C4F"/>
                </a:solidFill>
                <a:latin typeface="Geomanist Light" panose="02000503000000020004" pitchFamily="50" charset="0"/>
              </a:rPr>
              <a:t>-</a:t>
            </a:r>
            <a:r>
              <a:rPr kumimoji="0" lang="es-MX" sz="1300" i="0" u="none" strike="noStrike" kern="1200" cap="none" spc="0" normalizeH="0" baseline="0" noProof="0" dirty="0">
                <a:ln>
                  <a:noFill/>
                </a:ln>
                <a:solidFill>
                  <a:srgbClr val="245C4F"/>
                </a:solidFill>
                <a:effectLst/>
                <a:uLnTx/>
                <a:uFillTx/>
                <a:latin typeface="Geomanist Light" panose="02000503000000020004" pitchFamily="50" charset="0"/>
              </a:rPr>
              <a:t>9</a:t>
            </a:r>
            <a:r>
              <a:rPr lang="es-MX" sz="1300" dirty="0">
                <a:solidFill>
                  <a:srgbClr val="245C4F"/>
                </a:solidFill>
                <a:latin typeface="Geomanist Light" panose="02000503000000020004" pitchFamily="50" charset="0"/>
              </a:rPr>
              <a:t>1.8</a:t>
            </a:r>
            <a:r>
              <a:rPr kumimoji="0" lang="es-MX" sz="1300" i="0" u="none" strike="noStrike" kern="1200" cap="none" spc="0" normalizeH="0" baseline="0" noProof="0" dirty="0">
                <a:ln>
                  <a:noFill/>
                </a:ln>
                <a:solidFill>
                  <a:srgbClr val="245C4F"/>
                </a:solidFill>
                <a:effectLst/>
                <a:uLnTx/>
                <a:uFillTx/>
                <a:latin typeface="Geomanist Light" panose="02000503000000020004" pitchFamily="50" charset="0"/>
              </a:rPr>
              <a:t> % en comparación con 2023</a:t>
            </a:r>
          </a:p>
          <a:p>
            <a:pPr marL="285773"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300" i="0" u="none" strike="noStrike" kern="1200" cap="none" spc="0" normalizeH="0" baseline="0" noProof="0" dirty="0">
                <a:ln>
                  <a:noFill/>
                </a:ln>
                <a:solidFill>
                  <a:srgbClr val="245C4F"/>
                </a:solidFill>
                <a:effectLst/>
                <a:uLnTx/>
                <a:uFillTx/>
                <a:latin typeface="Geomanist Light" panose="02000503000000020004" pitchFamily="50" charset="0"/>
              </a:rPr>
              <a:t>-95.1 % en relación con 2022</a:t>
            </a:r>
          </a:p>
          <a:p>
            <a:pPr marL="285773"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300" i="0" u="none" strike="noStrike" kern="1200" cap="none" spc="0" normalizeH="0" baseline="0" noProof="0" dirty="0">
                <a:ln>
                  <a:noFill/>
                </a:ln>
                <a:solidFill>
                  <a:srgbClr val="245C4F"/>
                </a:solidFill>
                <a:effectLst/>
                <a:uLnTx/>
                <a:uFillTx/>
                <a:latin typeface="Geomanist Light" panose="02000503000000020004" pitchFamily="50" charset="0"/>
              </a:rPr>
              <a:t>-95.3 % respecto a  2021</a:t>
            </a:r>
          </a:p>
          <a:p>
            <a:pPr marL="285773"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300" i="0" u="none" strike="noStrike" kern="1200" cap="none" spc="0" normalizeH="0" baseline="0" noProof="0" dirty="0">
                <a:ln>
                  <a:noFill/>
                </a:ln>
                <a:solidFill>
                  <a:srgbClr val="245C4F"/>
                </a:solidFill>
                <a:effectLst/>
                <a:uLnTx/>
                <a:uFillTx/>
                <a:latin typeface="Geomanist Light" panose="02000503000000020004" pitchFamily="50" charset="0"/>
              </a:rPr>
              <a:t>-</a:t>
            </a:r>
            <a:r>
              <a:rPr lang="es-MX" sz="1300" dirty="0">
                <a:solidFill>
                  <a:srgbClr val="245C4F"/>
                </a:solidFill>
                <a:latin typeface="Geomanist Light" panose="02000503000000020004" pitchFamily="50" charset="0"/>
              </a:rPr>
              <a:t>89.4</a:t>
            </a:r>
            <a:r>
              <a:rPr kumimoji="0" lang="es-MX" sz="1300" i="0" u="none" strike="noStrike" kern="1200" cap="none" spc="0" normalizeH="0" baseline="0" noProof="0" dirty="0">
                <a:ln>
                  <a:noFill/>
                </a:ln>
                <a:solidFill>
                  <a:srgbClr val="245C4F"/>
                </a:solidFill>
                <a:effectLst/>
                <a:uLnTx/>
                <a:uFillTx/>
                <a:latin typeface="Geomanist Light" panose="02000503000000020004" pitchFamily="50" charset="0"/>
              </a:rPr>
              <a:t> % en comparación con 2020</a:t>
            </a:r>
          </a:p>
          <a:p>
            <a:pPr marL="285773"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300" i="0" u="none" strike="noStrike" kern="1200" cap="none" spc="0" normalizeH="0" baseline="0" noProof="0" dirty="0">
                <a:ln>
                  <a:noFill/>
                </a:ln>
                <a:solidFill>
                  <a:srgbClr val="245C4F"/>
                </a:solidFill>
                <a:effectLst/>
                <a:uLnTx/>
                <a:uFillTx/>
                <a:latin typeface="Geomanist Light" panose="02000503000000020004" pitchFamily="50" charset="0"/>
              </a:rPr>
              <a:t>-58.8 % en relación con 2019</a:t>
            </a:r>
          </a:p>
        </p:txBody>
      </p:sp>
      <p:sp>
        <p:nvSpPr>
          <p:cNvPr id="6" name="CuadroTexto 5">
            <a:extLst>
              <a:ext uri="{FF2B5EF4-FFF2-40B4-BE49-F238E27FC236}">
                <a16:creationId xmlns:a16="http://schemas.microsoft.com/office/drawing/2014/main" id="{DF51C7CD-5A37-9624-530D-3F46EA934093}"/>
              </a:ext>
            </a:extLst>
          </p:cNvPr>
          <p:cNvSpPr txBox="1"/>
          <p:nvPr/>
        </p:nvSpPr>
        <p:spPr>
          <a:xfrm>
            <a:off x="6802359" y="3732706"/>
            <a:ext cx="5293440" cy="523220"/>
          </a:xfrm>
          <a:prstGeom prst="rect">
            <a:avLst/>
          </a:prstGeom>
          <a:solidFill>
            <a:srgbClr val="BC945A"/>
          </a:solidFill>
          <a:ln>
            <a:noFill/>
          </a:ln>
        </p:spPr>
        <p:txBody>
          <a:bodyPr wrap="square" rtlCol="0">
            <a:spAutoFit/>
          </a:bodyPr>
          <a:lstStyle>
            <a:defPPr>
              <a:defRPr lang="es-MX"/>
            </a:defPPr>
            <a:lvl1pPr algn="ctr">
              <a:defRPr sz="1400" b="1">
                <a:solidFill>
                  <a:srgbClr val="691B31"/>
                </a:solidFill>
                <a:latin typeface="Montserrat" panose="00000500000000000000" pitchFamily="2" charset="0"/>
              </a:defRPr>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s-MX" b="1" i="0" u="none" strike="noStrike" kern="1200" cap="none" spc="0" normalizeH="0" baseline="0" noProof="0" dirty="0">
                <a:ln>
                  <a:noFill/>
                </a:ln>
                <a:solidFill>
                  <a:schemeClr val="bg1"/>
                </a:solidFill>
                <a:effectLst/>
                <a:uLnTx/>
                <a:uFillTx/>
                <a:latin typeface="Geomanist Light" panose="02000503000000020004" pitchFamily="50" charset="0"/>
              </a:rPr>
              <a:t>En enero-noviembre de 2024 se tiene el registro de 68 hombres no localizados</a:t>
            </a:r>
          </a:p>
        </p:txBody>
      </p:sp>
      <p:grpSp>
        <p:nvGrpSpPr>
          <p:cNvPr id="8" name="Grupo 7">
            <a:extLst>
              <a:ext uri="{FF2B5EF4-FFF2-40B4-BE49-F238E27FC236}">
                <a16:creationId xmlns:a16="http://schemas.microsoft.com/office/drawing/2014/main" id="{81065B29-B2FE-875B-CA02-FECB0D07B476}"/>
              </a:ext>
            </a:extLst>
          </p:cNvPr>
          <p:cNvGrpSpPr/>
          <p:nvPr/>
        </p:nvGrpSpPr>
        <p:grpSpPr>
          <a:xfrm>
            <a:off x="358385" y="2499343"/>
            <a:ext cx="3535890" cy="610936"/>
            <a:chOff x="4095516" y="1766088"/>
            <a:chExt cx="4208687" cy="814872"/>
          </a:xfrm>
        </p:grpSpPr>
        <p:pic>
          <p:nvPicPr>
            <p:cNvPr id="10" name="Gráfico 2" descr="Mujer">
              <a:extLst>
                <a:ext uri="{FF2B5EF4-FFF2-40B4-BE49-F238E27FC236}">
                  <a16:creationId xmlns:a16="http://schemas.microsoft.com/office/drawing/2014/main" id="{2607B077-D293-B5BD-FC76-C779BB855A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95516" y="1774499"/>
              <a:ext cx="797767" cy="806461"/>
            </a:xfrm>
            <a:prstGeom prst="rect">
              <a:avLst/>
            </a:prstGeom>
          </p:spPr>
        </p:pic>
        <p:pic>
          <p:nvPicPr>
            <p:cNvPr id="14" name="Gráfico 3" descr="Hombre">
              <a:extLst>
                <a:ext uri="{FF2B5EF4-FFF2-40B4-BE49-F238E27FC236}">
                  <a16:creationId xmlns:a16="http://schemas.microsoft.com/office/drawing/2014/main" id="{FCD0EB5B-26BA-6189-BC13-1D6FC475EE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82934" y="1766088"/>
              <a:ext cx="721269" cy="807913"/>
            </a:xfrm>
            <a:prstGeom prst="rect">
              <a:avLst/>
            </a:prstGeom>
          </p:spPr>
        </p:pic>
      </p:grpSp>
      <p:sp>
        <p:nvSpPr>
          <p:cNvPr id="13" name="CuadroTexto 12">
            <a:extLst>
              <a:ext uri="{FF2B5EF4-FFF2-40B4-BE49-F238E27FC236}">
                <a16:creationId xmlns:a16="http://schemas.microsoft.com/office/drawing/2014/main" id="{2DA33A27-FB25-2EE8-F3A2-8597114B0F2C}"/>
              </a:ext>
            </a:extLst>
          </p:cNvPr>
          <p:cNvSpPr txBox="1"/>
          <p:nvPr/>
        </p:nvSpPr>
        <p:spPr>
          <a:xfrm>
            <a:off x="215595" y="5208405"/>
            <a:ext cx="6369932" cy="600164"/>
          </a:xfrm>
          <a:prstGeom prst="rect">
            <a:avLst/>
          </a:prstGeom>
          <a:noFill/>
        </p:spPr>
        <p:txBody>
          <a:bodyPr wrap="square">
            <a:spAutoFit/>
          </a:bodyPr>
          <a:lstStyle/>
          <a:p>
            <a:pPr algn="just"/>
            <a:r>
              <a:rPr lang="es-MX" sz="1100" dirty="0">
                <a:solidFill>
                  <a:schemeClr val="bg1">
                    <a:lumMod val="50000"/>
                  </a:schemeClr>
                </a:solidFill>
                <a:latin typeface="Geomanist Light" panose="02000503000000020004" pitchFamily="50" charset="0"/>
              </a:rPr>
              <a:t>Nota: </a:t>
            </a:r>
          </a:p>
          <a:p>
            <a:pPr algn="just"/>
            <a:r>
              <a:rPr lang="es-MX" sz="1100" dirty="0">
                <a:solidFill>
                  <a:schemeClr val="bg1">
                    <a:lumMod val="50000"/>
                  </a:schemeClr>
                </a:solidFill>
                <a:latin typeface="Geomanist Light" panose="02000503000000020004" pitchFamily="50" charset="0"/>
              </a:rPr>
              <a:t>El color sólido es el reportado para enero-noviembre de cada año. </a:t>
            </a:r>
          </a:p>
          <a:p>
            <a:pPr algn="just"/>
            <a:r>
              <a:rPr lang="es-MX" sz="1100" dirty="0">
                <a:solidFill>
                  <a:schemeClr val="bg1">
                    <a:lumMod val="50000"/>
                  </a:schemeClr>
                </a:solidFill>
                <a:latin typeface="Geomanist Light" panose="02000503000000020004" pitchFamily="50" charset="0"/>
              </a:rPr>
              <a:t>El área punteada es lo reportado para el mes de diciembre de cada año.</a:t>
            </a:r>
            <a:r>
              <a:rPr lang="es-MX" sz="1100" dirty="0">
                <a:solidFill>
                  <a:schemeClr val="tx1">
                    <a:lumMod val="95000"/>
                    <a:lumOff val="5000"/>
                  </a:schemeClr>
                </a:solidFill>
                <a:latin typeface="Geomanist Light" panose="02000503000000020004" pitchFamily="50" charset="0"/>
              </a:rPr>
              <a:t> </a:t>
            </a:r>
          </a:p>
        </p:txBody>
      </p:sp>
      <p:graphicFrame>
        <p:nvGraphicFramePr>
          <p:cNvPr id="16" name="6 Tabla">
            <a:extLst>
              <a:ext uri="{FF2B5EF4-FFF2-40B4-BE49-F238E27FC236}">
                <a16:creationId xmlns:a16="http://schemas.microsoft.com/office/drawing/2014/main" id="{FA5E53AD-24BF-D8CB-E641-E960CE7ED095}"/>
              </a:ext>
            </a:extLst>
          </p:cNvPr>
          <p:cNvGraphicFramePr>
            <a:graphicFrameLocks noGrp="1"/>
          </p:cNvGraphicFramePr>
          <p:nvPr>
            <p:extLst>
              <p:ext uri="{D42A27DB-BD31-4B8C-83A1-F6EECF244321}">
                <p14:modId xmlns:p14="http://schemas.microsoft.com/office/powerpoint/2010/main" val="1934457123"/>
              </p:ext>
            </p:extLst>
          </p:nvPr>
        </p:nvGraphicFramePr>
        <p:xfrm>
          <a:off x="5559064" y="6400800"/>
          <a:ext cx="6587897" cy="433994"/>
        </p:xfrm>
        <a:graphic>
          <a:graphicData uri="http://schemas.openxmlformats.org/drawingml/2006/table">
            <a:tbl>
              <a:tblPr/>
              <a:tblGrid>
                <a:gridCol w="6587897">
                  <a:extLst>
                    <a:ext uri="{9D8B030D-6E8A-4147-A177-3AD203B41FA5}">
                      <a16:colId xmlns:a16="http://schemas.microsoft.com/office/drawing/2014/main" val="20000"/>
                    </a:ext>
                  </a:extLst>
                </a:gridCol>
              </a:tblGrid>
              <a:tr h="433994">
                <a:tc>
                  <a:txBody>
                    <a:bodyPr/>
                    <a:lstStyle/>
                    <a:p>
                      <a:pPr algn="r"/>
                      <a:r>
                        <a:rPr lang="es-MX" sz="700" b="1" kern="1200" dirty="0">
                          <a:solidFill>
                            <a:schemeClr val="bg1">
                              <a:lumMod val="50000"/>
                            </a:schemeClr>
                          </a:solidFill>
                          <a:effectLst/>
                          <a:latin typeface="Geomanist Light" panose="02000503000000020004" pitchFamily="50" charset="0"/>
                          <a:ea typeface="+mn-ea"/>
                          <a:cs typeface="+mn-cs"/>
                        </a:rPr>
                        <a:t>Fuente:</a:t>
                      </a:r>
                      <a:r>
                        <a:rPr lang="es-MX" sz="700" kern="1200" dirty="0">
                          <a:solidFill>
                            <a:schemeClr val="bg1">
                              <a:lumMod val="50000"/>
                            </a:schemeClr>
                          </a:solidFill>
                          <a:effectLst/>
                          <a:latin typeface="Geomanist Light" panose="02000503000000020004" pitchFamily="50" charset="0"/>
                          <a:ea typeface="+mn-ea"/>
                          <a:cs typeface="+mn-cs"/>
                        </a:rPr>
                        <a:t> Secretaria de Gobernación con información del Registro Nacional de Personas Desaparecidas y No Localizadas, recabada e integrada al mismo por las autoridades de la Federación y de las Entidades Federativas.</a:t>
                      </a:r>
                    </a:p>
                    <a:p>
                      <a:pPr algn="r"/>
                      <a:r>
                        <a:rPr lang="es-MX" sz="700" kern="1200" dirty="0">
                          <a:solidFill>
                            <a:schemeClr val="bg1">
                              <a:lumMod val="50000"/>
                            </a:schemeClr>
                          </a:solidFill>
                          <a:effectLst/>
                          <a:latin typeface="Geomanist Light" panose="02000503000000020004" pitchFamily="50" charset="0"/>
                          <a:ea typeface="+mn-ea"/>
                          <a:cs typeface="+mn-cs"/>
                        </a:rPr>
                        <a:t>Consultada en: </a:t>
                      </a:r>
                      <a:r>
                        <a:rPr lang="es-MX" sz="700" kern="1200" dirty="0">
                          <a:solidFill>
                            <a:schemeClr val="bg1">
                              <a:lumMod val="50000"/>
                            </a:schemeClr>
                          </a:solidFill>
                          <a:effectLst/>
                          <a:latin typeface="Geomanist Light" panose="02000503000000020004" pitchFamily="50" charset="0"/>
                          <a:ea typeface="+mn-ea"/>
                          <a:cs typeface="+mn-cs"/>
                          <a:hlinkClick r:id="rId8">
                            <a:extLst>
                              <a:ext uri="{A12FA001-AC4F-418D-AE19-62706E023703}">
                                <ahyp:hlinkClr xmlns:ahyp="http://schemas.microsoft.com/office/drawing/2018/hyperlinkcolor" val="tx"/>
                              </a:ext>
                            </a:extLst>
                          </a:hlinkClick>
                        </a:rPr>
                        <a:t>https://versionpublicarnpdno.segob.gob.mx/Dashboard/Index</a:t>
                      </a:r>
                      <a:r>
                        <a:rPr lang="es-MX" sz="700" kern="1200" dirty="0">
                          <a:solidFill>
                            <a:schemeClr val="bg1">
                              <a:lumMod val="50000"/>
                            </a:schemeClr>
                          </a:solidFill>
                          <a:effectLst/>
                          <a:latin typeface="Geomanist Light" panose="02000503000000020004" pitchFamily="50" charset="0"/>
                          <a:ea typeface="+mn-ea"/>
                          <a:cs typeface="+mn-cs"/>
                        </a:rPr>
                        <a:t>, el 23 de diciembre de 2024</a:t>
                      </a:r>
                    </a:p>
                    <a:p>
                      <a:pPr algn="r" fontAlgn="b"/>
                      <a:endParaRPr lang="es-MX" sz="100" b="0" i="0" u="none" strike="noStrike" dirty="0">
                        <a:solidFill>
                          <a:schemeClr val="bg1">
                            <a:lumMod val="50000"/>
                          </a:schemeClr>
                        </a:solidFill>
                        <a:latin typeface="Geomanist Light" panose="02000503000000020004" pitchFamily="50" charset="0"/>
                        <a:cs typeface="Montserrat" panose="00000500000000000000" pitchFamily="2" charset="0"/>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14063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1">
            <a:extLst>
              <a:ext uri="{FF2B5EF4-FFF2-40B4-BE49-F238E27FC236}">
                <a16:creationId xmlns:a16="http://schemas.microsoft.com/office/drawing/2014/main" id="{044E8099-C95D-A547-7CEA-D67E18C04541}"/>
              </a:ext>
            </a:extLst>
          </p:cNvPr>
          <p:cNvSpPr txBox="1"/>
          <p:nvPr/>
        </p:nvSpPr>
        <p:spPr>
          <a:xfrm>
            <a:off x="-1320" y="-32813"/>
            <a:ext cx="12191999" cy="544381"/>
          </a:xfrm>
          <a:prstGeom prst="rect">
            <a:avLst/>
          </a:prstGeom>
          <a:solidFill>
            <a:srgbClr val="DEC9A2">
              <a:alpha val="25098"/>
            </a:srgbClr>
          </a:solidFill>
        </p:spPr>
        <p:txBody>
          <a:bodyPr wrap="square" lIns="51435" tIns="25718" rIns="51435" bIns="25718" rtlCol="0">
            <a:spAutoFit/>
          </a:bodyPr>
          <a:lstStyle>
            <a:defPPr>
              <a:defRPr lang="es-MX"/>
            </a:defPPr>
            <a:lvl1pPr defTabSz="457154">
              <a:spcAft>
                <a:spcPts val="600"/>
              </a:spcAft>
              <a:defRPr sz="1400" spc="0">
                <a:solidFill>
                  <a:schemeClr val="tx1">
                    <a:lumMod val="65000"/>
                    <a:lumOff val="35000"/>
                  </a:schemeClr>
                </a:solidFill>
                <a:latin typeface="Geomanist Light" panose="02000503000000020004" pitchFamily="50" charset="0"/>
              </a:defRPr>
            </a:lvl1pPr>
          </a:lstStyle>
          <a:p>
            <a:r>
              <a:rPr lang="es-MX" dirty="0"/>
              <a:t>El RNPDNO registra un total de 47,693 mujeres localizadas, así como 54,587 hombres. Durante 2023 se localizó a 9,562 mujeres (32.8 % más que en 2022) y 10,772 hombres (23.7 % más que en 2022), la mayoría con vida. </a:t>
            </a:r>
          </a:p>
        </p:txBody>
      </p:sp>
      <p:sp>
        <p:nvSpPr>
          <p:cNvPr id="12" name="Cuadro de texto 2">
            <a:extLst>
              <a:ext uri="{FF2B5EF4-FFF2-40B4-BE49-F238E27FC236}">
                <a16:creationId xmlns:a16="http://schemas.microsoft.com/office/drawing/2014/main" id="{A4865765-0978-4930-D112-D574B6365F37}"/>
              </a:ext>
            </a:extLst>
          </p:cNvPr>
          <p:cNvSpPr txBox="1"/>
          <p:nvPr/>
        </p:nvSpPr>
        <p:spPr>
          <a:xfrm>
            <a:off x="-297" y="6608593"/>
            <a:ext cx="4837253"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Comisión Nacional de Búsqueda</a:t>
            </a:r>
          </a:p>
        </p:txBody>
      </p:sp>
      <p:sp>
        <p:nvSpPr>
          <p:cNvPr id="8" name="CuadroTexto 7">
            <a:extLst>
              <a:ext uri="{FF2B5EF4-FFF2-40B4-BE49-F238E27FC236}">
                <a16:creationId xmlns:a16="http://schemas.microsoft.com/office/drawing/2014/main" id="{CD6A5775-3357-16BE-1C4C-F34FEEDD3AE7}"/>
              </a:ext>
            </a:extLst>
          </p:cNvPr>
          <p:cNvSpPr txBox="1"/>
          <p:nvPr/>
        </p:nvSpPr>
        <p:spPr>
          <a:xfrm>
            <a:off x="99998" y="1256916"/>
            <a:ext cx="5158242" cy="307777"/>
          </a:xfrm>
          <a:prstGeom prst="rect">
            <a:avLst/>
          </a:prstGeom>
          <a:noFill/>
        </p:spPr>
        <p:txBody>
          <a:bodyPr wrap="square">
            <a:spAutoFit/>
          </a:bodyPr>
          <a:lstStyle>
            <a:defPPr>
              <a:defRPr lang="es-MX"/>
            </a:defPPr>
            <a:lvl1pPr>
              <a:defRPr sz="1400" b="1" i="0" u="none" strike="noStrike" baseline="0">
                <a:solidFill>
                  <a:srgbClr val="A42145"/>
                </a:solidFill>
                <a:latin typeface="Montserrat Medium" panose="020B0604020202020204" charset="0"/>
              </a:defRPr>
            </a:lvl1pPr>
          </a:lstStyle>
          <a:p>
            <a:r>
              <a:rPr lang="es-MX" dirty="0">
                <a:solidFill>
                  <a:srgbClr val="245C4F"/>
                </a:solidFill>
                <a:latin typeface="Geomanist Light" panose="02000503000000020004" pitchFamily="50" charset="0"/>
              </a:rPr>
              <a:t>Personas localizadas por año según sexo, </a:t>
            </a:r>
            <a:r>
              <a:rPr lang="es-MX" dirty="0">
                <a:solidFill>
                  <a:srgbClr val="245C4F"/>
                </a:solidFill>
                <a:latin typeface="Geomanist Light" panose="02000503000000020004" pitchFamily="50" charset="0"/>
                <a:sym typeface="Montserrat" panose="00000500000000000000" pitchFamily="2" charset="0"/>
              </a:rPr>
              <a:t>2019-2024</a:t>
            </a:r>
          </a:p>
        </p:txBody>
      </p:sp>
      <p:graphicFrame>
        <p:nvGraphicFramePr>
          <p:cNvPr id="10" name="Marcador de posición de contenido 4">
            <a:extLst>
              <a:ext uri="{FF2B5EF4-FFF2-40B4-BE49-F238E27FC236}">
                <a16:creationId xmlns:a16="http://schemas.microsoft.com/office/drawing/2014/main" id="{B7D6394C-8D23-7677-7E61-5925E3E8595D}"/>
              </a:ext>
            </a:extLst>
          </p:cNvPr>
          <p:cNvGraphicFramePr>
            <a:graphicFrameLocks/>
          </p:cNvGraphicFramePr>
          <p:nvPr>
            <p:extLst>
              <p:ext uri="{D42A27DB-BD31-4B8C-83A1-F6EECF244321}">
                <p14:modId xmlns:p14="http://schemas.microsoft.com/office/powerpoint/2010/main" val="856800891"/>
              </p:ext>
            </p:extLst>
          </p:nvPr>
        </p:nvGraphicFramePr>
        <p:xfrm>
          <a:off x="49339" y="2202690"/>
          <a:ext cx="6536188" cy="3015517"/>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rupo 10">
            <a:extLst>
              <a:ext uri="{FF2B5EF4-FFF2-40B4-BE49-F238E27FC236}">
                <a16:creationId xmlns:a16="http://schemas.microsoft.com/office/drawing/2014/main" id="{1912CA81-DAA6-F790-2D7B-69C95F9880B8}"/>
              </a:ext>
            </a:extLst>
          </p:cNvPr>
          <p:cNvGrpSpPr/>
          <p:nvPr/>
        </p:nvGrpSpPr>
        <p:grpSpPr>
          <a:xfrm>
            <a:off x="142910" y="1876253"/>
            <a:ext cx="3535890" cy="610936"/>
            <a:chOff x="4095516" y="1766088"/>
            <a:chExt cx="4208687" cy="814872"/>
          </a:xfrm>
        </p:grpSpPr>
        <p:pic>
          <p:nvPicPr>
            <p:cNvPr id="13" name="Gráfico 2" descr="Mujer">
              <a:extLst>
                <a:ext uri="{FF2B5EF4-FFF2-40B4-BE49-F238E27FC236}">
                  <a16:creationId xmlns:a16="http://schemas.microsoft.com/office/drawing/2014/main" id="{1ED79DB6-63DD-E0B9-36FF-5A2B3B55D3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95516" y="1774499"/>
              <a:ext cx="797767" cy="806461"/>
            </a:xfrm>
            <a:prstGeom prst="rect">
              <a:avLst/>
            </a:prstGeom>
          </p:spPr>
        </p:pic>
        <p:pic>
          <p:nvPicPr>
            <p:cNvPr id="14" name="Gráfico 3" descr="Hombre">
              <a:extLst>
                <a:ext uri="{FF2B5EF4-FFF2-40B4-BE49-F238E27FC236}">
                  <a16:creationId xmlns:a16="http://schemas.microsoft.com/office/drawing/2014/main" id="{D7870A19-113C-0667-86E2-898C7EC03D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82934" y="1766088"/>
              <a:ext cx="721269" cy="807913"/>
            </a:xfrm>
            <a:prstGeom prst="rect">
              <a:avLst/>
            </a:prstGeom>
          </p:spPr>
        </p:pic>
      </p:grpSp>
      <p:grpSp>
        <p:nvGrpSpPr>
          <p:cNvPr id="15" name="Grupo 14">
            <a:extLst>
              <a:ext uri="{FF2B5EF4-FFF2-40B4-BE49-F238E27FC236}">
                <a16:creationId xmlns:a16="http://schemas.microsoft.com/office/drawing/2014/main" id="{604677E5-BB6D-710C-9FC2-FB7C0C2DDB38}"/>
              </a:ext>
            </a:extLst>
          </p:cNvPr>
          <p:cNvGrpSpPr/>
          <p:nvPr/>
        </p:nvGrpSpPr>
        <p:grpSpPr>
          <a:xfrm>
            <a:off x="6705417" y="1734017"/>
            <a:ext cx="5150397" cy="2024053"/>
            <a:chOff x="6376052" y="471508"/>
            <a:chExt cx="6108443" cy="2452457"/>
          </a:xfrm>
        </p:grpSpPr>
        <p:sp>
          <p:nvSpPr>
            <p:cNvPr id="16" name="CuadroTexto 15">
              <a:extLst>
                <a:ext uri="{FF2B5EF4-FFF2-40B4-BE49-F238E27FC236}">
                  <a16:creationId xmlns:a16="http://schemas.microsoft.com/office/drawing/2014/main" id="{1F89267E-A011-98DD-5296-713195478689}"/>
                </a:ext>
              </a:extLst>
            </p:cNvPr>
            <p:cNvSpPr txBox="1"/>
            <p:nvPr/>
          </p:nvSpPr>
          <p:spPr>
            <a:xfrm>
              <a:off x="7071643" y="1357704"/>
              <a:ext cx="4886911" cy="1566261"/>
            </a:xfrm>
            <a:prstGeom prst="rect">
              <a:avLst/>
            </a:prstGeom>
            <a:noFill/>
          </p:spPr>
          <p:txBody>
            <a:bodyPr wrap="square">
              <a:spAutoFit/>
            </a:bodyPr>
            <a:lstStyle/>
            <a:p>
              <a:pPr marL="285773" indent="-285750">
                <a:buFont typeface="Arial" panose="020B0604020202020204" pitchFamily="34" charset="0"/>
                <a:buChar char="•"/>
              </a:pPr>
              <a:r>
                <a:rPr lang="es-MX" sz="1300" dirty="0">
                  <a:solidFill>
                    <a:srgbClr val="245C4F"/>
                  </a:solidFill>
                  <a:latin typeface="Geomanist Light" panose="02000503000000020004" pitchFamily="50" charset="0"/>
                </a:rPr>
                <a:t>-11.9 % en relación con 2023</a:t>
              </a:r>
            </a:p>
            <a:p>
              <a:pPr marL="285773" indent="-285750">
                <a:buFont typeface="Arial" panose="020B0604020202020204" pitchFamily="34" charset="0"/>
                <a:buChar char="•"/>
              </a:pPr>
              <a:r>
                <a:rPr lang="es-MX" sz="1300" dirty="0">
                  <a:solidFill>
                    <a:srgbClr val="FF0000"/>
                  </a:solidFill>
                  <a:latin typeface="Geomanist Light" panose="02000503000000020004" pitchFamily="50" charset="0"/>
                </a:rPr>
                <a:t>+19.1 % respecto a 2022</a:t>
              </a:r>
            </a:p>
            <a:p>
              <a:pPr marL="285773" indent="-285750">
                <a:buFont typeface="Arial" panose="020B0604020202020204" pitchFamily="34" charset="0"/>
                <a:buChar char="•"/>
              </a:pPr>
              <a:r>
                <a:rPr lang="es-MX" sz="1300" dirty="0">
                  <a:solidFill>
                    <a:srgbClr val="FF0000"/>
                  </a:solidFill>
                  <a:latin typeface="Geomanist Light" panose="02000503000000020004" pitchFamily="50" charset="0"/>
                </a:rPr>
                <a:t>+12.4 % en comparación con 2021</a:t>
              </a:r>
            </a:p>
            <a:p>
              <a:pPr marL="285773" indent="-285750">
                <a:buFont typeface="Arial" panose="020B0604020202020204" pitchFamily="34" charset="0"/>
                <a:buChar char="•"/>
              </a:pPr>
              <a:r>
                <a:rPr lang="es-MX" sz="1300" dirty="0">
                  <a:solidFill>
                    <a:srgbClr val="FF0000"/>
                  </a:solidFill>
                  <a:latin typeface="Geomanist Light" panose="02000503000000020004" pitchFamily="50" charset="0"/>
                </a:rPr>
                <a:t>+6.9 % en relación con 2020</a:t>
              </a:r>
            </a:p>
            <a:p>
              <a:pPr marL="285773" indent="-285750">
                <a:buFont typeface="Arial" panose="020B0604020202020204" pitchFamily="34" charset="0"/>
                <a:buChar char="•"/>
              </a:pPr>
              <a:r>
                <a:rPr lang="es-MX" sz="1300" dirty="0">
                  <a:solidFill>
                    <a:srgbClr val="FF0000"/>
                  </a:solidFill>
                  <a:latin typeface="Geomanist Light" panose="02000503000000020004" pitchFamily="50" charset="0"/>
                </a:rPr>
                <a:t>+15.7 % respecto a 2019</a:t>
              </a:r>
            </a:p>
            <a:p>
              <a:pPr marL="285773" indent="-285750">
                <a:buFont typeface="Arial" panose="020B0604020202020204" pitchFamily="34" charset="0"/>
                <a:buChar char="•"/>
              </a:pPr>
              <a:endParaRPr lang="es-MX" sz="1300" b="1" dirty="0">
                <a:solidFill>
                  <a:srgbClr val="FF0000"/>
                </a:solidFill>
                <a:highlight>
                  <a:srgbClr val="FFFF00"/>
                </a:highlight>
                <a:latin typeface="Geomanist Light" panose="02000503000000020004" pitchFamily="50" charset="0"/>
              </a:endParaRPr>
            </a:p>
          </p:txBody>
        </p:sp>
        <p:sp>
          <p:nvSpPr>
            <p:cNvPr id="17" name="CuadroTexto 16">
              <a:extLst>
                <a:ext uri="{FF2B5EF4-FFF2-40B4-BE49-F238E27FC236}">
                  <a16:creationId xmlns:a16="http://schemas.microsoft.com/office/drawing/2014/main" id="{2DA94C68-EE35-19D0-E1D3-CC31A4796DF9}"/>
                </a:ext>
              </a:extLst>
            </p:cNvPr>
            <p:cNvSpPr txBox="1"/>
            <p:nvPr/>
          </p:nvSpPr>
          <p:spPr>
            <a:xfrm>
              <a:off x="6376052" y="471508"/>
              <a:ext cx="6108443" cy="633963"/>
            </a:xfrm>
            <a:prstGeom prst="rect">
              <a:avLst/>
            </a:prstGeom>
            <a:solidFill>
              <a:srgbClr val="6E152E"/>
            </a:solidFill>
            <a:ln>
              <a:noFill/>
            </a:ln>
          </p:spPr>
          <p:txBody>
            <a:bodyPr wrap="square" rtlCol="0">
              <a:spAutoFit/>
            </a:bodyPr>
            <a:lstStyle>
              <a:defPPr>
                <a:defRPr lang="es-MX"/>
              </a:defPPr>
              <a:lvl1pPr algn="ctr">
                <a:defRPr sz="1400" b="1">
                  <a:solidFill>
                    <a:srgbClr val="691B31"/>
                  </a:solidFill>
                  <a:latin typeface="Montserrat" panose="00000500000000000000" pitchFamily="2" charset="0"/>
                </a:defRPr>
              </a:lvl1pPr>
            </a:lstStyle>
            <a:p>
              <a:pPr algn="just"/>
              <a:r>
                <a:rPr lang="es-MX" dirty="0">
                  <a:solidFill>
                    <a:schemeClr val="bg1"/>
                  </a:solidFill>
                  <a:latin typeface="Geomanist Light" panose="02000503000000020004" pitchFamily="50" charset="0"/>
                </a:rPr>
                <a:t>En el periodo enero-noviembre de 2024 se localizó a 7,891 mujeres</a:t>
              </a:r>
            </a:p>
          </p:txBody>
        </p:sp>
      </p:grpSp>
      <p:sp>
        <p:nvSpPr>
          <p:cNvPr id="19" name="CuadroTexto 18">
            <a:extLst>
              <a:ext uri="{FF2B5EF4-FFF2-40B4-BE49-F238E27FC236}">
                <a16:creationId xmlns:a16="http://schemas.microsoft.com/office/drawing/2014/main" id="{9F893838-A892-7C54-E159-53C075A0B332}"/>
              </a:ext>
            </a:extLst>
          </p:cNvPr>
          <p:cNvSpPr txBox="1"/>
          <p:nvPr/>
        </p:nvSpPr>
        <p:spPr>
          <a:xfrm>
            <a:off x="7291352" y="4467343"/>
            <a:ext cx="4698303" cy="1092607"/>
          </a:xfrm>
          <a:prstGeom prst="rect">
            <a:avLst/>
          </a:prstGeom>
          <a:noFill/>
        </p:spPr>
        <p:txBody>
          <a:bodyPr wrap="square">
            <a:spAutoFit/>
          </a:bodyPr>
          <a:lstStyle/>
          <a:p>
            <a:pPr marL="285773"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300" i="0" u="none" strike="noStrike" kern="1200" cap="none" spc="0" normalizeH="0" baseline="0" noProof="0" dirty="0">
                <a:ln>
                  <a:noFill/>
                </a:ln>
                <a:solidFill>
                  <a:srgbClr val="245C4F"/>
                </a:solidFill>
                <a:effectLst/>
                <a:uLnTx/>
                <a:uFillTx/>
                <a:latin typeface="Geomanist Light" panose="02000503000000020004" pitchFamily="50" charset="0"/>
              </a:rPr>
              <a:t>-8.0 % en comparación con 2023</a:t>
            </a:r>
          </a:p>
          <a:p>
            <a:pPr marL="285773" indent="-285750" defTabSz="914377">
              <a:buFont typeface="Arial" panose="020B0604020202020204" pitchFamily="34" charset="0"/>
              <a:buChar char="•"/>
              <a:defRPr/>
            </a:pPr>
            <a:r>
              <a:rPr lang="es-MX" sz="1300" dirty="0">
                <a:solidFill>
                  <a:srgbClr val="FF0000"/>
                </a:solidFill>
                <a:latin typeface="Geomanist Light" panose="02000503000000020004" pitchFamily="50" charset="0"/>
              </a:rPr>
              <a:t>+15.8 % en relación con 2022</a:t>
            </a:r>
          </a:p>
          <a:p>
            <a:pPr marL="285773" indent="-285750" defTabSz="914377">
              <a:buFont typeface="Arial" panose="020B0604020202020204" pitchFamily="34" charset="0"/>
              <a:buChar char="•"/>
              <a:defRPr/>
            </a:pPr>
            <a:r>
              <a:rPr lang="es-MX" sz="1300" dirty="0">
                <a:solidFill>
                  <a:srgbClr val="FF0000"/>
                </a:solidFill>
                <a:latin typeface="Geomanist Light" panose="02000503000000020004" pitchFamily="50" charset="0"/>
              </a:rPr>
              <a:t>+11.3 % respecto a  2021</a:t>
            </a:r>
          </a:p>
          <a:p>
            <a:pPr marL="285773" indent="-285750" defTabSz="914377">
              <a:buFont typeface="Arial" panose="020B0604020202020204" pitchFamily="34" charset="0"/>
              <a:buChar char="•"/>
              <a:defRPr/>
            </a:pPr>
            <a:r>
              <a:rPr lang="es-MX" sz="1300" dirty="0">
                <a:solidFill>
                  <a:srgbClr val="FF0000"/>
                </a:solidFill>
                <a:latin typeface="Geomanist Light" panose="02000503000000020004" pitchFamily="50" charset="0"/>
              </a:rPr>
              <a:t>+16.2 % en comparación con 2020</a:t>
            </a:r>
          </a:p>
          <a:p>
            <a:pPr marL="285773"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300" i="0" u="none" strike="noStrike" kern="1200" cap="none" spc="0" normalizeH="0" baseline="0" noProof="0" dirty="0">
                <a:ln>
                  <a:noFill/>
                </a:ln>
                <a:solidFill>
                  <a:srgbClr val="FF0000"/>
                </a:solidFill>
                <a:effectLst/>
                <a:uLnTx/>
                <a:uFillTx/>
                <a:latin typeface="Geomanist Light" panose="02000503000000020004" pitchFamily="50" charset="0"/>
              </a:rPr>
              <a:t>+22.1 % en relación con 2019</a:t>
            </a:r>
          </a:p>
        </p:txBody>
      </p:sp>
      <p:sp>
        <p:nvSpPr>
          <p:cNvPr id="20" name="CuadroTexto 19">
            <a:extLst>
              <a:ext uri="{FF2B5EF4-FFF2-40B4-BE49-F238E27FC236}">
                <a16:creationId xmlns:a16="http://schemas.microsoft.com/office/drawing/2014/main" id="{54C7FBEB-7EFE-494B-88A6-0432AAE0488B}"/>
              </a:ext>
            </a:extLst>
          </p:cNvPr>
          <p:cNvSpPr txBox="1"/>
          <p:nvPr/>
        </p:nvSpPr>
        <p:spPr>
          <a:xfrm>
            <a:off x="6705417" y="4144787"/>
            <a:ext cx="5293440" cy="307777"/>
          </a:xfrm>
          <a:prstGeom prst="rect">
            <a:avLst/>
          </a:prstGeom>
          <a:solidFill>
            <a:srgbClr val="BC945A"/>
          </a:solidFill>
          <a:ln>
            <a:noFill/>
          </a:ln>
        </p:spPr>
        <p:txBody>
          <a:bodyPr wrap="square" rtlCol="0">
            <a:spAutoFit/>
          </a:bodyPr>
          <a:lstStyle>
            <a:defPPr>
              <a:defRPr lang="es-MX"/>
            </a:defPPr>
            <a:lvl1pPr algn="ctr">
              <a:defRPr sz="1400" b="1">
                <a:solidFill>
                  <a:srgbClr val="691B31"/>
                </a:solidFill>
                <a:latin typeface="Montserrat" panose="00000500000000000000" pitchFamily="2" charset="0"/>
              </a:defRPr>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s-MX" b="1" i="0" u="none" strike="noStrike" kern="1200" cap="none" spc="0" normalizeH="0" baseline="0" noProof="0" dirty="0">
                <a:ln>
                  <a:noFill/>
                </a:ln>
                <a:solidFill>
                  <a:schemeClr val="bg1"/>
                </a:solidFill>
                <a:effectLst/>
                <a:uLnTx/>
                <a:uFillTx/>
                <a:latin typeface="Geomanist Light" panose="02000503000000020004" pitchFamily="50" charset="0"/>
              </a:rPr>
              <a:t>En enero-noviembre de 2024 se localizó a 9,216 hombres</a:t>
            </a:r>
          </a:p>
        </p:txBody>
      </p:sp>
      <p:sp>
        <p:nvSpPr>
          <p:cNvPr id="3" name="CuadroTexto 2">
            <a:extLst>
              <a:ext uri="{FF2B5EF4-FFF2-40B4-BE49-F238E27FC236}">
                <a16:creationId xmlns:a16="http://schemas.microsoft.com/office/drawing/2014/main" id="{39B64F1E-A22B-DBBF-ED6E-C450BB999AFF}"/>
              </a:ext>
            </a:extLst>
          </p:cNvPr>
          <p:cNvSpPr txBox="1"/>
          <p:nvPr/>
        </p:nvSpPr>
        <p:spPr>
          <a:xfrm>
            <a:off x="215595" y="5208405"/>
            <a:ext cx="6369932" cy="600164"/>
          </a:xfrm>
          <a:prstGeom prst="rect">
            <a:avLst/>
          </a:prstGeom>
          <a:noFill/>
        </p:spPr>
        <p:txBody>
          <a:bodyPr wrap="square">
            <a:spAutoFit/>
          </a:bodyPr>
          <a:lstStyle/>
          <a:p>
            <a:pPr algn="just"/>
            <a:r>
              <a:rPr lang="es-MX" sz="1100" dirty="0">
                <a:solidFill>
                  <a:schemeClr val="bg1">
                    <a:lumMod val="50000"/>
                  </a:schemeClr>
                </a:solidFill>
                <a:latin typeface="Geomanist Light" panose="02000503000000020004" pitchFamily="50" charset="0"/>
              </a:rPr>
              <a:t>Nota: </a:t>
            </a:r>
          </a:p>
          <a:p>
            <a:pPr algn="just"/>
            <a:r>
              <a:rPr lang="es-MX" sz="1100" dirty="0">
                <a:solidFill>
                  <a:schemeClr val="bg1">
                    <a:lumMod val="50000"/>
                  </a:schemeClr>
                </a:solidFill>
                <a:latin typeface="Geomanist Light" panose="02000503000000020004" pitchFamily="50" charset="0"/>
              </a:rPr>
              <a:t>El color sólido es el reportado para enero-noviembre de cada año. </a:t>
            </a:r>
          </a:p>
          <a:p>
            <a:pPr algn="just"/>
            <a:r>
              <a:rPr lang="es-MX" sz="1100" dirty="0">
                <a:solidFill>
                  <a:schemeClr val="bg1">
                    <a:lumMod val="50000"/>
                  </a:schemeClr>
                </a:solidFill>
                <a:latin typeface="Geomanist Light" panose="02000503000000020004" pitchFamily="50" charset="0"/>
              </a:rPr>
              <a:t>El área punteada es lo reportado para el mes de diciembre de cada año.</a:t>
            </a:r>
            <a:r>
              <a:rPr lang="es-MX" sz="1100" dirty="0">
                <a:solidFill>
                  <a:schemeClr val="tx1">
                    <a:lumMod val="95000"/>
                    <a:lumOff val="5000"/>
                  </a:schemeClr>
                </a:solidFill>
                <a:latin typeface="Geomanist Light" panose="02000503000000020004" pitchFamily="50" charset="0"/>
              </a:rPr>
              <a:t> </a:t>
            </a:r>
          </a:p>
        </p:txBody>
      </p:sp>
      <p:graphicFrame>
        <p:nvGraphicFramePr>
          <p:cNvPr id="5" name="6 Tabla">
            <a:extLst>
              <a:ext uri="{FF2B5EF4-FFF2-40B4-BE49-F238E27FC236}">
                <a16:creationId xmlns:a16="http://schemas.microsoft.com/office/drawing/2014/main" id="{B29CBCEC-6A33-6440-438E-6B8FDA2F04A8}"/>
              </a:ext>
            </a:extLst>
          </p:cNvPr>
          <p:cNvGraphicFramePr>
            <a:graphicFrameLocks noGrp="1"/>
          </p:cNvGraphicFramePr>
          <p:nvPr>
            <p:extLst>
              <p:ext uri="{D42A27DB-BD31-4B8C-83A1-F6EECF244321}">
                <p14:modId xmlns:p14="http://schemas.microsoft.com/office/powerpoint/2010/main" val="1934457123"/>
              </p:ext>
            </p:extLst>
          </p:nvPr>
        </p:nvGraphicFramePr>
        <p:xfrm>
          <a:off x="5559064" y="6400800"/>
          <a:ext cx="6587897" cy="433994"/>
        </p:xfrm>
        <a:graphic>
          <a:graphicData uri="http://schemas.openxmlformats.org/drawingml/2006/table">
            <a:tbl>
              <a:tblPr/>
              <a:tblGrid>
                <a:gridCol w="6587897">
                  <a:extLst>
                    <a:ext uri="{9D8B030D-6E8A-4147-A177-3AD203B41FA5}">
                      <a16:colId xmlns:a16="http://schemas.microsoft.com/office/drawing/2014/main" val="20000"/>
                    </a:ext>
                  </a:extLst>
                </a:gridCol>
              </a:tblGrid>
              <a:tr h="433994">
                <a:tc>
                  <a:txBody>
                    <a:bodyPr/>
                    <a:lstStyle/>
                    <a:p>
                      <a:pPr algn="r"/>
                      <a:r>
                        <a:rPr lang="es-MX" sz="700" b="1" kern="1200" dirty="0">
                          <a:solidFill>
                            <a:schemeClr val="bg1">
                              <a:lumMod val="50000"/>
                            </a:schemeClr>
                          </a:solidFill>
                          <a:effectLst/>
                          <a:latin typeface="Geomanist Light" panose="02000503000000020004" pitchFamily="50" charset="0"/>
                          <a:ea typeface="+mn-ea"/>
                          <a:cs typeface="+mn-cs"/>
                        </a:rPr>
                        <a:t>Fuente:</a:t>
                      </a:r>
                      <a:r>
                        <a:rPr lang="es-MX" sz="700" kern="1200" dirty="0">
                          <a:solidFill>
                            <a:schemeClr val="bg1">
                              <a:lumMod val="50000"/>
                            </a:schemeClr>
                          </a:solidFill>
                          <a:effectLst/>
                          <a:latin typeface="Geomanist Light" panose="02000503000000020004" pitchFamily="50" charset="0"/>
                          <a:ea typeface="+mn-ea"/>
                          <a:cs typeface="+mn-cs"/>
                        </a:rPr>
                        <a:t> Secretaria de Gobernación con información del Registro Nacional de Personas Desaparecidas y No Localizadas, recabada e integrada al mismo por las autoridades de la Federación y de las Entidades Federativas.</a:t>
                      </a:r>
                    </a:p>
                    <a:p>
                      <a:pPr algn="r"/>
                      <a:r>
                        <a:rPr lang="es-MX" sz="700" kern="1200" dirty="0">
                          <a:solidFill>
                            <a:schemeClr val="bg1">
                              <a:lumMod val="50000"/>
                            </a:schemeClr>
                          </a:solidFill>
                          <a:effectLst/>
                          <a:latin typeface="Geomanist Light" panose="02000503000000020004" pitchFamily="50" charset="0"/>
                          <a:ea typeface="+mn-ea"/>
                          <a:cs typeface="+mn-cs"/>
                        </a:rPr>
                        <a:t>Consultada en: </a:t>
                      </a:r>
                      <a:r>
                        <a:rPr lang="es-MX" sz="700" kern="1200" dirty="0">
                          <a:solidFill>
                            <a:schemeClr val="bg1">
                              <a:lumMod val="50000"/>
                            </a:schemeClr>
                          </a:solidFill>
                          <a:effectLst/>
                          <a:latin typeface="Geomanist Light" panose="02000503000000020004" pitchFamily="50" charset="0"/>
                          <a:ea typeface="+mn-ea"/>
                          <a:cs typeface="+mn-cs"/>
                          <a:hlinkClick r:id="rId8">
                            <a:extLst>
                              <a:ext uri="{A12FA001-AC4F-418D-AE19-62706E023703}">
                                <ahyp:hlinkClr xmlns:ahyp="http://schemas.microsoft.com/office/drawing/2018/hyperlinkcolor" val="tx"/>
                              </a:ext>
                            </a:extLst>
                          </a:hlinkClick>
                        </a:rPr>
                        <a:t>https://versionpublicarnpdno.segob.gob.mx/Dashboard/Index</a:t>
                      </a:r>
                      <a:r>
                        <a:rPr lang="es-MX" sz="700" kern="1200" dirty="0">
                          <a:solidFill>
                            <a:schemeClr val="bg1">
                              <a:lumMod val="50000"/>
                            </a:schemeClr>
                          </a:solidFill>
                          <a:effectLst/>
                          <a:latin typeface="Geomanist Light" panose="02000503000000020004" pitchFamily="50" charset="0"/>
                          <a:ea typeface="+mn-ea"/>
                          <a:cs typeface="+mn-cs"/>
                        </a:rPr>
                        <a:t>, el 23 de diciembre de 2024</a:t>
                      </a:r>
                    </a:p>
                    <a:p>
                      <a:pPr algn="r" fontAlgn="b"/>
                      <a:endParaRPr lang="es-MX" sz="100" b="0" i="0" u="none" strike="noStrike" dirty="0">
                        <a:solidFill>
                          <a:schemeClr val="bg1">
                            <a:lumMod val="50000"/>
                          </a:schemeClr>
                        </a:solidFill>
                        <a:latin typeface="Geomanist Light" panose="02000503000000020004" pitchFamily="50" charset="0"/>
                        <a:cs typeface="Montserrat" panose="00000500000000000000" pitchFamily="2" charset="0"/>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45671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5357D45-6345-EE02-4A34-8E3BB373C6C0}"/>
              </a:ext>
            </a:extLst>
          </p:cNvPr>
          <p:cNvSpPr>
            <a:spLocks noGrp="1"/>
          </p:cNvSpPr>
          <p:nvPr>
            <p:ph type="body" sz="quarter" idx="10"/>
          </p:nvPr>
        </p:nvSpPr>
        <p:spPr>
          <a:xfrm>
            <a:off x="3280529" y="2832100"/>
            <a:ext cx="7908172" cy="744538"/>
          </a:xfrm>
        </p:spPr>
        <p:txBody>
          <a:bodyPr>
            <a:noAutofit/>
          </a:bodyPr>
          <a:lstStyle/>
          <a:p>
            <a:pPr algn="r">
              <a:lnSpc>
                <a:spcPct val="100000"/>
              </a:lnSpc>
              <a:spcBef>
                <a:spcPts val="0"/>
              </a:spcBef>
            </a:pPr>
            <a:r>
              <a:rPr lang="es-MX" sz="3200" dirty="0"/>
              <a:t>5. Órdenes de protección registradas en el Banco Nacional de Datos e Información sobre Casos de Violencia contra las Mujeres (BANAVIM)</a:t>
            </a:r>
          </a:p>
        </p:txBody>
      </p:sp>
    </p:spTree>
    <p:extLst>
      <p:ext uri="{BB962C8B-B14F-4D97-AF65-F5344CB8AC3E}">
        <p14:creationId xmlns:p14="http://schemas.microsoft.com/office/powerpoint/2010/main" val="4158435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6">
            <a:extLst>
              <a:ext uri="{FF2B5EF4-FFF2-40B4-BE49-F238E27FC236}">
                <a16:creationId xmlns:a16="http://schemas.microsoft.com/office/drawing/2014/main" id="{0C3EF7E4-ABFD-2F8C-3C8B-47EB7A53C48B}"/>
              </a:ext>
            </a:extLst>
          </p:cNvPr>
          <p:cNvSpPr txBox="1">
            <a:spLocks/>
          </p:cNvSpPr>
          <p:nvPr/>
        </p:nvSpPr>
        <p:spPr>
          <a:xfrm>
            <a:off x="312715" y="911193"/>
            <a:ext cx="9952966" cy="54306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Bef>
                <a:spcPts val="3000"/>
              </a:spcBef>
              <a:spcAft>
                <a:spcPts val="600"/>
              </a:spcAft>
            </a:pPr>
            <a:r>
              <a:rPr lang="es-MX" sz="2800" dirty="0">
                <a:solidFill>
                  <a:srgbClr val="6E152E"/>
                </a:solidFill>
                <a:latin typeface="Geomanist" panose="02000503000000020004" pitchFamily="50" charset="0"/>
              </a:rPr>
              <a:t>Órdenes de protección</a:t>
            </a:r>
          </a:p>
        </p:txBody>
      </p:sp>
      <p:sp>
        <p:nvSpPr>
          <p:cNvPr id="4" name="CuadroTexto 3">
            <a:extLst>
              <a:ext uri="{FF2B5EF4-FFF2-40B4-BE49-F238E27FC236}">
                <a16:creationId xmlns:a16="http://schemas.microsoft.com/office/drawing/2014/main" id="{DCDE859A-4305-656A-3797-A3CC547D364F}"/>
              </a:ext>
            </a:extLst>
          </p:cNvPr>
          <p:cNvSpPr txBox="1"/>
          <p:nvPr/>
        </p:nvSpPr>
        <p:spPr>
          <a:xfrm>
            <a:off x="2496074" y="2050137"/>
            <a:ext cx="7769607" cy="2462213"/>
          </a:xfrm>
          <a:prstGeom prst="rect">
            <a:avLst/>
          </a:prstGeom>
          <a:noFill/>
        </p:spPr>
        <p:txBody>
          <a:bodyPr wrap="square">
            <a:spAutoFit/>
          </a:bodyPr>
          <a:lstStyle/>
          <a:p>
            <a:pPr algn="just"/>
            <a:r>
              <a:rPr lang="es-MX" sz="1400" b="0" i="0" u="none" strike="noStrike" baseline="0" dirty="0">
                <a:solidFill>
                  <a:srgbClr val="000000"/>
                </a:solidFill>
                <a:latin typeface="Geomanist Light" panose="02000503000000020004" pitchFamily="50" charset="0"/>
              </a:rPr>
              <a:t>El artículo 27 de la Ley General de Acceso de las Mujeres a una Vida Libre de Violencia define las órdenes de protección: </a:t>
            </a:r>
          </a:p>
          <a:p>
            <a:pPr algn="just"/>
            <a:endParaRPr lang="es-MX" sz="1400" dirty="0">
              <a:solidFill>
                <a:srgbClr val="000000"/>
              </a:solidFill>
              <a:latin typeface="Geomanist Light" panose="02000503000000020004" pitchFamily="50" charset="0"/>
            </a:endParaRPr>
          </a:p>
          <a:p>
            <a:pPr lvl="1" algn="just"/>
            <a:r>
              <a:rPr lang="es-MX" sz="1400" b="0" i="0" u="none" strike="noStrike" baseline="0" dirty="0">
                <a:solidFill>
                  <a:srgbClr val="000000"/>
                </a:solidFill>
                <a:latin typeface="Geomanist Light" panose="02000503000000020004" pitchFamily="50" charset="0"/>
              </a:rPr>
              <a:t>“</a:t>
            </a:r>
            <a:r>
              <a:rPr lang="es-MX" sz="1400" dirty="0">
                <a:solidFill>
                  <a:srgbClr val="000000"/>
                </a:solidFill>
                <a:latin typeface="Geomanist Light" panose="02000503000000020004" pitchFamily="50" charset="0"/>
              </a:rPr>
              <a:t>Son </a:t>
            </a:r>
            <a:r>
              <a:rPr lang="es-MX" sz="1400" b="1" i="0" u="none" strike="noStrike" baseline="0" dirty="0">
                <a:solidFill>
                  <a:srgbClr val="691B31"/>
                </a:solidFill>
                <a:latin typeface="Geomanist Light" panose="02000503000000020004" pitchFamily="50" charset="0"/>
              </a:rPr>
              <a:t>actos de urgente aplicación en función del interés superior de la víctima</a:t>
            </a:r>
            <a:r>
              <a:rPr lang="es-MX" sz="1400" b="0" i="0" u="none" strike="noStrike" baseline="0" dirty="0">
                <a:solidFill>
                  <a:srgbClr val="000000"/>
                </a:solidFill>
                <a:latin typeface="Geomanist Light" panose="02000503000000020004" pitchFamily="50" charset="0"/>
              </a:rPr>
              <a:t> son fundamentalmente precautorias y cautelares, son fundamentalmente precautorias y </a:t>
            </a:r>
            <a:r>
              <a:rPr lang="es-MX" sz="1400" dirty="0">
                <a:solidFill>
                  <a:srgbClr val="000000"/>
                </a:solidFill>
                <a:latin typeface="Geomanist Light" panose="02000503000000020004" pitchFamily="50" charset="0"/>
              </a:rPr>
              <a:t>cautelares, </a:t>
            </a:r>
            <a:r>
              <a:rPr lang="es-MX" sz="1400" b="0" i="0" u="none" strike="noStrike" baseline="0" dirty="0">
                <a:solidFill>
                  <a:srgbClr val="000000"/>
                </a:solidFill>
                <a:latin typeface="Geomanist Light" panose="02000503000000020004" pitchFamily="50" charset="0"/>
              </a:rPr>
              <a:t>deberán otorgarse de oficio o a petición de parte, por las autoridades administrativas, el Ministerio Público o por los órganos jurisdiccionales competentes, en el momento en que tengan conocimiento del hecho de violencia presuntamente constitutivo de un delito o infracción, que ponga en riesgo la integridad, la libertad o la vida de las mujeres o niñas, evitando en todo momento que la persona agresora, directamente o a través de algún tercero, tenga contacto de cualquier tipo o medio con la víctima”.</a:t>
            </a:r>
            <a:endParaRPr lang="es-MX" sz="1100" dirty="0">
              <a:latin typeface="Geomanist Light" panose="02000503000000020004" pitchFamily="50" charset="0"/>
            </a:endParaRPr>
          </a:p>
        </p:txBody>
      </p:sp>
      <p:graphicFrame>
        <p:nvGraphicFramePr>
          <p:cNvPr id="5" name="6 Tabla">
            <a:extLst>
              <a:ext uri="{FF2B5EF4-FFF2-40B4-BE49-F238E27FC236}">
                <a16:creationId xmlns:a16="http://schemas.microsoft.com/office/drawing/2014/main" id="{A04F33DC-A8FF-3A01-7AD1-8AD18BA557CE}"/>
              </a:ext>
            </a:extLst>
          </p:cNvPr>
          <p:cNvGraphicFramePr>
            <a:graphicFrameLocks noGrp="1"/>
          </p:cNvGraphicFramePr>
          <p:nvPr>
            <p:extLst>
              <p:ext uri="{D42A27DB-BD31-4B8C-83A1-F6EECF244321}">
                <p14:modId xmlns:p14="http://schemas.microsoft.com/office/powerpoint/2010/main" val="432620449"/>
              </p:ext>
            </p:extLst>
          </p:nvPr>
        </p:nvGraphicFramePr>
        <p:xfrm>
          <a:off x="3938621" y="5949917"/>
          <a:ext cx="6102845" cy="366593"/>
        </p:xfrm>
        <a:graphic>
          <a:graphicData uri="http://schemas.openxmlformats.org/drawingml/2006/table">
            <a:tbl>
              <a:tblPr/>
              <a:tblGrid>
                <a:gridCol w="6102845">
                  <a:extLst>
                    <a:ext uri="{9D8B030D-6E8A-4147-A177-3AD203B41FA5}">
                      <a16:colId xmlns:a16="http://schemas.microsoft.com/office/drawing/2014/main" val="20000"/>
                    </a:ext>
                  </a:extLst>
                </a:gridCol>
              </a:tblGrid>
              <a:tr h="366593">
                <a:tc>
                  <a:txBody>
                    <a:bodyPr/>
                    <a:lstStyle/>
                    <a:p>
                      <a:pPr algn="r" fontAlgn="b"/>
                      <a:r>
                        <a:rPr lang="es-MX" sz="800" b="1" i="0" u="none" strike="noStrike" dirty="0">
                          <a:solidFill>
                            <a:schemeClr val="bg1">
                              <a:lumMod val="50000"/>
                            </a:schemeClr>
                          </a:solidFill>
                          <a:latin typeface="Geomanist Light" panose="02000503000000020004" pitchFamily="50" charset="0"/>
                          <a:cs typeface="Montserrat" panose="00000500000000000000" pitchFamily="2" charset="0"/>
                        </a:rPr>
                        <a:t>Fuente</a:t>
                      </a:r>
                      <a:r>
                        <a:rPr lang="es-MX" sz="800" b="0" i="0" u="none" strike="noStrike" dirty="0">
                          <a:solidFill>
                            <a:schemeClr val="bg1">
                              <a:lumMod val="50000"/>
                            </a:schemeClr>
                          </a:solidFill>
                          <a:latin typeface="Geomanist Light" panose="02000503000000020004" pitchFamily="50" charset="0"/>
                          <a:cs typeface="Montserrat" panose="00000500000000000000" pitchFamily="2" charset="0"/>
                        </a:rPr>
                        <a:t>: </a:t>
                      </a:r>
                      <a:r>
                        <a:rPr lang="es-MX" sz="800" b="0" dirty="0">
                          <a:solidFill>
                            <a:schemeClr val="bg1">
                              <a:lumMod val="50000"/>
                            </a:schemeClr>
                          </a:solidFill>
                          <a:effectLst/>
                          <a:latin typeface="Geomanist Light" panose="02000503000000020004" pitchFamily="50" charset="0"/>
                          <a:ea typeface="Times New Roman" panose="02020603050405020304" pitchFamily="18" charset="0"/>
                          <a:cs typeface="Arial" panose="020B0604020202020204" pitchFamily="34" charset="0"/>
                        </a:rPr>
                        <a:t>Ley General de Acceso de las Mujeres a una Vida Libre de Violencia</a:t>
                      </a:r>
                    </a:p>
                    <a:p>
                      <a:pPr marL="0" marR="0" lvl="0" indent="0" algn="r" defTabSz="914377" rtl="0" eaLnBrk="1" fontAlgn="b" latinLnBrk="0" hangingPunct="1">
                        <a:lnSpc>
                          <a:spcPct val="100000"/>
                        </a:lnSpc>
                        <a:spcBef>
                          <a:spcPts val="0"/>
                        </a:spcBef>
                        <a:spcAft>
                          <a:spcPts val="0"/>
                        </a:spcAft>
                        <a:buClrTx/>
                        <a:buSzTx/>
                        <a:buFontTx/>
                        <a:buNone/>
                        <a:tabLst/>
                        <a:defRPr/>
                      </a:pPr>
                      <a:r>
                        <a:rPr lang="es-MX" sz="800" b="0" i="0" u="none" strike="noStrike" dirty="0">
                          <a:solidFill>
                            <a:schemeClr val="bg1">
                              <a:lumMod val="50000"/>
                            </a:schemeClr>
                          </a:solidFill>
                          <a:effectLst/>
                          <a:latin typeface="Geomanist Light" panose="02000503000000020004" pitchFamily="50" charset="0"/>
                          <a:cs typeface="Arial" panose="020B0604020202020204" pitchFamily="34" charset="0"/>
                        </a:rPr>
                        <a:t>Disponible en: </a:t>
                      </a:r>
                      <a:r>
                        <a:rPr lang="es-MX" sz="800" dirty="0">
                          <a:solidFill>
                            <a:schemeClr val="bg1">
                              <a:lumMod val="50000"/>
                            </a:schemeClr>
                          </a:solidFill>
                          <a:latin typeface="Geomanist Light" panose="02000503000000020004" pitchFamily="50" charset="0"/>
                          <a:hlinkClick r:id="rId2">
                            <a:extLst>
                              <a:ext uri="{A12FA001-AC4F-418D-AE19-62706E023703}">
                                <ahyp:hlinkClr xmlns:ahyp="http://schemas.microsoft.com/office/drawing/2018/hyperlinkcolor" val="tx"/>
                              </a:ext>
                            </a:extLst>
                          </a:hlinkClick>
                        </a:rPr>
                        <a:t>https://www.diputados.gob.mx/LeyesBiblio/ref/lgamvlv.htm</a:t>
                      </a:r>
                      <a:endParaRPr lang="es-MX" sz="700" b="0" i="0" u="none" strike="noStrike" dirty="0">
                        <a:solidFill>
                          <a:schemeClr val="bg1">
                            <a:lumMod val="50000"/>
                          </a:schemeClr>
                        </a:solidFill>
                        <a:latin typeface="Geomanist Light" panose="02000503000000020004" pitchFamily="50" charset="0"/>
                        <a:cs typeface="Montserrat" panose="00000500000000000000" pitchFamily="2" charset="0"/>
                      </a:endParaRP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39186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2" name="Cuadro de texto 2">
            <a:extLst>
              <a:ext uri="{FF2B5EF4-FFF2-40B4-BE49-F238E27FC236}">
                <a16:creationId xmlns:a16="http://schemas.microsoft.com/office/drawing/2014/main" id="{A4865765-0978-4930-D112-D574B6365F37}"/>
              </a:ext>
            </a:extLst>
          </p:cNvPr>
          <p:cNvSpPr txBox="1"/>
          <p:nvPr/>
        </p:nvSpPr>
        <p:spPr>
          <a:xfrm>
            <a:off x="-297" y="6608593"/>
            <a:ext cx="4837253"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BANAVIM</a:t>
            </a:r>
          </a:p>
        </p:txBody>
      </p:sp>
      <p:sp>
        <p:nvSpPr>
          <p:cNvPr id="6" name="CuadroTexto 5">
            <a:extLst>
              <a:ext uri="{FF2B5EF4-FFF2-40B4-BE49-F238E27FC236}">
                <a16:creationId xmlns:a16="http://schemas.microsoft.com/office/drawing/2014/main" id="{157CFA32-7660-FF96-8914-82E41313EE9E}"/>
              </a:ext>
            </a:extLst>
          </p:cNvPr>
          <p:cNvSpPr txBox="1"/>
          <p:nvPr/>
        </p:nvSpPr>
        <p:spPr>
          <a:xfrm>
            <a:off x="448900" y="971141"/>
            <a:ext cx="4321545" cy="584775"/>
          </a:xfrm>
          <a:prstGeom prst="rect">
            <a:avLst/>
          </a:prstGeom>
          <a:noFill/>
        </p:spPr>
        <p:txBody>
          <a:bodyPr wrap="square">
            <a:spAutoFit/>
          </a:bodyPr>
          <a:lstStyle/>
          <a:p>
            <a:pPr>
              <a:defRPr lang="es-MX" sz="1600" b="1" i="0" u="none" strike="noStrike" kern="1200" baseline="0" dirty="0">
                <a:solidFill>
                  <a:srgbClr val="A42145"/>
                </a:solidFill>
                <a:latin typeface="Montserrat Medium" panose="00000600000000000000" pitchFamily="2" charset="0"/>
                <a:ea typeface="+mn-ea"/>
                <a:cs typeface="+mn-cs"/>
              </a:defRPr>
            </a:pPr>
            <a:r>
              <a:rPr lang="es-MX" b="1" dirty="0">
                <a:solidFill>
                  <a:srgbClr val="6E152E"/>
                </a:solidFill>
                <a:latin typeface="Noto Sans Regular"/>
              </a:rPr>
              <a:t>Distribución de Personas Agresoras</a:t>
            </a:r>
          </a:p>
          <a:p>
            <a:pPr>
              <a:defRPr lang="es-MX" sz="1600" b="1" i="0" u="none" strike="noStrike" kern="1200" baseline="0" dirty="0">
                <a:solidFill>
                  <a:srgbClr val="A42145"/>
                </a:solidFill>
                <a:latin typeface="Montserrat Medium" panose="00000600000000000000" pitchFamily="2" charset="0"/>
                <a:ea typeface="+mn-ea"/>
                <a:cs typeface="+mn-cs"/>
              </a:defRPr>
            </a:pPr>
            <a:r>
              <a:rPr lang="es-MX" b="1" dirty="0">
                <a:solidFill>
                  <a:srgbClr val="6E152E"/>
                </a:solidFill>
                <a:latin typeface="Noto Sans Regular"/>
              </a:rPr>
              <a:t>Enero-Noviembre 2022-2024</a:t>
            </a:r>
          </a:p>
        </p:txBody>
      </p:sp>
      <p:sp>
        <p:nvSpPr>
          <p:cNvPr id="7" name="CuadroTexto 6">
            <a:extLst>
              <a:ext uri="{FF2B5EF4-FFF2-40B4-BE49-F238E27FC236}">
                <a16:creationId xmlns:a16="http://schemas.microsoft.com/office/drawing/2014/main" id="{485FB9C7-F388-C0BB-D82E-A761AFC9727C}"/>
              </a:ext>
            </a:extLst>
          </p:cNvPr>
          <p:cNvSpPr txBox="1"/>
          <p:nvPr/>
        </p:nvSpPr>
        <p:spPr>
          <a:xfrm>
            <a:off x="8244429" y="6478161"/>
            <a:ext cx="3718971" cy="200055"/>
          </a:xfrm>
          <a:prstGeom prst="rect">
            <a:avLst/>
          </a:prstGeom>
        </p:spPr>
        <p:txBody>
          <a:bodyPr wrap="square">
            <a:spAutoFit/>
          </a:bodyPr>
          <a:lstStyle>
            <a:defPPr>
              <a:defRPr lang="es-MX"/>
            </a:defPPr>
            <a:lvl1pPr>
              <a:defRPr sz="900" b="1">
                <a:latin typeface="Montserrat" panose="00000500000000000000" pitchFamily="2" charset="0"/>
              </a:defRPr>
            </a:lvl1pPr>
          </a:lstStyle>
          <a:p>
            <a:pPr algn="r"/>
            <a:r>
              <a:rPr lang="es-MX" sz="700" dirty="0">
                <a:solidFill>
                  <a:schemeClr val="bg1">
                    <a:lumMod val="50000"/>
                  </a:schemeClr>
                </a:solidFill>
                <a:latin typeface="Geomanist" panose="02000503000000020004" pitchFamily="50" charset="0"/>
              </a:rPr>
              <a:t>Fuente: Banco de Datos BANAVIM corte al 30 de noviembre de 2024.</a:t>
            </a:r>
          </a:p>
        </p:txBody>
      </p:sp>
      <p:sp>
        <p:nvSpPr>
          <p:cNvPr id="2" name="Rectángulo 10">
            <a:extLst>
              <a:ext uri="{FF2B5EF4-FFF2-40B4-BE49-F238E27FC236}">
                <a16:creationId xmlns:a16="http://schemas.microsoft.com/office/drawing/2014/main" id="{8B2DA95B-B38C-FF73-FD17-0063C895FE9D}"/>
              </a:ext>
            </a:extLst>
          </p:cNvPr>
          <p:cNvSpPr/>
          <p:nvPr/>
        </p:nvSpPr>
        <p:spPr>
          <a:xfrm>
            <a:off x="-1" y="18867"/>
            <a:ext cx="12192001" cy="500137"/>
          </a:xfrm>
          <a:prstGeom prst="rect">
            <a:avLst/>
          </a:prstGeom>
          <a:solidFill>
            <a:srgbClr val="DEC9A2">
              <a:alpha val="25098"/>
            </a:srgbClr>
          </a:solidFill>
        </p:spPr>
        <p:txBody>
          <a:bodyPr wrap="square" lIns="51435" tIns="25718" rIns="51435" bIns="25718" rtlCol="0">
            <a:spAutoFit/>
          </a:bodyPr>
          <a:lstStyle/>
          <a:p>
            <a:pPr defTabSz="457154">
              <a:spcAft>
                <a:spcPts val="600"/>
              </a:spcAft>
            </a:pPr>
            <a:r>
              <a:rPr lang="es-MX" sz="1400" dirty="0">
                <a:solidFill>
                  <a:schemeClr val="tx1">
                    <a:lumMod val="65000"/>
                    <a:lumOff val="35000"/>
                  </a:schemeClr>
                </a:solidFill>
                <a:latin typeface="Geomanist Light" panose="02000503000000020004" pitchFamily="50" charset="0"/>
                <a:sym typeface="+mn-ea"/>
              </a:rPr>
              <a:t>Si se compara la incidencia de personas agresoras en los tres últimos años durante enero-noviembre, se observa que 72.96% de las víctimas refieren ser agredidas por un hombre, y el tipo de relación que las vincula a la persona agresora es principalmente el cónyuge o pareja y expareja. </a:t>
            </a:r>
          </a:p>
        </p:txBody>
      </p:sp>
      <p:grpSp>
        <p:nvGrpSpPr>
          <p:cNvPr id="33" name="Grupo 32">
            <a:extLst>
              <a:ext uri="{FF2B5EF4-FFF2-40B4-BE49-F238E27FC236}">
                <a16:creationId xmlns:a16="http://schemas.microsoft.com/office/drawing/2014/main" id="{87E5B052-CED5-AF0F-4DB4-A2CED62E1452}"/>
              </a:ext>
            </a:extLst>
          </p:cNvPr>
          <p:cNvGrpSpPr/>
          <p:nvPr/>
        </p:nvGrpSpPr>
        <p:grpSpPr>
          <a:xfrm>
            <a:off x="189235" y="1622835"/>
            <a:ext cx="4991599" cy="4512766"/>
            <a:chOff x="189235" y="1622835"/>
            <a:chExt cx="4991599" cy="4512766"/>
          </a:xfrm>
        </p:grpSpPr>
        <p:grpSp>
          <p:nvGrpSpPr>
            <p:cNvPr id="20" name="Grupo 19">
              <a:extLst>
                <a:ext uri="{FF2B5EF4-FFF2-40B4-BE49-F238E27FC236}">
                  <a16:creationId xmlns:a16="http://schemas.microsoft.com/office/drawing/2014/main" id="{18701EB3-CA78-5A9D-6271-346DE6C033C8}"/>
                </a:ext>
              </a:extLst>
            </p:cNvPr>
            <p:cNvGrpSpPr/>
            <p:nvPr/>
          </p:nvGrpSpPr>
          <p:grpSpPr>
            <a:xfrm>
              <a:off x="589080" y="1698251"/>
              <a:ext cx="576978" cy="397048"/>
              <a:chOff x="4095516" y="1774499"/>
              <a:chExt cx="1168264" cy="812502"/>
            </a:xfrm>
          </p:grpSpPr>
          <p:pic>
            <p:nvPicPr>
              <p:cNvPr id="21" name="Gráfico 2" descr="Mujer">
                <a:extLst>
                  <a:ext uri="{FF2B5EF4-FFF2-40B4-BE49-F238E27FC236}">
                    <a16:creationId xmlns:a16="http://schemas.microsoft.com/office/drawing/2014/main" id="{1D4D3109-6294-7BCC-6B4C-FBB6846E82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5516" y="1774499"/>
                <a:ext cx="797767" cy="806461"/>
              </a:xfrm>
              <a:prstGeom prst="rect">
                <a:avLst/>
              </a:prstGeom>
            </p:spPr>
          </p:pic>
          <p:pic>
            <p:nvPicPr>
              <p:cNvPr id="22" name="Gráfico 3" descr="Hombre">
                <a:extLst>
                  <a:ext uri="{FF2B5EF4-FFF2-40B4-BE49-F238E27FC236}">
                    <a16:creationId xmlns:a16="http://schemas.microsoft.com/office/drawing/2014/main" id="{CE9DB594-A1D1-034D-0245-793F70DC7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2510" y="1779087"/>
                <a:ext cx="721270" cy="807914"/>
              </a:xfrm>
              <a:prstGeom prst="rect">
                <a:avLst/>
              </a:prstGeom>
            </p:spPr>
          </p:pic>
        </p:grpSp>
        <p:graphicFrame>
          <p:nvGraphicFramePr>
            <p:cNvPr id="23" name="Gráfico 22">
              <a:extLst>
                <a:ext uri="{FF2B5EF4-FFF2-40B4-BE49-F238E27FC236}">
                  <a16:creationId xmlns:a16="http://schemas.microsoft.com/office/drawing/2014/main" id="{A47BAE53-93B1-CFFE-F6D5-D71362E77BC7}"/>
                </a:ext>
              </a:extLst>
            </p:cNvPr>
            <p:cNvGraphicFramePr>
              <a:graphicFrameLocks/>
            </p:cNvGraphicFramePr>
            <p:nvPr>
              <p:extLst>
                <p:ext uri="{D42A27DB-BD31-4B8C-83A1-F6EECF244321}">
                  <p14:modId xmlns:p14="http://schemas.microsoft.com/office/powerpoint/2010/main" val="1551443727"/>
                </p:ext>
              </p:extLst>
            </p:nvPr>
          </p:nvGraphicFramePr>
          <p:xfrm>
            <a:off x="189235" y="1866867"/>
            <a:ext cx="4991599" cy="4268734"/>
          </p:xfrm>
          <a:graphic>
            <a:graphicData uri="http://schemas.openxmlformats.org/drawingml/2006/chart">
              <c:chart xmlns:c="http://schemas.openxmlformats.org/drawingml/2006/chart" xmlns:r="http://schemas.openxmlformats.org/officeDocument/2006/relationships" r:id="rId7"/>
            </a:graphicData>
          </a:graphic>
        </p:graphicFrame>
        <p:sp>
          <p:nvSpPr>
            <p:cNvPr id="25" name="Arco 24">
              <a:extLst>
                <a:ext uri="{FF2B5EF4-FFF2-40B4-BE49-F238E27FC236}">
                  <a16:creationId xmlns:a16="http://schemas.microsoft.com/office/drawing/2014/main" id="{B9A9B2F3-B639-2781-5880-248D4C126B25}"/>
                </a:ext>
              </a:extLst>
            </p:cNvPr>
            <p:cNvSpPr/>
            <p:nvPr/>
          </p:nvSpPr>
          <p:spPr>
            <a:xfrm rot="21280861">
              <a:off x="1328110" y="2417852"/>
              <a:ext cx="1749363" cy="2051850"/>
            </a:xfrm>
            <a:prstGeom prst="arc">
              <a:avLst>
                <a:gd name="adj1" fmla="val 12208548"/>
                <a:gd name="adj2" fmla="val 19312842"/>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latin typeface="Noto Sans Regular"/>
              </a:endParaRPr>
            </a:p>
          </p:txBody>
        </p:sp>
        <p:grpSp>
          <p:nvGrpSpPr>
            <p:cNvPr id="26" name="Grupo 25">
              <a:extLst>
                <a:ext uri="{FF2B5EF4-FFF2-40B4-BE49-F238E27FC236}">
                  <a16:creationId xmlns:a16="http://schemas.microsoft.com/office/drawing/2014/main" id="{9DC85A01-A541-11EE-61F4-35A623A5400A}"/>
                </a:ext>
              </a:extLst>
            </p:cNvPr>
            <p:cNvGrpSpPr/>
            <p:nvPr/>
          </p:nvGrpSpPr>
          <p:grpSpPr>
            <a:xfrm>
              <a:off x="1901708" y="1955673"/>
              <a:ext cx="734599" cy="714807"/>
              <a:chOff x="1587" y="677280"/>
              <a:chExt cx="1692671" cy="1692671"/>
            </a:xfrm>
          </p:grpSpPr>
          <p:sp>
            <p:nvSpPr>
              <p:cNvPr id="27" name="Elipse 26">
                <a:extLst>
                  <a:ext uri="{FF2B5EF4-FFF2-40B4-BE49-F238E27FC236}">
                    <a16:creationId xmlns:a16="http://schemas.microsoft.com/office/drawing/2014/main" id="{78D45FA1-4F56-7D10-4DC7-60C8001A17A2}"/>
                  </a:ext>
                </a:extLst>
              </p:cNvPr>
              <p:cNvSpPr/>
              <p:nvPr/>
            </p:nvSpPr>
            <p:spPr>
              <a:xfrm>
                <a:off x="1587" y="677280"/>
                <a:ext cx="1692671" cy="1692671"/>
              </a:xfrm>
              <a:prstGeom prst="ellipse">
                <a:avLst/>
              </a:prstGeom>
              <a:solidFill>
                <a:srgbClr val="FBE5D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MX" sz="900">
                  <a:latin typeface="Geomanist" panose="02000503000000020004" pitchFamily="50" charset="0"/>
                </a:endParaRPr>
              </a:p>
            </p:txBody>
          </p:sp>
          <p:sp>
            <p:nvSpPr>
              <p:cNvPr id="28" name="Elipse 4">
                <a:extLst>
                  <a:ext uri="{FF2B5EF4-FFF2-40B4-BE49-F238E27FC236}">
                    <a16:creationId xmlns:a16="http://schemas.microsoft.com/office/drawing/2014/main" id="{CAC228CE-A201-884D-8A09-B1E15F9D51FE}"/>
                  </a:ext>
                </a:extLst>
              </p:cNvPr>
              <p:cNvSpPr txBox="1"/>
              <p:nvPr/>
            </p:nvSpPr>
            <p:spPr>
              <a:xfrm>
                <a:off x="73481" y="1007916"/>
                <a:ext cx="1559407" cy="12042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es-MX" sz="900" b="1" dirty="0">
                    <a:solidFill>
                      <a:srgbClr val="A92C4D"/>
                    </a:solidFill>
                    <a:latin typeface="Geomanist" panose="02000503000000020004" pitchFamily="50" charset="0"/>
                  </a:rPr>
                  <a:t>Aument</a:t>
                </a:r>
                <a:r>
                  <a:rPr lang="es-MX" sz="900" b="1" kern="1200" dirty="0">
                    <a:solidFill>
                      <a:srgbClr val="A92C4D"/>
                    </a:solidFill>
                    <a:latin typeface="Geomanist" panose="02000503000000020004" pitchFamily="50" charset="0"/>
                  </a:rPr>
                  <a:t>ó </a:t>
                </a:r>
              </a:p>
              <a:p>
                <a:pPr marL="0" lvl="0" indent="0" algn="ctr" defTabSz="1466850">
                  <a:lnSpc>
                    <a:spcPct val="90000"/>
                  </a:lnSpc>
                  <a:spcBef>
                    <a:spcPct val="0"/>
                  </a:spcBef>
                  <a:spcAft>
                    <a:spcPct val="35000"/>
                  </a:spcAft>
                  <a:buNone/>
                </a:pPr>
                <a:r>
                  <a:rPr lang="es-MX" sz="900" b="1" dirty="0">
                    <a:solidFill>
                      <a:srgbClr val="A92C4D"/>
                    </a:solidFill>
                    <a:latin typeface="Geomanist" panose="02000503000000020004" pitchFamily="50" charset="0"/>
                  </a:rPr>
                  <a:t>10.92%</a:t>
                </a:r>
                <a:endParaRPr lang="es-MX" sz="900" b="1" kern="1200" dirty="0">
                  <a:solidFill>
                    <a:srgbClr val="A92C4D"/>
                  </a:solidFill>
                  <a:latin typeface="Geomanist" panose="02000503000000020004" pitchFamily="50" charset="0"/>
                </a:endParaRPr>
              </a:p>
            </p:txBody>
          </p:sp>
        </p:grpSp>
        <p:sp>
          <p:nvSpPr>
            <p:cNvPr id="29" name="Arco 28">
              <a:extLst>
                <a:ext uri="{FF2B5EF4-FFF2-40B4-BE49-F238E27FC236}">
                  <a16:creationId xmlns:a16="http://schemas.microsoft.com/office/drawing/2014/main" id="{74622E1E-CFE1-4EC7-C61C-9CA3FA13970A}"/>
                </a:ext>
              </a:extLst>
            </p:cNvPr>
            <p:cNvSpPr/>
            <p:nvPr/>
          </p:nvSpPr>
          <p:spPr>
            <a:xfrm rot="19697179">
              <a:off x="3229675" y="1991689"/>
              <a:ext cx="1628244" cy="1641334"/>
            </a:xfrm>
            <a:prstGeom prst="arc">
              <a:avLst>
                <a:gd name="adj1" fmla="val 12570478"/>
                <a:gd name="adj2" fmla="val 21055483"/>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latin typeface="Noto Sans Regular"/>
              </a:endParaRPr>
            </a:p>
          </p:txBody>
        </p:sp>
        <p:grpSp>
          <p:nvGrpSpPr>
            <p:cNvPr id="30" name="Grupo 29">
              <a:extLst>
                <a:ext uri="{FF2B5EF4-FFF2-40B4-BE49-F238E27FC236}">
                  <a16:creationId xmlns:a16="http://schemas.microsoft.com/office/drawing/2014/main" id="{D0888F3B-BF91-6A85-44F3-581F794C0FDE}"/>
                </a:ext>
              </a:extLst>
            </p:cNvPr>
            <p:cNvGrpSpPr/>
            <p:nvPr/>
          </p:nvGrpSpPr>
          <p:grpSpPr>
            <a:xfrm>
              <a:off x="3371957" y="1622835"/>
              <a:ext cx="751944" cy="743110"/>
              <a:chOff x="1587" y="677280"/>
              <a:chExt cx="1692671" cy="1692671"/>
            </a:xfrm>
            <a:solidFill>
              <a:srgbClr val="FBE5D6"/>
            </a:solidFill>
          </p:grpSpPr>
          <p:sp>
            <p:nvSpPr>
              <p:cNvPr id="31" name="Elipse 30">
                <a:extLst>
                  <a:ext uri="{FF2B5EF4-FFF2-40B4-BE49-F238E27FC236}">
                    <a16:creationId xmlns:a16="http://schemas.microsoft.com/office/drawing/2014/main" id="{93490D08-D4F0-3D02-EFBE-C6C5572604B9}"/>
                  </a:ext>
                </a:extLst>
              </p:cNvPr>
              <p:cNvSpPr/>
              <p:nvPr/>
            </p:nvSpPr>
            <p:spPr>
              <a:xfrm>
                <a:off x="1587" y="677280"/>
                <a:ext cx="1692671" cy="1692671"/>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MX" sz="900">
                  <a:latin typeface="Geomanist" panose="02000503000000020004" pitchFamily="50" charset="0"/>
                </a:endParaRPr>
              </a:p>
            </p:txBody>
          </p:sp>
          <p:sp>
            <p:nvSpPr>
              <p:cNvPr id="32" name="Elipse 4">
                <a:extLst>
                  <a:ext uri="{FF2B5EF4-FFF2-40B4-BE49-F238E27FC236}">
                    <a16:creationId xmlns:a16="http://schemas.microsoft.com/office/drawing/2014/main" id="{D4256BB3-878E-A6B7-F135-ADCDFC9DAD1A}"/>
                  </a:ext>
                </a:extLst>
              </p:cNvPr>
              <p:cNvSpPr txBox="1"/>
              <p:nvPr/>
            </p:nvSpPr>
            <p:spPr>
              <a:xfrm>
                <a:off x="125528" y="936236"/>
                <a:ext cx="1444787" cy="120429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es-MX" sz="900" b="1" dirty="0">
                    <a:solidFill>
                      <a:srgbClr val="A92C4D"/>
                    </a:solidFill>
                    <a:latin typeface="Geomanist" panose="02000503000000020004" pitchFamily="50" charset="0"/>
                  </a:rPr>
                  <a:t>Aumentó</a:t>
                </a:r>
              </a:p>
              <a:p>
                <a:pPr marL="0" lvl="0" indent="0" algn="ctr" defTabSz="1466850">
                  <a:lnSpc>
                    <a:spcPct val="90000"/>
                  </a:lnSpc>
                  <a:spcBef>
                    <a:spcPct val="0"/>
                  </a:spcBef>
                  <a:spcAft>
                    <a:spcPct val="35000"/>
                  </a:spcAft>
                  <a:buNone/>
                </a:pPr>
                <a:r>
                  <a:rPr lang="es-MX" sz="900" b="1" dirty="0">
                    <a:solidFill>
                      <a:srgbClr val="A92C4D"/>
                    </a:solidFill>
                    <a:latin typeface="Geomanist" panose="02000503000000020004" pitchFamily="50" charset="0"/>
                  </a:rPr>
                  <a:t>13.32%</a:t>
                </a:r>
              </a:p>
            </p:txBody>
          </p:sp>
        </p:grpSp>
      </p:grpSp>
      <p:graphicFrame>
        <p:nvGraphicFramePr>
          <p:cNvPr id="34" name="Gráfico 33">
            <a:extLst>
              <a:ext uri="{FF2B5EF4-FFF2-40B4-BE49-F238E27FC236}">
                <a16:creationId xmlns:a16="http://schemas.microsoft.com/office/drawing/2014/main" id="{47C1862C-5367-C7D8-8BC8-1383577C858A}"/>
              </a:ext>
            </a:extLst>
          </p:cNvPr>
          <p:cNvGraphicFramePr>
            <a:graphicFrameLocks/>
          </p:cNvGraphicFramePr>
          <p:nvPr>
            <p:extLst>
              <p:ext uri="{D42A27DB-BD31-4B8C-83A1-F6EECF244321}">
                <p14:modId xmlns:p14="http://schemas.microsoft.com/office/powerpoint/2010/main" val="969098173"/>
              </p:ext>
            </p:extLst>
          </p:nvPr>
        </p:nvGraphicFramePr>
        <p:xfrm>
          <a:off x="6340523" y="971141"/>
          <a:ext cx="5280969" cy="4858749"/>
        </p:xfrm>
        <a:graphic>
          <a:graphicData uri="http://schemas.openxmlformats.org/drawingml/2006/chart">
            <c:chart xmlns:c="http://schemas.openxmlformats.org/drawingml/2006/chart" xmlns:r="http://schemas.openxmlformats.org/officeDocument/2006/relationships" r:id="rId8"/>
          </a:graphicData>
        </a:graphic>
      </p:graphicFrame>
      <p:sp>
        <p:nvSpPr>
          <p:cNvPr id="35" name="CuadroTexto 34">
            <a:extLst>
              <a:ext uri="{FF2B5EF4-FFF2-40B4-BE49-F238E27FC236}">
                <a16:creationId xmlns:a16="http://schemas.microsoft.com/office/drawing/2014/main" id="{74A1E4C7-A042-B891-7D36-B47F944527E1}"/>
              </a:ext>
            </a:extLst>
          </p:cNvPr>
          <p:cNvSpPr txBox="1"/>
          <p:nvPr/>
        </p:nvSpPr>
        <p:spPr>
          <a:xfrm>
            <a:off x="7131098" y="5886859"/>
            <a:ext cx="4289377" cy="338554"/>
          </a:xfrm>
          <a:prstGeom prst="rect">
            <a:avLst/>
          </a:prstGeom>
          <a:noFill/>
        </p:spPr>
        <p:txBody>
          <a:bodyPr wrap="square">
            <a:spAutoFit/>
          </a:bodyPr>
          <a:lstStyle/>
          <a:p>
            <a:pPr algn="just"/>
            <a:r>
              <a:rPr lang="es-MX" sz="800" dirty="0">
                <a:solidFill>
                  <a:schemeClr val="bg1">
                    <a:lumMod val="50000"/>
                  </a:schemeClr>
                </a:solidFill>
                <a:effectLst/>
                <a:latin typeface="Geomanist" panose="02000503000000020004" pitchFamily="50" charset="0"/>
                <a:ea typeface="Calibri" panose="020F0502020204030204" pitchFamily="34" charset="0"/>
                <a:cs typeface="Calibri" panose="020F0502020204030204" pitchFamily="34" charset="0"/>
              </a:rPr>
              <a:t>Otra persona incluye:</a:t>
            </a:r>
            <a:r>
              <a:rPr lang="es-MX" sz="800" dirty="0">
                <a:solidFill>
                  <a:schemeClr val="bg1">
                    <a:lumMod val="50000"/>
                  </a:schemeClr>
                </a:solidFill>
                <a:latin typeface="Geomanist" panose="02000503000000020004" pitchFamily="50" charset="0"/>
                <a:ea typeface="Calibri" panose="020F0502020204030204" pitchFamily="34" charset="0"/>
                <a:cs typeface="Calibri" panose="020F0502020204030204" pitchFamily="34" charset="0"/>
              </a:rPr>
              <a:t> Compañero(a), </a:t>
            </a:r>
            <a:r>
              <a:rPr lang="es-MX" sz="800" dirty="0">
                <a:solidFill>
                  <a:schemeClr val="bg1">
                    <a:lumMod val="50000"/>
                  </a:schemeClr>
                </a:solidFill>
                <a:effectLst/>
                <a:latin typeface="Geomanist" panose="02000503000000020004" pitchFamily="50" charset="0"/>
                <a:ea typeface="Calibri" panose="020F0502020204030204" pitchFamily="34" charset="0"/>
                <a:cs typeface="Calibri" panose="020F0502020204030204" pitchFamily="34" charset="0"/>
              </a:rPr>
              <a:t>Primo(a</a:t>
            </a:r>
            <a:r>
              <a:rPr lang="es-MX" sz="800" dirty="0">
                <a:solidFill>
                  <a:schemeClr val="bg1">
                    <a:lumMod val="50000"/>
                  </a:schemeClr>
                </a:solidFill>
                <a:latin typeface="Geomanist" panose="02000503000000020004" pitchFamily="50" charset="0"/>
                <a:ea typeface="Calibri" panose="020F0502020204030204" pitchFamily="34" charset="0"/>
                <a:cs typeface="Calibri" panose="020F0502020204030204" pitchFamily="34" charset="0"/>
              </a:rPr>
              <a:t>), Jefe(a) o patrón(a), Sobrino(a), </a:t>
            </a:r>
            <a:r>
              <a:rPr lang="es-MX" sz="800" dirty="0">
                <a:solidFill>
                  <a:schemeClr val="bg1">
                    <a:lumMod val="50000"/>
                  </a:schemeClr>
                </a:solidFill>
                <a:effectLst/>
                <a:latin typeface="Geomanist" panose="02000503000000020004" pitchFamily="50" charset="0"/>
                <a:ea typeface="Calibri" panose="020F0502020204030204" pitchFamily="34" charset="0"/>
                <a:cs typeface="Calibri" panose="020F0502020204030204" pitchFamily="34" charset="0"/>
              </a:rPr>
              <a:t>Suegro(a), </a:t>
            </a:r>
            <a:r>
              <a:rPr lang="es-MX" sz="800" dirty="0">
                <a:solidFill>
                  <a:schemeClr val="bg1">
                    <a:lumMod val="50000"/>
                  </a:schemeClr>
                </a:solidFill>
                <a:latin typeface="Geomanist" panose="02000503000000020004" pitchFamily="50" charset="0"/>
                <a:ea typeface="Calibri" panose="020F0502020204030204" pitchFamily="34" charset="0"/>
                <a:cs typeface="Calibri" panose="020F0502020204030204" pitchFamily="34" charset="0"/>
              </a:rPr>
              <a:t>Abuelo(a), Nieto(a), </a:t>
            </a:r>
            <a:r>
              <a:rPr lang="es-MX" sz="800" dirty="0">
                <a:solidFill>
                  <a:schemeClr val="bg1">
                    <a:lumMod val="50000"/>
                  </a:schemeClr>
                </a:solidFill>
                <a:effectLst/>
                <a:latin typeface="Geomanist" panose="02000503000000020004" pitchFamily="50" charset="0"/>
                <a:ea typeface="Calibri" panose="020F0502020204030204" pitchFamily="34" charset="0"/>
                <a:cs typeface="Calibri" panose="020F0502020204030204" pitchFamily="34" charset="0"/>
              </a:rPr>
              <a:t>Profesor(a), </a:t>
            </a:r>
            <a:r>
              <a:rPr lang="es-MX" sz="800" dirty="0">
                <a:solidFill>
                  <a:schemeClr val="bg1">
                    <a:lumMod val="50000"/>
                  </a:schemeClr>
                </a:solidFill>
                <a:latin typeface="Geomanist" panose="02000503000000020004" pitchFamily="50" charset="0"/>
                <a:ea typeface="Calibri" panose="020F0502020204030204" pitchFamily="34" charset="0"/>
                <a:cs typeface="Calibri" panose="020F0502020204030204" pitchFamily="34" charset="0"/>
              </a:rPr>
              <a:t>Servidor público.</a:t>
            </a:r>
            <a:endParaRPr lang="es-MX" sz="800" dirty="0">
              <a:solidFill>
                <a:schemeClr val="bg1">
                  <a:lumMod val="50000"/>
                </a:schemeClr>
              </a:solidFill>
              <a:effectLst/>
              <a:latin typeface="Geomanist" panose="02000503000000020004" pitchFamily="50"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0892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1">
            <a:extLst>
              <a:ext uri="{FF2B5EF4-FFF2-40B4-BE49-F238E27FC236}">
                <a16:creationId xmlns:a16="http://schemas.microsoft.com/office/drawing/2014/main" id="{044E8099-C95D-A547-7CEA-D67E18C04541}"/>
              </a:ext>
            </a:extLst>
          </p:cNvPr>
          <p:cNvSpPr txBox="1"/>
          <p:nvPr/>
        </p:nvSpPr>
        <p:spPr>
          <a:xfrm>
            <a:off x="-1320" y="-13763"/>
            <a:ext cx="12191999" cy="544381"/>
          </a:xfrm>
          <a:prstGeom prst="rect">
            <a:avLst/>
          </a:prstGeom>
          <a:solidFill>
            <a:srgbClr val="DEC9A2">
              <a:alpha val="25098"/>
            </a:srgbClr>
          </a:solidFill>
        </p:spPr>
        <p:txBody>
          <a:bodyPr wrap="square" lIns="51435" tIns="25718" rIns="51435" bIns="25718" rtlCol="0">
            <a:spAutoFit/>
          </a:bodyPr>
          <a:lstStyle>
            <a:defPPr>
              <a:defRPr lang="es-MX"/>
            </a:defPPr>
            <a:lvl1pPr defTabSz="457154">
              <a:spcAft>
                <a:spcPts val="600"/>
              </a:spcAft>
              <a:defRPr sz="1400">
                <a:solidFill>
                  <a:schemeClr val="tx1">
                    <a:lumMod val="65000"/>
                    <a:lumOff val="35000"/>
                  </a:schemeClr>
                </a:solidFill>
                <a:latin typeface="Geomanist Light" panose="02000503000000020004" pitchFamily="50" charset="0"/>
              </a:defRPr>
            </a:lvl1pPr>
          </a:lstStyle>
          <a:p>
            <a:r>
              <a:rPr lang="es-MX" dirty="0"/>
              <a:t>Once entidades federativas concentran el 86.7% de las órdenes de protección emitidas y reportadas a BANAVIM en 2024; 84.8% en 2023 y 78.8% en 2022. Si se consideran las diferencias de los períodos reportados hay una disminución de 6.9% de 2023 a 2024.</a:t>
            </a:r>
          </a:p>
        </p:txBody>
      </p:sp>
      <p:sp>
        <p:nvSpPr>
          <p:cNvPr id="12" name="Cuadro de texto 2">
            <a:extLst>
              <a:ext uri="{FF2B5EF4-FFF2-40B4-BE49-F238E27FC236}">
                <a16:creationId xmlns:a16="http://schemas.microsoft.com/office/drawing/2014/main" id="{A4865765-0978-4930-D112-D574B6365F37}"/>
              </a:ext>
            </a:extLst>
          </p:cNvPr>
          <p:cNvSpPr txBox="1"/>
          <p:nvPr/>
        </p:nvSpPr>
        <p:spPr>
          <a:xfrm>
            <a:off x="-297" y="6608593"/>
            <a:ext cx="4837253"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BANAVIM</a:t>
            </a:r>
          </a:p>
        </p:txBody>
      </p:sp>
      <p:sp>
        <p:nvSpPr>
          <p:cNvPr id="2" name="CuadroTexto 1">
            <a:extLst>
              <a:ext uri="{FF2B5EF4-FFF2-40B4-BE49-F238E27FC236}">
                <a16:creationId xmlns:a16="http://schemas.microsoft.com/office/drawing/2014/main" id="{96043347-3424-105B-4D24-A4F16E81D0CA}"/>
              </a:ext>
            </a:extLst>
          </p:cNvPr>
          <p:cNvSpPr txBox="1"/>
          <p:nvPr/>
        </p:nvSpPr>
        <p:spPr>
          <a:xfrm>
            <a:off x="0" y="879187"/>
            <a:ext cx="5853946" cy="584775"/>
          </a:xfrm>
          <a:prstGeom prst="rect">
            <a:avLst/>
          </a:prstGeom>
          <a:noFill/>
        </p:spPr>
        <p:txBody>
          <a:bodyPr wrap="square">
            <a:spAutoFit/>
          </a:bodyPr>
          <a:lstStyle/>
          <a:p>
            <a:pPr>
              <a:defRPr sz="2160" b="1" i="0" u="none" strike="noStrike" kern="1200" baseline="0">
                <a:solidFill>
                  <a:prstClr val="black"/>
                </a:solidFill>
                <a:latin typeface="Montserrat" panose="020B0604020202020204" charset="0"/>
                <a:ea typeface="+mn-ea"/>
                <a:cs typeface="+mn-cs"/>
              </a:defRPr>
            </a:pPr>
            <a:r>
              <a:rPr lang="es-MX" sz="1600" b="1" dirty="0">
                <a:solidFill>
                  <a:srgbClr val="6E152E"/>
                </a:solidFill>
                <a:latin typeface="Geomanist" panose="02000503000000020004" pitchFamily="50" charset="0"/>
              </a:rPr>
              <a:t>Crecimiento del Registro Anual de Órdenes de Protección, </a:t>
            </a:r>
          </a:p>
          <a:p>
            <a:pPr>
              <a:defRPr sz="2160" b="1" i="0" u="none" strike="noStrike" kern="1200" baseline="0">
                <a:solidFill>
                  <a:prstClr val="black"/>
                </a:solidFill>
                <a:latin typeface="Montserrat" panose="020B0604020202020204" charset="0"/>
                <a:ea typeface="+mn-ea"/>
                <a:cs typeface="+mn-cs"/>
              </a:defRPr>
            </a:pPr>
            <a:r>
              <a:rPr lang="es-MX" sz="1600" b="1" dirty="0">
                <a:solidFill>
                  <a:srgbClr val="6E152E"/>
                </a:solidFill>
                <a:latin typeface="Geomanist" panose="02000503000000020004" pitchFamily="50" charset="0"/>
              </a:rPr>
              <a:t>Enero-noviembre 2022-2024</a:t>
            </a:r>
          </a:p>
        </p:txBody>
      </p:sp>
      <p:sp>
        <p:nvSpPr>
          <p:cNvPr id="8" name="CuadroTexto 7">
            <a:extLst>
              <a:ext uri="{FF2B5EF4-FFF2-40B4-BE49-F238E27FC236}">
                <a16:creationId xmlns:a16="http://schemas.microsoft.com/office/drawing/2014/main" id="{3FBAA859-9A92-C98C-A0CB-5FF2EEFA20BD}"/>
              </a:ext>
            </a:extLst>
          </p:cNvPr>
          <p:cNvSpPr txBox="1"/>
          <p:nvPr/>
        </p:nvSpPr>
        <p:spPr>
          <a:xfrm>
            <a:off x="6259397" y="857061"/>
            <a:ext cx="5758454" cy="584775"/>
          </a:xfrm>
          <a:prstGeom prst="rect">
            <a:avLst/>
          </a:prstGeom>
          <a:noFill/>
        </p:spPr>
        <p:txBody>
          <a:bodyPr wrap="square">
            <a:spAutoFit/>
          </a:bodyPr>
          <a:lstStyle/>
          <a:p>
            <a:pPr>
              <a:defRPr sz="2160" b="1" i="0" u="none" strike="noStrike" kern="1200" baseline="0">
                <a:solidFill>
                  <a:prstClr val="black"/>
                </a:solidFill>
                <a:latin typeface="Montserrat" panose="020B0604020202020204" charset="0"/>
                <a:ea typeface="+mn-ea"/>
                <a:cs typeface="+mn-cs"/>
              </a:defRPr>
            </a:pPr>
            <a:r>
              <a:rPr lang="es-MX" sz="1600" b="1" dirty="0">
                <a:solidFill>
                  <a:srgbClr val="6E152E"/>
                </a:solidFill>
                <a:latin typeface="Geomanist" panose="02000503000000020004" pitchFamily="50" charset="0"/>
              </a:rPr>
              <a:t>Órdenes de Protección registradas en 2022, 2023 y 2024 por entidad federativa Enero-Noviembre</a:t>
            </a:r>
          </a:p>
        </p:txBody>
      </p:sp>
      <p:graphicFrame>
        <p:nvGraphicFramePr>
          <p:cNvPr id="4" name="Gráfico 3">
            <a:extLst>
              <a:ext uri="{FF2B5EF4-FFF2-40B4-BE49-F238E27FC236}">
                <a16:creationId xmlns:a16="http://schemas.microsoft.com/office/drawing/2014/main" id="{077AFB3D-22E4-686A-BFB3-22ECC8EC0D66}"/>
              </a:ext>
            </a:extLst>
          </p:cNvPr>
          <p:cNvGraphicFramePr>
            <a:graphicFrameLocks/>
          </p:cNvGraphicFramePr>
          <p:nvPr>
            <p:extLst>
              <p:ext uri="{D42A27DB-BD31-4B8C-83A1-F6EECF244321}">
                <p14:modId xmlns:p14="http://schemas.microsoft.com/office/powerpoint/2010/main" val="3897511324"/>
              </p:ext>
            </p:extLst>
          </p:nvPr>
        </p:nvGraphicFramePr>
        <p:xfrm>
          <a:off x="266723" y="1855761"/>
          <a:ext cx="4390338" cy="4361204"/>
        </p:xfrm>
        <a:graphic>
          <a:graphicData uri="http://schemas.openxmlformats.org/drawingml/2006/chart">
            <c:chart xmlns:c="http://schemas.openxmlformats.org/drawingml/2006/chart" xmlns:r="http://schemas.openxmlformats.org/officeDocument/2006/relationships" r:id="rId3"/>
          </a:graphicData>
        </a:graphic>
      </p:graphicFrame>
      <p:sp>
        <p:nvSpPr>
          <p:cNvPr id="13" name="CuadroTexto 12">
            <a:extLst>
              <a:ext uri="{FF2B5EF4-FFF2-40B4-BE49-F238E27FC236}">
                <a16:creationId xmlns:a16="http://schemas.microsoft.com/office/drawing/2014/main" id="{18F65AC7-CCD2-A11F-5328-616F7E3EB2DD}"/>
              </a:ext>
            </a:extLst>
          </p:cNvPr>
          <p:cNvSpPr txBox="1"/>
          <p:nvPr/>
        </p:nvSpPr>
        <p:spPr>
          <a:xfrm>
            <a:off x="8244429" y="6478161"/>
            <a:ext cx="3718971" cy="200055"/>
          </a:xfrm>
          <a:prstGeom prst="rect">
            <a:avLst/>
          </a:prstGeom>
        </p:spPr>
        <p:txBody>
          <a:bodyPr wrap="square">
            <a:spAutoFit/>
          </a:bodyPr>
          <a:lstStyle>
            <a:defPPr>
              <a:defRPr lang="es-MX"/>
            </a:defPPr>
            <a:lvl1pPr>
              <a:defRPr sz="900" b="1">
                <a:latin typeface="Montserrat" panose="00000500000000000000" pitchFamily="2" charset="0"/>
              </a:defRPr>
            </a:lvl1pPr>
          </a:lstStyle>
          <a:p>
            <a:pPr algn="r"/>
            <a:r>
              <a:rPr lang="es-MX" sz="700" dirty="0">
                <a:solidFill>
                  <a:schemeClr val="bg1">
                    <a:lumMod val="50000"/>
                  </a:schemeClr>
                </a:solidFill>
                <a:latin typeface="Geomanist" panose="02000503000000020004" pitchFamily="50" charset="0"/>
              </a:rPr>
              <a:t>Fuente: Banco de Datos BANAVIM corte al 30 de noviembre de 2024.</a:t>
            </a:r>
          </a:p>
        </p:txBody>
      </p:sp>
      <p:graphicFrame>
        <p:nvGraphicFramePr>
          <p:cNvPr id="3" name="Gráfico 2">
            <a:extLst>
              <a:ext uri="{FF2B5EF4-FFF2-40B4-BE49-F238E27FC236}">
                <a16:creationId xmlns:a16="http://schemas.microsoft.com/office/drawing/2014/main" id="{0F753892-9BBE-9513-0641-63E641B09362}"/>
              </a:ext>
            </a:extLst>
          </p:cNvPr>
          <p:cNvGraphicFramePr>
            <a:graphicFrameLocks/>
          </p:cNvGraphicFramePr>
          <p:nvPr>
            <p:extLst>
              <p:ext uri="{D42A27DB-BD31-4B8C-83A1-F6EECF244321}">
                <p14:modId xmlns:p14="http://schemas.microsoft.com/office/powerpoint/2010/main" val="2198613592"/>
              </p:ext>
            </p:extLst>
          </p:nvPr>
        </p:nvGraphicFramePr>
        <p:xfrm>
          <a:off x="6259397" y="1649044"/>
          <a:ext cx="5526431" cy="472347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91292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1">
            <a:extLst>
              <a:ext uri="{FF2B5EF4-FFF2-40B4-BE49-F238E27FC236}">
                <a16:creationId xmlns:a16="http://schemas.microsoft.com/office/drawing/2014/main" id="{044E8099-C95D-A547-7CEA-D67E18C04541}"/>
              </a:ext>
            </a:extLst>
          </p:cNvPr>
          <p:cNvSpPr txBox="1"/>
          <p:nvPr/>
        </p:nvSpPr>
        <p:spPr>
          <a:xfrm>
            <a:off x="-1320" y="-13763"/>
            <a:ext cx="12191999" cy="790602"/>
          </a:xfrm>
          <a:prstGeom prst="rect">
            <a:avLst/>
          </a:prstGeom>
          <a:solidFill>
            <a:srgbClr val="DEC9A2">
              <a:alpha val="25098"/>
            </a:srgbClr>
          </a:solidFill>
        </p:spPr>
        <p:txBody>
          <a:bodyPr wrap="square" lIns="51435" tIns="25718" rIns="51435" bIns="25718" rtlCol="0">
            <a:spAutoFit/>
          </a:bodyPr>
          <a:lstStyle>
            <a:defPPr>
              <a:defRPr lang="es-MX"/>
            </a:defPPr>
            <a:lvl1pPr defTabSz="457154">
              <a:spcAft>
                <a:spcPts val="600"/>
              </a:spcAft>
              <a:defRPr sz="1400">
                <a:solidFill>
                  <a:schemeClr val="tx1">
                    <a:lumMod val="65000"/>
                    <a:lumOff val="35000"/>
                  </a:schemeClr>
                </a:solidFill>
                <a:latin typeface="Geomanist Light" panose="02000503000000020004" pitchFamily="50" charset="0"/>
              </a:defRPr>
            </a:lvl1pPr>
          </a:lstStyle>
          <a:p>
            <a:r>
              <a:rPr lang="es-MX" dirty="0">
                <a:sym typeface="+mn-ea"/>
              </a:rPr>
              <a:t>La incidencia de órdenes de protección de tipo penal para 2024 disminuyó 10.1% respecto a 2023, y 6% en comparación con 2022 de acuerdo con el registro sobre las emisiones de medidas de protección que dictaron los órganos jurisdiccionales en favor de las mujeres víctimas de violencia en el ámbito familiar.</a:t>
            </a:r>
          </a:p>
        </p:txBody>
      </p:sp>
      <p:sp>
        <p:nvSpPr>
          <p:cNvPr id="12" name="Cuadro de texto 2">
            <a:extLst>
              <a:ext uri="{FF2B5EF4-FFF2-40B4-BE49-F238E27FC236}">
                <a16:creationId xmlns:a16="http://schemas.microsoft.com/office/drawing/2014/main" id="{A4865765-0978-4930-D112-D574B6365F37}"/>
              </a:ext>
            </a:extLst>
          </p:cNvPr>
          <p:cNvSpPr txBox="1"/>
          <p:nvPr/>
        </p:nvSpPr>
        <p:spPr>
          <a:xfrm>
            <a:off x="-297" y="6608593"/>
            <a:ext cx="4837253"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BANAVIM</a:t>
            </a:r>
          </a:p>
        </p:txBody>
      </p:sp>
      <p:sp>
        <p:nvSpPr>
          <p:cNvPr id="3" name="CuadroTexto 2">
            <a:extLst>
              <a:ext uri="{FF2B5EF4-FFF2-40B4-BE49-F238E27FC236}">
                <a16:creationId xmlns:a16="http://schemas.microsoft.com/office/drawing/2014/main" id="{BE82689D-C4F8-ACC1-D258-65DE819A3B5E}"/>
              </a:ext>
            </a:extLst>
          </p:cNvPr>
          <p:cNvSpPr txBox="1"/>
          <p:nvPr/>
        </p:nvSpPr>
        <p:spPr>
          <a:xfrm>
            <a:off x="439186" y="2271395"/>
            <a:ext cx="2449327" cy="1061829"/>
          </a:xfrm>
          <a:prstGeom prst="rect">
            <a:avLst/>
          </a:prstGeom>
          <a:solidFill>
            <a:srgbClr val="245C4F">
              <a:alpha val="10000"/>
            </a:srgbClr>
          </a:solidFill>
          <a:ln>
            <a:solidFill>
              <a:srgbClr val="245C4F"/>
            </a:solidFill>
            <a:prstDash val="dash"/>
          </a:ln>
        </p:spPr>
        <p:txBody>
          <a:bodyPr wrap="square">
            <a:spAutoFit/>
          </a:bodyPr>
          <a:lstStyle>
            <a:defPPr>
              <a:defRPr lang="es-MX"/>
            </a:defPPr>
            <a:lvl1pPr lvl="0" indent="0" algn="ctr" defTabSz="622300">
              <a:lnSpc>
                <a:spcPct val="90000"/>
              </a:lnSpc>
              <a:spcBef>
                <a:spcPct val="0"/>
              </a:spcBef>
              <a:spcAft>
                <a:spcPct val="35000"/>
              </a:spcAft>
              <a:buNone/>
              <a:defRPr sz="1400" b="1">
                <a:solidFill>
                  <a:srgbClr val="245C4F"/>
                </a:solidFill>
                <a:effectLst/>
                <a:latin typeface="Geomanist Light" panose="02000503000000020004" pitchFamily="50" charset="0"/>
                <a:ea typeface="Times New Roman" panose="02020603050405020304" pitchFamily="18" charset="0"/>
              </a:defRPr>
            </a:lvl1pPr>
          </a:lstStyle>
          <a:p>
            <a:r>
              <a:rPr lang="es-MX" dirty="0"/>
              <a:t>41,252 órdenes de protección emitidas durante 2024 en comparación con 44,457 en 2023 y 41,903 en 2022.</a:t>
            </a:r>
          </a:p>
        </p:txBody>
      </p:sp>
      <p:sp>
        <p:nvSpPr>
          <p:cNvPr id="4" name="CuadroTexto 3">
            <a:extLst>
              <a:ext uri="{FF2B5EF4-FFF2-40B4-BE49-F238E27FC236}">
                <a16:creationId xmlns:a16="http://schemas.microsoft.com/office/drawing/2014/main" id="{07AEB651-5126-FB74-3804-75FB65820B5F}"/>
              </a:ext>
            </a:extLst>
          </p:cNvPr>
          <p:cNvSpPr txBox="1"/>
          <p:nvPr/>
        </p:nvSpPr>
        <p:spPr>
          <a:xfrm>
            <a:off x="439186" y="3647605"/>
            <a:ext cx="2449326" cy="1794337"/>
          </a:xfrm>
          <a:prstGeom prst="rect">
            <a:avLst/>
          </a:prstGeom>
          <a:solidFill>
            <a:schemeClr val="accent4">
              <a:lumMod val="50000"/>
              <a:alpha val="10000"/>
            </a:schemeClr>
          </a:solidFill>
          <a:ln>
            <a:solidFill>
              <a:schemeClr val="accent4">
                <a:lumMod val="50000"/>
              </a:schemeClr>
            </a:solidFill>
            <a:prstDash val="dash"/>
          </a:ln>
        </p:spPr>
        <p:txBody>
          <a:bodyPr wrap="square">
            <a:spAutoFit/>
          </a:bodyPr>
          <a:lstStyle>
            <a:defPPr>
              <a:defRPr lang="es-MX"/>
            </a:defPPr>
            <a:lvl1pPr lvl="0" indent="0" algn="ctr" defTabSz="533400">
              <a:lnSpc>
                <a:spcPct val="90000"/>
              </a:lnSpc>
              <a:spcBef>
                <a:spcPct val="0"/>
              </a:spcBef>
              <a:spcAft>
                <a:spcPct val="35000"/>
              </a:spcAft>
              <a:buNone/>
              <a:defRPr sz="1400" b="1">
                <a:solidFill>
                  <a:srgbClr val="691B31"/>
                </a:solidFill>
                <a:effectLst/>
                <a:latin typeface="Geomanist Light" panose="02000503000000020004" pitchFamily="50" charset="0"/>
                <a:ea typeface="Times New Roman" panose="02020603050405020304" pitchFamily="18" charset="0"/>
              </a:defRPr>
            </a:lvl1pPr>
          </a:lstStyle>
          <a:p>
            <a:endParaRPr lang="es-MX" dirty="0">
              <a:solidFill>
                <a:schemeClr val="accent4">
                  <a:lumMod val="50000"/>
                </a:schemeClr>
              </a:solidFill>
            </a:endParaRPr>
          </a:p>
          <a:p>
            <a:r>
              <a:rPr lang="es-MX" dirty="0">
                <a:solidFill>
                  <a:schemeClr val="accent4">
                    <a:lumMod val="50000"/>
                  </a:schemeClr>
                </a:solidFill>
              </a:rPr>
              <a:t>Los estados con más órdenes de protección emitidas y registradas en BANAVIM durante 2024 son: Jalisco, Morelos, Quintana Roo, Sinaloa y Zacatecas.</a:t>
            </a:r>
          </a:p>
          <a:p>
            <a:endParaRPr lang="es-MX" dirty="0">
              <a:solidFill>
                <a:schemeClr val="accent4">
                  <a:lumMod val="50000"/>
                </a:schemeClr>
              </a:solidFill>
            </a:endParaRPr>
          </a:p>
        </p:txBody>
      </p:sp>
      <p:sp>
        <p:nvSpPr>
          <p:cNvPr id="6" name="CuadroTexto 5">
            <a:extLst>
              <a:ext uri="{FF2B5EF4-FFF2-40B4-BE49-F238E27FC236}">
                <a16:creationId xmlns:a16="http://schemas.microsoft.com/office/drawing/2014/main" id="{85455F16-2CF3-9C5A-25A4-453FF9769691}"/>
              </a:ext>
            </a:extLst>
          </p:cNvPr>
          <p:cNvSpPr txBox="1"/>
          <p:nvPr/>
        </p:nvSpPr>
        <p:spPr>
          <a:xfrm>
            <a:off x="3413051" y="1032536"/>
            <a:ext cx="7713509" cy="584775"/>
          </a:xfrm>
          <a:prstGeom prst="rect">
            <a:avLst/>
          </a:prstGeom>
          <a:noFill/>
        </p:spPr>
        <p:txBody>
          <a:bodyPr wrap="square">
            <a:spAutoFit/>
          </a:bodyPr>
          <a:lstStyle/>
          <a:p>
            <a:pPr algn="ctr">
              <a:defRPr sz="2160" b="1" i="0" u="none" strike="noStrike" kern="1200" baseline="0">
                <a:solidFill>
                  <a:prstClr val="black"/>
                </a:solidFill>
                <a:latin typeface="Montserrat" panose="020B0604020202020204" charset="0"/>
                <a:ea typeface="+mn-ea"/>
                <a:cs typeface="+mn-cs"/>
              </a:defRPr>
            </a:pPr>
            <a:r>
              <a:rPr lang="es-MX" sz="1600" b="1" dirty="0">
                <a:solidFill>
                  <a:srgbClr val="6E152E"/>
                </a:solidFill>
                <a:latin typeface="Montserrat Medium" panose="00000600000000000000" pitchFamily="2" charset="0"/>
              </a:rPr>
              <a:t>Órdenes de Protección emitidas por tipo</a:t>
            </a:r>
          </a:p>
          <a:p>
            <a:pPr algn="ctr">
              <a:defRPr sz="2160" b="1" i="0" u="none" strike="noStrike" kern="1200" baseline="0">
                <a:solidFill>
                  <a:prstClr val="black"/>
                </a:solidFill>
                <a:latin typeface="Montserrat" panose="020B0604020202020204" charset="0"/>
                <a:ea typeface="+mn-ea"/>
                <a:cs typeface="+mn-cs"/>
              </a:defRPr>
            </a:pPr>
            <a:r>
              <a:rPr lang="es-MX" sz="1600" b="1" dirty="0">
                <a:solidFill>
                  <a:srgbClr val="6E152E"/>
                </a:solidFill>
                <a:latin typeface="Montserrat Medium" panose="00000600000000000000" pitchFamily="2" charset="0"/>
              </a:rPr>
              <a:t>Enero – noviembre, 2022-2024</a:t>
            </a:r>
          </a:p>
        </p:txBody>
      </p:sp>
      <p:sp>
        <p:nvSpPr>
          <p:cNvPr id="7" name="CuadroTexto 6">
            <a:extLst>
              <a:ext uri="{FF2B5EF4-FFF2-40B4-BE49-F238E27FC236}">
                <a16:creationId xmlns:a16="http://schemas.microsoft.com/office/drawing/2014/main" id="{16C2B319-7B03-41C4-E2A6-58ABF2235A57}"/>
              </a:ext>
            </a:extLst>
          </p:cNvPr>
          <p:cNvSpPr txBox="1"/>
          <p:nvPr/>
        </p:nvSpPr>
        <p:spPr>
          <a:xfrm>
            <a:off x="8244429" y="6478161"/>
            <a:ext cx="3718971" cy="200055"/>
          </a:xfrm>
          <a:prstGeom prst="rect">
            <a:avLst/>
          </a:prstGeom>
        </p:spPr>
        <p:txBody>
          <a:bodyPr wrap="square">
            <a:spAutoFit/>
          </a:bodyPr>
          <a:lstStyle>
            <a:defPPr>
              <a:defRPr lang="es-MX"/>
            </a:defPPr>
            <a:lvl1pPr>
              <a:defRPr sz="900" b="1">
                <a:latin typeface="Montserrat" panose="00000500000000000000" pitchFamily="2" charset="0"/>
              </a:defRPr>
            </a:lvl1pPr>
          </a:lstStyle>
          <a:p>
            <a:pPr algn="r"/>
            <a:r>
              <a:rPr lang="es-MX" sz="700" dirty="0">
                <a:solidFill>
                  <a:schemeClr val="bg1">
                    <a:lumMod val="50000"/>
                  </a:schemeClr>
                </a:solidFill>
                <a:latin typeface="Geomanist" panose="02000503000000020004" pitchFamily="50" charset="0"/>
              </a:rPr>
              <a:t>Fuente: Banco de Datos BANAVIM corte al 30 de noviembre de 2024.</a:t>
            </a:r>
          </a:p>
        </p:txBody>
      </p:sp>
      <p:graphicFrame>
        <p:nvGraphicFramePr>
          <p:cNvPr id="2" name="Gráfico 1">
            <a:extLst>
              <a:ext uri="{FF2B5EF4-FFF2-40B4-BE49-F238E27FC236}">
                <a16:creationId xmlns:a16="http://schemas.microsoft.com/office/drawing/2014/main" id="{B54E53C2-4550-4384-868B-5AF49398229F}"/>
              </a:ext>
            </a:extLst>
          </p:cNvPr>
          <p:cNvGraphicFramePr>
            <a:graphicFrameLocks/>
          </p:cNvGraphicFramePr>
          <p:nvPr>
            <p:extLst>
              <p:ext uri="{D42A27DB-BD31-4B8C-83A1-F6EECF244321}">
                <p14:modId xmlns:p14="http://schemas.microsoft.com/office/powerpoint/2010/main" val="3865025928"/>
              </p:ext>
            </p:extLst>
          </p:nvPr>
        </p:nvGraphicFramePr>
        <p:xfrm>
          <a:off x="3233394" y="1324923"/>
          <a:ext cx="8587819" cy="49101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788410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5357D45-6345-EE02-4A34-8E3BB373C6C0}"/>
              </a:ext>
            </a:extLst>
          </p:cNvPr>
          <p:cNvSpPr>
            <a:spLocks noGrp="1"/>
          </p:cNvSpPr>
          <p:nvPr>
            <p:ph type="body" sz="quarter" idx="10"/>
          </p:nvPr>
        </p:nvSpPr>
        <p:spPr/>
        <p:txBody>
          <a:bodyPr>
            <a:noAutofit/>
          </a:bodyPr>
          <a:lstStyle/>
          <a:p>
            <a:pPr algn="r">
              <a:lnSpc>
                <a:spcPct val="100000"/>
              </a:lnSpc>
              <a:spcBef>
                <a:spcPts val="0"/>
              </a:spcBef>
            </a:pPr>
            <a:r>
              <a:rPr lang="es-MX" sz="3200" dirty="0"/>
              <a:t>6. Servicios de atención a las víctimas de violencia</a:t>
            </a:r>
          </a:p>
        </p:txBody>
      </p:sp>
      <p:sp>
        <p:nvSpPr>
          <p:cNvPr id="8" name="CuadroTexto 7">
            <a:extLst>
              <a:ext uri="{FF2B5EF4-FFF2-40B4-BE49-F238E27FC236}">
                <a16:creationId xmlns:a16="http://schemas.microsoft.com/office/drawing/2014/main" id="{BBB51DF9-7A97-58E7-CCCD-C5EA522E736F}"/>
              </a:ext>
            </a:extLst>
          </p:cNvPr>
          <p:cNvSpPr txBox="1"/>
          <p:nvPr/>
        </p:nvSpPr>
        <p:spPr>
          <a:xfrm>
            <a:off x="4194928" y="3953984"/>
            <a:ext cx="7560297" cy="707886"/>
          </a:xfrm>
          <a:prstGeom prst="rect">
            <a:avLst/>
          </a:prstGeom>
          <a:noFill/>
        </p:spPr>
        <p:txBody>
          <a:bodyPr wrap="square">
            <a:spAutoFit/>
          </a:bodyPr>
          <a:lstStyle/>
          <a:p>
            <a:pPr algn="r"/>
            <a:r>
              <a:rPr lang="es-MX" sz="2000" b="1" dirty="0">
                <a:solidFill>
                  <a:srgbClr val="6E152E"/>
                </a:solidFill>
                <a:latin typeface="Geomanist Light" panose="02000503000000020004" pitchFamily="50" charset="0"/>
              </a:rPr>
              <a:t>Mujeres, niñas, niños y adolescentes atendidas por lesiones en unidades médicas de la Secretaría de Salud</a:t>
            </a:r>
          </a:p>
        </p:txBody>
      </p:sp>
    </p:spTree>
    <p:extLst>
      <p:ext uri="{BB962C8B-B14F-4D97-AF65-F5344CB8AC3E}">
        <p14:creationId xmlns:p14="http://schemas.microsoft.com/office/powerpoint/2010/main" val="3596570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AE6EF1E7-9315-6A18-B0DA-4BDF0D0F7F5C}"/>
              </a:ext>
            </a:extLst>
          </p:cNvPr>
          <p:cNvSpPr>
            <a:spLocks noGrp="1"/>
          </p:cNvSpPr>
          <p:nvPr>
            <p:ph sz="quarter" idx="10"/>
          </p:nvPr>
        </p:nvSpPr>
        <p:spPr>
          <a:xfrm>
            <a:off x="852854" y="1694055"/>
            <a:ext cx="9337521" cy="3245590"/>
          </a:xfrm>
        </p:spPr>
        <p:txBody>
          <a:bodyPr>
            <a:noAutofit/>
          </a:bodyPr>
          <a:lstStyle/>
          <a:p>
            <a:pPr algn="just">
              <a:lnSpc>
                <a:spcPct val="113000"/>
              </a:lnSpc>
              <a:spcBef>
                <a:spcPts val="600"/>
              </a:spcBef>
              <a:spcAft>
                <a:spcPts val="600"/>
              </a:spcAft>
            </a:pPr>
            <a:r>
              <a:rPr lang="es-MX" sz="1600" b="0" dirty="0">
                <a:solidFill>
                  <a:schemeClr val="tx1"/>
                </a:solidFill>
                <a:latin typeface="Geomanist Light" panose="02000503000000020004" pitchFamily="50" charset="0"/>
              </a:rPr>
              <a:t>La presentación incluye indicadores sobre </a:t>
            </a:r>
            <a:r>
              <a:rPr lang="es-MX" sz="1600" dirty="0">
                <a:solidFill>
                  <a:srgbClr val="6E152E"/>
                </a:solidFill>
                <a:latin typeface="Geomanist Light" panose="02000503000000020004" pitchFamily="50" charset="0"/>
                <a:ea typeface="+mj-ea"/>
                <a:cs typeface="+mj-cs"/>
              </a:rPr>
              <a:t>incidencia delictiva</a:t>
            </a:r>
            <a:r>
              <a:rPr lang="es-MX" sz="1600" b="0" dirty="0">
                <a:solidFill>
                  <a:schemeClr val="tx1"/>
                </a:solidFill>
                <a:latin typeface="Geomanist Light" panose="02000503000000020004" pitchFamily="50" charset="0"/>
              </a:rPr>
              <a:t>, particularmente sobre </a:t>
            </a:r>
            <a:r>
              <a:rPr lang="es-MX" sz="1600" dirty="0">
                <a:solidFill>
                  <a:srgbClr val="6E152E"/>
                </a:solidFill>
                <a:latin typeface="Geomanist Light" panose="02000503000000020004" pitchFamily="50" charset="0"/>
                <a:ea typeface="+mj-ea"/>
                <a:cs typeface="+mj-cs"/>
              </a:rPr>
              <a:t>mujeres víctimas de presuntas muertes violentas, de lesiones dolosas y de trata de personas</a:t>
            </a:r>
            <a:r>
              <a:rPr lang="es-MX" sz="1600" b="0" dirty="0">
                <a:solidFill>
                  <a:schemeClr val="tx1"/>
                </a:solidFill>
                <a:latin typeface="Geomanist Light" panose="02000503000000020004" pitchFamily="50" charset="0"/>
              </a:rPr>
              <a:t>, así como sobre presuntos </a:t>
            </a:r>
            <a:r>
              <a:rPr lang="es-MX" sz="1600" dirty="0">
                <a:solidFill>
                  <a:srgbClr val="6E152E"/>
                </a:solidFill>
                <a:latin typeface="Geomanist Light" panose="02000503000000020004" pitchFamily="50" charset="0"/>
                <a:ea typeface="+mj-ea"/>
                <a:cs typeface="+mj-cs"/>
              </a:rPr>
              <a:t>delitos sexuales</a:t>
            </a:r>
            <a:r>
              <a:rPr lang="es-MX" sz="1600" b="0" dirty="0">
                <a:solidFill>
                  <a:schemeClr val="tx1"/>
                </a:solidFill>
                <a:latin typeface="Geomanist Light" panose="02000503000000020004" pitchFamily="50" charset="0"/>
              </a:rPr>
              <a:t>, con información proveniente del Secretariado Ejecutivo del Sistema Nacional de Seguridad Pública (SESNSP). </a:t>
            </a:r>
          </a:p>
          <a:p>
            <a:pPr algn="just">
              <a:lnSpc>
                <a:spcPct val="113000"/>
              </a:lnSpc>
              <a:spcBef>
                <a:spcPts val="600"/>
              </a:spcBef>
              <a:spcAft>
                <a:spcPts val="600"/>
              </a:spcAft>
            </a:pPr>
            <a:r>
              <a:rPr lang="es-MX" sz="1600" b="0" dirty="0">
                <a:solidFill>
                  <a:schemeClr val="tx1"/>
                </a:solidFill>
                <a:latin typeface="Geomanist Light" panose="02000503000000020004" pitchFamily="50" charset="0"/>
              </a:rPr>
              <a:t>También incluye datos del </a:t>
            </a:r>
            <a:r>
              <a:rPr lang="es-MX" sz="1600" dirty="0">
                <a:solidFill>
                  <a:srgbClr val="6E152E"/>
                </a:solidFill>
                <a:latin typeface="Geomanist Light" panose="02000503000000020004" pitchFamily="50" charset="0"/>
                <a:ea typeface="+mj-ea"/>
                <a:cs typeface="+mj-cs"/>
              </a:rPr>
              <a:t>Registro Nacional de Personas Desaparecidas y No Localizadas</a:t>
            </a:r>
            <a:r>
              <a:rPr lang="es-MX" sz="1600" b="0" dirty="0">
                <a:solidFill>
                  <a:schemeClr val="tx1"/>
                </a:solidFill>
                <a:latin typeface="Geomanist Light" panose="02000503000000020004" pitchFamily="50" charset="0"/>
              </a:rPr>
              <a:t>, así como sobre las órdenes de protección registradas por el  Banco Nacional de Datos e Información sobre Casos de Violencia contra las Mujeres (BANAVIM).</a:t>
            </a:r>
          </a:p>
          <a:p>
            <a:pPr algn="just">
              <a:lnSpc>
                <a:spcPct val="113000"/>
              </a:lnSpc>
              <a:spcBef>
                <a:spcPts val="600"/>
              </a:spcBef>
              <a:spcAft>
                <a:spcPts val="600"/>
              </a:spcAft>
            </a:pPr>
            <a:r>
              <a:rPr lang="es-MX" sz="1600" b="0" dirty="0">
                <a:solidFill>
                  <a:schemeClr val="tx1"/>
                </a:solidFill>
                <a:latin typeface="Geomanist Light" panose="02000503000000020004" pitchFamily="50" charset="0"/>
              </a:rPr>
              <a:t>Asimismo, se muestran datos sobre las personas que recibieron </a:t>
            </a:r>
            <a:r>
              <a:rPr lang="es-MX" sz="1600" dirty="0">
                <a:solidFill>
                  <a:srgbClr val="6E152E"/>
                </a:solidFill>
                <a:latin typeface="Geomanist Light" panose="02000503000000020004" pitchFamily="50" charset="0"/>
                <a:ea typeface="+mj-ea"/>
                <a:cs typeface="+mj-cs"/>
              </a:rPr>
              <a:t>atención en unidades médicas de la Secretaría de Salud debido a lesiones</a:t>
            </a:r>
            <a:r>
              <a:rPr lang="es-MX" sz="1600" b="0" dirty="0">
                <a:solidFill>
                  <a:schemeClr val="tx1"/>
                </a:solidFill>
                <a:latin typeface="Geomanist Light" panose="02000503000000020004" pitchFamily="50" charset="0"/>
              </a:rPr>
              <a:t>, y sobre los </a:t>
            </a:r>
            <a:r>
              <a:rPr lang="es-MX" sz="1600" dirty="0">
                <a:solidFill>
                  <a:srgbClr val="6E152E"/>
                </a:solidFill>
                <a:latin typeface="Geomanist Light" panose="02000503000000020004" pitchFamily="50" charset="0"/>
                <a:ea typeface="+mj-ea"/>
                <a:cs typeface="+mj-cs"/>
              </a:rPr>
              <a:t>servicios para la atención de la violencia </a:t>
            </a:r>
            <a:r>
              <a:rPr lang="es-MX" sz="1600" b="0" dirty="0">
                <a:solidFill>
                  <a:schemeClr val="tx1"/>
                </a:solidFill>
                <a:latin typeface="Geomanist Light" panose="02000503000000020004" pitchFamily="50" charset="0"/>
              </a:rPr>
              <a:t>contra las mujeres que reciben apoyo federal por parte de la Comisión Nacional para Prevenir y Erradicar la Violencia contra las Mujeres (CONAVIM).</a:t>
            </a:r>
            <a:endParaRPr lang="es-MX" sz="1600" dirty="0">
              <a:latin typeface="Geomanist" panose="02000503000000020004" pitchFamily="50" charset="0"/>
            </a:endParaRPr>
          </a:p>
        </p:txBody>
      </p:sp>
    </p:spTree>
    <p:extLst>
      <p:ext uri="{BB962C8B-B14F-4D97-AF65-F5344CB8AC3E}">
        <p14:creationId xmlns:p14="http://schemas.microsoft.com/office/powerpoint/2010/main" val="15764898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6">
            <a:extLst>
              <a:ext uri="{FF2B5EF4-FFF2-40B4-BE49-F238E27FC236}">
                <a16:creationId xmlns:a16="http://schemas.microsoft.com/office/drawing/2014/main" id="{0C3EF7E4-ABFD-2F8C-3C8B-47EB7A53C48B}"/>
              </a:ext>
            </a:extLst>
          </p:cNvPr>
          <p:cNvSpPr txBox="1">
            <a:spLocks/>
          </p:cNvSpPr>
          <p:nvPr/>
        </p:nvSpPr>
        <p:spPr>
          <a:xfrm>
            <a:off x="312715" y="1228595"/>
            <a:ext cx="9952966" cy="54306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Bef>
                <a:spcPts val="3000"/>
              </a:spcBef>
              <a:spcAft>
                <a:spcPts val="600"/>
              </a:spcAft>
            </a:pPr>
            <a:r>
              <a:rPr lang="es-MX" sz="2800" dirty="0">
                <a:solidFill>
                  <a:srgbClr val="6E152E"/>
                </a:solidFill>
                <a:latin typeface="Geomanist" panose="02000503000000020004" pitchFamily="50" charset="0"/>
              </a:rPr>
              <a:t>Lesiones por causas externas</a:t>
            </a:r>
          </a:p>
        </p:txBody>
      </p:sp>
      <p:sp>
        <p:nvSpPr>
          <p:cNvPr id="4" name="CuadroTexto 3">
            <a:extLst>
              <a:ext uri="{FF2B5EF4-FFF2-40B4-BE49-F238E27FC236}">
                <a16:creationId xmlns:a16="http://schemas.microsoft.com/office/drawing/2014/main" id="{DCDE859A-4305-656A-3797-A3CC547D364F}"/>
              </a:ext>
            </a:extLst>
          </p:cNvPr>
          <p:cNvSpPr txBox="1"/>
          <p:nvPr/>
        </p:nvSpPr>
        <p:spPr>
          <a:xfrm>
            <a:off x="2137855" y="2248746"/>
            <a:ext cx="8127826" cy="2585323"/>
          </a:xfrm>
          <a:prstGeom prst="rect">
            <a:avLst/>
          </a:prstGeom>
          <a:noFill/>
        </p:spPr>
        <p:txBody>
          <a:bodyPr wrap="square">
            <a:spAutoFit/>
          </a:bodyPr>
          <a:lstStyle/>
          <a:p>
            <a:pPr algn="just"/>
            <a:r>
              <a:rPr lang="es-MX" b="0" i="0" u="none" strike="noStrike" baseline="0" dirty="0">
                <a:solidFill>
                  <a:srgbClr val="000000"/>
                </a:solidFill>
                <a:latin typeface="Geomanist Light" panose="02000503000000020004" pitchFamily="50" charset="0"/>
              </a:rPr>
              <a:t>En las lesiones y la violencia intervienen diversos factores sociales y de comportamiento humano que contribuyen a que sean complejas y heterogéneas en sus causas y agentes.</a:t>
            </a:r>
          </a:p>
          <a:p>
            <a:pPr algn="just"/>
            <a:endParaRPr lang="es-MX" b="0" i="0" u="none" strike="noStrike" baseline="0" dirty="0">
              <a:solidFill>
                <a:srgbClr val="000000"/>
              </a:solidFill>
              <a:latin typeface="Geomanist Light" panose="02000503000000020004" pitchFamily="50" charset="0"/>
            </a:endParaRPr>
          </a:p>
          <a:p>
            <a:pPr algn="just"/>
            <a:r>
              <a:rPr lang="es-MX" b="0" i="0" u="none" strike="noStrike" baseline="0" dirty="0">
                <a:solidFill>
                  <a:srgbClr val="000000"/>
                </a:solidFill>
                <a:latin typeface="Geomanist Light" panose="02000503000000020004" pitchFamily="50" charset="0"/>
              </a:rPr>
              <a:t>Las lesiones de causa externa son definidas como el daño físico, herida o alteración producto de una causa externa al sujeto, y que produce un cambio en uno o varios de los tejidos u órganos, ya sea pasajero o permanente; se produce por un hecho de presentación rápida o imprevista, o no repetida. 	</a:t>
            </a:r>
          </a:p>
        </p:txBody>
      </p:sp>
      <p:sp>
        <p:nvSpPr>
          <p:cNvPr id="3" name="CuadroTexto 2">
            <a:extLst>
              <a:ext uri="{FF2B5EF4-FFF2-40B4-BE49-F238E27FC236}">
                <a16:creationId xmlns:a16="http://schemas.microsoft.com/office/drawing/2014/main" id="{C66BA02B-92D8-BC7C-DA87-D8A8A2C110D5}"/>
              </a:ext>
            </a:extLst>
          </p:cNvPr>
          <p:cNvSpPr txBox="1"/>
          <p:nvPr/>
        </p:nvSpPr>
        <p:spPr>
          <a:xfrm>
            <a:off x="4139824" y="5808566"/>
            <a:ext cx="6125857" cy="461665"/>
          </a:xfrm>
          <a:prstGeom prst="rect">
            <a:avLst/>
          </a:prstGeom>
          <a:noFill/>
        </p:spPr>
        <p:txBody>
          <a:bodyPr wrap="square">
            <a:spAutoFit/>
          </a:bodyPr>
          <a:lstStyle/>
          <a:p>
            <a:pPr algn="r" fontAlgn="b"/>
            <a:r>
              <a:rPr lang="es-MX" sz="800" b="1" i="0" u="none" strike="noStrike" dirty="0">
                <a:solidFill>
                  <a:schemeClr val="bg1">
                    <a:lumMod val="50000"/>
                  </a:schemeClr>
                </a:solidFill>
                <a:latin typeface="Montserrat" panose="00000500000000000000" pitchFamily="2" charset="0"/>
                <a:cs typeface="Montserrat" panose="00000500000000000000" pitchFamily="2" charset="0"/>
              </a:rPr>
              <a:t>Fuentes</a:t>
            </a:r>
            <a:r>
              <a:rPr lang="es-MX" sz="800" b="0" i="0" u="none" strike="noStrike" dirty="0">
                <a:solidFill>
                  <a:schemeClr val="bg1">
                    <a:lumMod val="50000"/>
                  </a:schemeClr>
                </a:solidFill>
                <a:latin typeface="Montserrat" panose="00000500000000000000" pitchFamily="2" charset="0"/>
                <a:cs typeface="Montserrat" panose="00000500000000000000" pitchFamily="2" charset="0"/>
              </a:rPr>
              <a:t>: </a:t>
            </a:r>
          </a:p>
          <a:p>
            <a:pPr algn="r" fontAlgn="b"/>
            <a:r>
              <a:rPr lang="es-MX" sz="800" b="0" i="0" u="none" strike="noStrike" dirty="0">
                <a:solidFill>
                  <a:schemeClr val="bg1">
                    <a:lumMod val="50000"/>
                  </a:schemeClr>
                </a:solidFill>
                <a:latin typeface="Montserrat" panose="00000500000000000000" pitchFamily="2" charset="0"/>
                <a:cs typeface="Montserrat" panose="00000500000000000000" pitchFamily="2" charset="0"/>
              </a:rPr>
              <a:t>Secretaría de Salud/DGIS. Instructivo Lesiones y Violencia. </a:t>
            </a:r>
            <a:r>
              <a:rPr lang="es-MX" sz="800" b="0" i="0" u="none" strike="noStrike" dirty="0">
                <a:solidFill>
                  <a:schemeClr val="bg1">
                    <a:lumMod val="50000"/>
                  </a:schemeClr>
                </a:solidFill>
                <a:latin typeface="Montserrat" panose="00000500000000000000" pitchFamily="2" charset="0"/>
                <a:cs typeface="Montserrat" panose="00000500000000000000" pitchFamily="2" charset="0"/>
                <a:hlinkClick r:id="rId2">
                  <a:extLst>
                    <a:ext uri="{A12FA001-AC4F-418D-AE19-62706E023703}">
                      <ahyp:hlinkClr xmlns:ahyp="http://schemas.microsoft.com/office/drawing/2018/hyperlinkcolor" val="tx"/>
                    </a:ext>
                  </a:extLst>
                </a:hlinkClick>
              </a:rPr>
              <a:t>http://www.dgis.salud.gob.mx/descargas/lesiones/pdf/Instructivo_Lesiones_2023.pdf?=2022.12.22</a:t>
            </a:r>
            <a:endParaRPr lang="es-MX" sz="800" b="0" i="0" u="none" strike="noStrike" dirty="0">
              <a:solidFill>
                <a:schemeClr val="bg1">
                  <a:lumMod val="50000"/>
                </a:schemeClr>
              </a:solidFill>
              <a:latin typeface="Montserrat" panose="00000500000000000000" pitchFamily="2" charset="0"/>
              <a:cs typeface="Montserrat" panose="00000500000000000000" pitchFamily="2" charset="0"/>
            </a:endParaRPr>
          </a:p>
        </p:txBody>
      </p:sp>
    </p:spTree>
    <p:extLst>
      <p:ext uri="{BB962C8B-B14F-4D97-AF65-F5344CB8AC3E}">
        <p14:creationId xmlns:p14="http://schemas.microsoft.com/office/powerpoint/2010/main" val="6999625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1">
            <a:extLst>
              <a:ext uri="{FF2B5EF4-FFF2-40B4-BE49-F238E27FC236}">
                <a16:creationId xmlns:a16="http://schemas.microsoft.com/office/drawing/2014/main" id="{044E8099-C95D-A547-7CEA-D67E18C04541}"/>
              </a:ext>
            </a:extLst>
          </p:cNvPr>
          <p:cNvSpPr txBox="1"/>
          <p:nvPr/>
        </p:nvSpPr>
        <p:spPr>
          <a:xfrm>
            <a:off x="-1320" y="-13763"/>
            <a:ext cx="12191999" cy="790602"/>
          </a:xfrm>
          <a:prstGeom prst="rect">
            <a:avLst/>
          </a:prstGeom>
          <a:solidFill>
            <a:srgbClr val="DEC9A2">
              <a:alpha val="25098"/>
            </a:srgbClr>
          </a:solidFill>
        </p:spPr>
        <p:txBody>
          <a:bodyPr wrap="square" lIns="51435" tIns="25718" rIns="51435" bIns="25718" rtlCol="0">
            <a:spAutoFit/>
          </a:bodyPr>
          <a:lstStyle>
            <a:defPPr>
              <a:defRPr lang="es-MX"/>
            </a:defPPr>
            <a:lvl1pPr defTabSz="457154">
              <a:spcAft>
                <a:spcPts val="600"/>
              </a:spcAft>
              <a:defRPr sz="1400">
                <a:solidFill>
                  <a:schemeClr val="tx1">
                    <a:lumMod val="65000"/>
                    <a:lumOff val="35000"/>
                  </a:schemeClr>
                </a:solidFill>
                <a:latin typeface="Geomanist Light" panose="02000503000000020004" pitchFamily="50" charset="0"/>
              </a:defRPr>
            </a:lvl1pPr>
          </a:lstStyle>
          <a:p>
            <a:r>
              <a:rPr lang="es-MX" dirty="0"/>
              <a:t>Durante 2023, la presunta violencia fue la causa de las lesiones en el 23.3 % de las mujeres atendidas en unidades médicas de la Secretaría de Salud: 18.9 % violencia familiar y 4.4 % violencia no familiar; entre los hombres, los atendidos por lesiones son: 1.5 % por presunta violencia familiar y 7.7 % por violencia no familiar. </a:t>
            </a:r>
          </a:p>
        </p:txBody>
      </p:sp>
      <p:graphicFrame>
        <p:nvGraphicFramePr>
          <p:cNvPr id="8" name="Gráfico 7">
            <a:extLst>
              <a:ext uri="{FF2B5EF4-FFF2-40B4-BE49-F238E27FC236}">
                <a16:creationId xmlns:a16="http://schemas.microsoft.com/office/drawing/2014/main" id="{5A16F4B2-8A22-EB8E-AF43-A0DFEA390CAA}"/>
              </a:ext>
            </a:extLst>
          </p:cNvPr>
          <p:cNvGraphicFramePr/>
          <p:nvPr>
            <p:extLst>
              <p:ext uri="{D42A27DB-BD31-4B8C-83A1-F6EECF244321}">
                <p14:modId xmlns:p14="http://schemas.microsoft.com/office/powerpoint/2010/main" val="3311107994"/>
              </p:ext>
            </p:extLst>
          </p:nvPr>
        </p:nvGraphicFramePr>
        <p:xfrm>
          <a:off x="981723" y="1545832"/>
          <a:ext cx="4836851" cy="4025748"/>
        </p:xfrm>
        <a:graphic>
          <a:graphicData uri="http://schemas.openxmlformats.org/drawingml/2006/chart">
            <c:chart xmlns:c="http://schemas.openxmlformats.org/drawingml/2006/chart" xmlns:r="http://schemas.openxmlformats.org/officeDocument/2006/relationships" r:id="rId3"/>
          </a:graphicData>
        </a:graphic>
      </p:graphicFrame>
      <p:sp>
        <p:nvSpPr>
          <p:cNvPr id="10" name="CuadroTexto 9">
            <a:extLst>
              <a:ext uri="{FF2B5EF4-FFF2-40B4-BE49-F238E27FC236}">
                <a16:creationId xmlns:a16="http://schemas.microsoft.com/office/drawing/2014/main" id="{46409488-1159-9537-4FA9-0D3CDF27F0F6}"/>
              </a:ext>
            </a:extLst>
          </p:cNvPr>
          <p:cNvSpPr txBox="1"/>
          <p:nvPr/>
        </p:nvSpPr>
        <p:spPr>
          <a:xfrm>
            <a:off x="96037" y="2230555"/>
            <a:ext cx="1115219" cy="707886"/>
          </a:xfrm>
          <a:prstGeom prst="rect">
            <a:avLst/>
          </a:prstGeom>
          <a:noFill/>
          <a:ln>
            <a:noFill/>
          </a:ln>
        </p:spPr>
        <p:txBody>
          <a:bodyPr wrap="square">
            <a:spAutoFit/>
          </a:bodyPr>
          <a:lstStyle/>
          <a:p>
            <a:pPr algn="ctr"/>
            <a:r>
              <a:rPr lang="es-MX" sz="1100" dirty="0">
                <a:solidFill>
                  <a:srgbClr val="6E152E"/>
                </a:solidFill>
                <a:latin typeface="Geomanist Light" panose="02000503000000020004" pitchFamily="50" charset="0"/>
              </a:rPr>
              <a:t>Mujeres atendidas: </a:t>
            </a:r>
            <a:r>
              <a:rPr lang="es-MX" b="1" i="0" u="none" strike="noStrike" dirty="0">
                <a:solidFill>
                  <a:srgbClr val="6E152E"/>
                </a:solidFill>
                <a:effectLst/>
                <a:latin typeface="Geomanist Light" panose="02000503000000020004" pitchFamily="50" charset="0"/>
              </a:rPr>
              <a:t>418,557</a:t>
            </a:r>
            <a:endParaRPr lang="es-MX" sz="1100" b="1" i="0" u="none" strike="noStrike" dirty="0">
              <a:solidFill>
                <a:srgbClr val="6E152E"/>
              </a:solidFill>
              <a:effectLst/>
              <a:latin typeface="Geomanist Light" panose="02000503000000020004" pitchFamily="50" charset="0"/>
            </a:endParaRPr>
          </a:p>
        </p:txBody>
      </p:sp>
      <p:sp>
        <p:nvSpPr>
          <p:cNvPr id="11" name="CuadroTexto 10">
            <a:extLst>
              <a:ext uri="{FF2B5EF4-FFF2-40B4-BE49-F238E27FC236}">
                <a16:creationId xmlns:a16="http://schemas.microsoft.com/office/drawing/2014/main" id="{ECE9E8A9-C8B6-A064-4819-E0E72DAEE6CA}"/>
              </a:ext>
            </a:extLst>
          </p:cNvPr>
          <p:cNvSpPr txBox="1"/>
          <p:nvPr/>
        </p:nvSpPr>
        <p:spPr>
          <a:xfrm>
            <a:off x="74021" y="998871"/>
            <a:ext cx="5469530" cy="461665"/>
          </a:xfrm>
          <a:prstGeom prst="rect">
            <a:avLst/>
          </a:prstGeom>
          <a:noFill/>
        </p:spPr>
        <p:txBody>
          <a:bodyPr wrap="square">
            <a:spAutoFit/>
          </a:bodyPr>
          <a:lstStyle/>
          <a:p>
            <a:pPr algn="ctr">
              <a:defRPr sz="2000" b="1" i="0" u="none" strike="noStrike" kern="1200" spc="0" baseline="0">
                <a:solidFill>
                  <a:prstClr val="black">
                    <a:lumMod val="65000"/>
                    <a:lumOff val="35000"/>
                  </a:prstClr>
                </a:solidFill>
                <a:latin typeface="Montserrat" panose="00000500000000000000" pitchFamily="2" charset="0"/>
                <a:ea typeface="+mn-ea"/>
                <a:cs typeface="+mn-cs"/>
              </a:defRPr>
            </a:pPr>
            <a:r>
              <a:rPr lang="es-MX" sz="1200" dirty="0">
                <a:solidFill>
                  <a:srgbClr val="6E152E"/>
                </a:solidFill>
                <a:latin typeface="Geomanist Light" panose="02000503000000020004" pitchFamily="50" charset="0"/>
              </a:rPr>
              <a:t>Distribución porcentual de las mujeres atendidas por lesiones en unidades médicas de la Secretaría de Salud, según causa de la lesión, 2023</a:t>
            </a:r>
          </a:p>
        </p:txBody>
      </p:sp>
      <p:sp>
        <p:nvSpPr>
          <p:cNvPr id="13" name="CuadroTexto 12">
            <a:extLst>
              <a:ext uri="{FF2B5EF4-FFF2-40B4-BE49-F238E27FC236}">
                <a16:creationId xmlns:a16="http://schemas.microsoft.com/office/drawing/2014/main" id="{D4C8E4B1-7B47-7D17-0949-21870E4C087C}"/>
              </a:ext>
            </a:extLst>
          </p:cNvPr>
          <p:cNvSpPr txBox="1"/>
          <p:nvPr/>
        </p:nvSpPr>
        <p:spPr>
          <a:xfrm>
            <a:off x="6310731" y="1031643"/>
            <a:ext cx="5807248" cy="461665"/>
          </a:xfrm>
          <a:prstGeom prst="rect">
            <a:avLst/>
          </a:prstGeom>
          <a:noFill/>
        </p:spPr>
        <p:txBody>
          <a:bodyPr wrap="square">
            <a:spAutoFit/>
          </a:bodyPr>
          <a:lstStyle/>
          <a:p>
            <a:pPr algn="ctr" rtl="0">
              <a:defRPr sz="2000" b="1" i="0" u="none" strike="noStrike" kern="1200" spc="0" baseline="0">
                <a:solidFill>
                  <a:prstClr val="black">
                    <a:lumMod val="65000"/>
                    <a:lumOff val="35000"/>
                  </a:prstClr>
                </a:solidFill>
                <a:latin typeface="Montserrat" panose="00000500000000000000" pitchFamily="2" charset="0"/>
                <a:ea typeface="+mn-ea"/>
                <a:cs typeface="+mn-cs"/>
              </a:defRPr>
            </a:pPr>
            <a:r>
              <a:rPr lang="es-MX" sz="1200" b="1" dirty="0">
                <a:solidFill>
                  <a:srgbClr val="6E152E"/>
                </a:solidFill>
                <a:latin typeface="Geomanist Light" panose="02000503000000020004" pitchFamily="50" charset="0"/>
              </a:rPr>
              <a:t>Distribución</a:t>
            </a:r>
            <a:r>
              <a:rPr kumimoji="0" lang="es-MX" sz="1200" u="none" strike="noStrike" kern="1200" cap="none" spc="0" normalizeH="0" baseline="0" noProof="0" dirty="0">
                <a:ln>
                  <a:noFill/>
                </a:ln>
                <a:solidFill>
                  <a:srgbClr val="6E152E"/>
                </a:solidFill>
                <a:effectLst/>
                <a:uLnTx/>
                <a:uFillTx/>
                <a:latin typeface="Geomanist Light" panose="02000503000000020004" pitchFamily="50" charset="0"/>
              </a:rPr>
              <a:t> porcentual de los hombres atendidos por lesiones en unidades médicas de la Secretaría de Salud</a:t>
            </a:r>
            <a:r>
              <a:rPr lang="es-MX" sz="1200" dirty="0">
                <a:solidFill>
                  <a:srgbClr val="6E152E"/>
                </a:solidFill>
                <a:latin typeface="Geomanist Light" panose="02000503000000020004" pitchFamily="50" charset="0"/>
              </a:rPr>
              <a:t>, según causa de la lesión, </a:t>
            </a:r>
            <a:r>
              <a:rPr kumimoji="0" lang="es-MX" sz="1200" u="none" strike="noStrike" kern="1200" cap="none" spc="0" normalizeH="0" baseline="0" noProof="0" dirty="0">
                <a:ln>
                  <a:noFill/>
                </a:ln>
                <a:solidFill>
                  <a:srgbClr val="6E152E"/>
                </a:solidFill>
                <a:effectLst/>
                <a:uLnTx/>
                <a:uFillTx/>
                <a:latin typeface="Geomanist Light" panose="02000503000000020004" pitchFamily="50" charset="0"/>
              </a:rPr>
              <a:t>2023</a:t>
            </a:r>
          </a:p>
        </p:txBody>
      </p:sp>
      <p:sp>
        <p:nvSpPr>
          <p:cNvPr id="14" name="CuadroTexto 13">
            <a:extLst>
              <a:ext uri="{FF2B5EF4-FFF2-40B4-BE49-F238E27FC236}">
                <a16:creationId xmlns:a16="http://schemas.microsoft.com/office/drawing/2014/main" id="{3E7F7EBC-485F-F0D2-7BDA-AF4AA8E369FD}"/>
              </a:ext>
            </a:extLst>
          </p:cNvPr>
          <p:cNvSpPr txBox="1"/>
          <p:nvPr/>
        </p:nvSpPr>
        <p:spPr>
          <a:xfrm>
            <a:off x="247871" y="5569535"/>
            <a:ext cx="11653021" cy="646331"/>
          </a:xfrm>
          <a:prstGeom prst="rect">
            <a:avLst/>
          </a:prstGeom>
          <a:noFill/>
        </p:spPr>
        <p:txBody>
          <a:bodyPr wrap="square">
            <a:spAutoFit/>
          </a:bodyPr>
          <a:lstStyle/>
          <a:p>
            <a:pPr algn="just">
              <a:tabLst>
                <a:tab pos="3096895" algn="l"/>
              </a:tabLst>
            </a:pPr>
            <a:r>
              <a:rPr lang="es-MX" sz="600" dirty="0">
                <a:solidFill>
                  <a:schemeClr val="bg1">
                    <a:lumMod val="50000"/>
                  </a:schemeClr>
                </a:solidFill>
                <a:latin typeface="Geomanist Light" panose="02000503000000020004" pitchFamily="50" charset="0"/>
              </a:rPr>
              <a:t>Violencia Familiar. El acto u omisión, único o repetitivo, cometido por un miembro de la familia en contra de otro u otros integrantes de la misma, sin importar si la relación se da por parentesco consanguíneo, de afinidad, o civil mediante matrimonio, concubinato u otras relaciones de hecho, independientemente del espacio físico donde ocurra. </a:t>
            </a:r>
          </a:p>
          <a:p>
            <a:pPr algn="just">
              <a:tabLst>
                <a:tab pos="3096895" algn="l"/>
              </a:tabLst>
            </a:pPr>
            <a:r>
              <a:rPr lang="es-MX" sz="600" dirty="0">
                <a:solidFill>
                  <a:schemeClr val="bg1">
                    <a:lumMod val="50000"/>
                  </a:schemeClr>
                </a:solidFill>
                <a:latin typeface="Geomanist Light" panose="02000503000000020004" pitchFamily="50" charset="0"/>
              </a:rPr>
              <a:t>Violencia No Familiar. Violencia en la que el agresor no tiene relación familiar con él o la afectada.</a:t>
            </a:r>
          </a:p>
          <a:p>
            <a:pPr algn="just">
              <a:tabLst>
                <a:tab pos="3096895" algn="l"/>
              </a:tabLst>
            </a:pPr>
            <a:r>
              <a:rPr lang="es-MX" sz="600" dirty="0">
                <a:solidFill>
                  <a:schemeClr val="bg1">
                    <a:lumMod val="50000"/>
                  </a:schemeClr>
                </a:solidFill>
                <a:latin typeface="Geomanist Light" panose="02000503000000020004" pitchFamily="50" charset="0"/>
              </a:rPr>
              <a:t>Trata de personas. Toda acción u omisión dolosa de una o varias personas para captar, enganchar, transportar, transferir, retener, entregar, recibir o alojar a una o varias personas con fines de explotación [...] se entenderá por explotación de una persona a: la esclavitud, la condición de siervo, la prostitución ajena u otras formas de explotación sexual, la explotación laboral, el trabajo o servicios forzados, la mendicidad forzosa, la utilización de personas menores de dieciocho años en actividades delictivas, la adopción ilegal de persona menor de dieciocho años, el matrimonio forzoso o servil, el tráfico de órganos, tejidos y células de seres humanos vivos y la experimentación biomédica ilícita.  	</a:t>
            </a:r>
          </a:p>
          <a:p>
            <a:pPr algn="just">
              <a:tabLst>
                <a:tab pos="3096895" algn="l"/>
              </a:tabLst>
            </a:pPr>
            <a:r>
              <a:rPr lang="es-MX" sz="600" dirty="0">
                <a:solidFill>
                  <a:schemeClr val="bg1">
                    <a:lumMod val="50000"/>
                  </a:schemeClr>
                </a:solidFill>
                <a:latin typeface="Geomanist Light" panose="02000503000000020004" pitchFamily="50" charset="0"/>
              </a:rPr>
              <a:t>Autoinfligido. Acto, destrucción o alteración directa e intencional del tejido humano hecha por el propio sujeto a sí mismo, no forzosamente de un intento suicida consiente pero que provoca una lesión suficientemente grave. Puede ser intencional o no intencional.</a:t>
            </a:r>
          </a:p>
        </p:txBody>
      </p:sp>
      <p:sp>
        <p:nvSpPr>
          <p:cNvPr id="18" name="Cuadro de texto 2">
            <a:extLst>
              <a:ext uri="{FF2B5EF4-FFF2-40B4-BE49-F238E27FC236}">
                <a16:creationId xmlns:a16="http://schemas.microsoft.com/office/drawing/2014/main" id="{7C97B741-56A2-9CD1-745A-0CF46A08786E}"/>
              </a:ext>
            </a:extLst>
          </p:cNvPr>
          <p:cNvSpPr txBox="1"/>
          <p:nvPr/>
        </p:nvSpPr>
        <p:spPr>
          <a:xfrm>
            <a:off x="0" y="6626427"/>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Secretaría de Salud. Subsistema de lesiones</a:t>
            </a:r>
          </a:p>
        </p:txBody>
      </p:sp>
      <p:graphicFrame>
        <p:nvGraphicFramePr>
          <p:cNvPr id="19" name="6 Tabla">
            <a:extLst>
              <a:ext uri="{FF2B5EF4-FFF2-40B4-BE49-F238E27FC236}">
                <a16:creationId xmlns:a16="http://schemas.microsoft.com/office/drawing/2014/main" id="{9D8F27F9-1094-5864-6CFB-AF6D5C461AC4}"/>
              </a:ext>
            </a:extLst>
          </p:cNvPr>
          <p:cNvGraphicFramePr>
            <a:graphicFrameLocks noGrp="1"/>
          </p:cNvGraphicFramePr>
          <p:nvPr>
            <p:extLst>
              <p:ext uri="{D42A27DB-BD31-4B8C-83A1-F6EECF244321}">
                <p14:modId xmlns:p14="http://schemas.microsoft.com/office/powerpoint/2010/main" val="1571156268"/>
              </p:ext>
            </p:extLst>
          </p:nvPr>
        </p:nvGraphicFramePr>
        <p:xfrm>
          <a:off x="5251364" y="6459330"/>
          <a:ext cx="6801144" cy="334193"/>
        </p:xfrm>
        <a:graphic>
          <a:graphicData uri="http://schemas.openxmlformats.org/drawingml/2006/table">
            <a:tbl>
              <a:tblPr/>
              <a:tblGrid>
                <a:gridCol w="6801144">
                  <a:extLst>
                    <a:ext uri="{9D8B030D-6E8A-4147-A177-3AD203B41FA5}">
                      <a16:colId xmlns:a16="http://schemas.microsoft.com/office/drawing/2014/main" val="20000"/>
                    </a:ext>
                  </a:extLst>
                </a:gridCol>
              </a:tblGrid>
              <a:tr h="334193">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Fuente: Secretaría de Salud. Datos abiertos. </a:t>
                      </a:r>
                    </a:p>
                    <a:p>
                      <a:pPr marL="0" marR="0" lvl="0" indent="0" algn="r" defTabSz="914400" rtl="0" eaLnBrk="1" fontAlgn="b" latinLnBrk="0" hangingPunct="1">
                        <a:lnSpc>
                          <a:spcPct val="100000"/>
                        </a:lnSpc>
                        <a:spcBef>
                          <a:spcPts val="0"/>
                        </a:spcBef>
                        <a:spcAft>
                          <a:spcPts val="0"/>
                        </a:spcAft>
                        <a:buClrTx/>
                        <a:buSzTx/>
                        <a:buFontTx/>
                        <a:buNone/>
                        <a:tabLst/>
                        <a:defRPr/>
                      </a:pPr>
                      <a:r>
                        <a:rPr lang="es-MX" sz="700" b="0" dirty="0">
                          <a:solidFill>
                            <a:schemeClr val="bg1">
                              <a:lumMod val="50000"/>
                            </a:schemeClr>
                          </a:solidFill>
                          <a:latin typeface="Geomanist Light" panose="02000503000000020004" pitchFamily="50" charset="0"/>
                          <a:hlinkClick r:id="rId4">
                            <a:extLst>
                              <a:ext uri="{A12FA001-AC4F-418D-AE19-62706E023703}">
                                <ahyp:hlinkClr xmlns:ahyp="http://schemas.microsoft.com/office/drawing/2018/hyperlinkcolor" val="tx"/>
                              </a:ext>
                            </a:extLst>
                          </a:hlinkClick>
                        </a:rPr>
                        <a:t>http://www.dgis.salud.gob.mx/contenidos/basesdedatos/da_lesiones_gobmx.html</a:t>
                      </a:r>
                      <a:endParaRPr lang="es-MX" sz="700" b="0" dirty="0">
                        <a:solidFill>
                          <a:schemeClr val="bg1">
                            <a:lumMod val="50000"/>
                          </a:schemeClr>
                        </a:solidFill>
                        <a:latin typeface="Geomanist Light" panose="02000503000000020004" pitchFamily="50" charset="0"/>
                      </a:endParaRPr>
                    </a:p>
                    <a:p>
                      <a:pPr marL="0" marR="0" lvl="0" indent="0" algn="r" defTabSz="914400" rtl="0" eaLnBrk="1" fontAlgn="b" latinLnBrk="0" hangingPunct="1">
                        <a:lnSpc>
                          <a:spcPct val="100000"/>
                        </a:lnSpc>
                        <a:spcBef>
                          <a:spcPts val="0"/>
                        </a:spcBef>
                        <a:spcAft>
                          <a:spcPts val="0"/>
                        </a:spcAft>
                        <a:buClrTx/>
                        <a:buSzTx/>
                        <a:buFontTx/>
                        <a:buNone/>
                        <a:tabLst/>
                        <a:defRPr/>
                      </a:pPr>
                      <a:r>
                        <a:rPr lang="es-MX" sz="700" b="0" dirty="0">
                          <a:solidFill>
                            <a:schemeClr val="bg1">
                              <a:lumMod val="50000"/>
                            </a:schemeClr>
                          </a:solidFill>
                          <a:latin typeface="Geomanist Light" panose="02000503000000020004" pitchFamily="50" charset="0"/>
                        </a:rPr>
                        <a:t>Se consultó la página el 24 de diciembre de 2024</a:t>
                      </a:r>
                    </a:p>
                  </a:txBody>
                  <a:tcPr marL="0" marR="0" marT="0" marB="0" anchor="b">
                    <a:lnL>
                      <a:noFill/>
                    </a:lnL>
                    <a:lnR>
                      <a:noFill/>
                    </a:lnR>
                    <a:lnT>
                      <a:noFill/>
                    </a:lnT>
                    <a:lnB>
                      <a:noFill/>
                    </a:lnB>
                  </a:tcPr>
                </a:tc>
                <a:extLst>
                  <a:ext uri="{0D108BD9-81ED-4DB2-BD59-A6C34878D82A}">
                    <a16:rowId xmlns:a16="http://schemas.microsoft.com/office/drawing/2014/main" val="10000"/>
                  </a:ext>
                </a:extLst>
              </a:tr>
            </a:tbl>
          </a:graphicData>
        </a:graphic>
      </p:graphicFrame>
      <p:pic>
        <p:nvPicPr>
          <p:cNvPr id="20" name="Gráfico 2" descr="Mujer">
            <a:extLst>
              <a:ext uri="{FF2B5EF4-FFF2-40B4-BE49-F238E27FC236}">
                <a16:creationId xmlns:a16="http://schemas.microsoft.com/office/drawing/2014/main" id="{843585E1-0A08-A0DF-C2C8-A18D926DB0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2276" y="1604837"/>
            <a:ext cx="660416" cy="497248"/>
          </a:xfrm>
          <a:prstGeom prst="rect">
            <a:avLst/>
          </a:prstGeom>
        </p:spPr>
      </p:pic>
      <p:pic>
        <p:nvPicPr>
          <p:cNvPr id="21" name="Gráfico 3" descr="Hombre">
            <a:extLst>
              <a:ext uri="{FF2B5EF4-FFF2-40B4-BE49-F238E27FC236}">
                <a16:creationId xmlns:a16="http://schemas.microsoft.com/office/drawing/2014/main" id="{EAAC8B36-66D5-9DCD-23B5-E636EC3D2A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64691" y="1604837"/>
            <a:ext cx="660416" cy="497248"/>
          </a:xfrm>
          <a:prstGeom prst="rect">
            <a:avLst/>
          </a:prstGeom>
        </p:spPr>
      </p:pic>
      <p:graphicFrame>
        <p:nvGraphicFramePr>
          <p:cNvPr id="5" name="Gráfico 4">
            <a:extLst>
              <a:ext uri="{FF2B5EF4-FFF2-40B4-BE49-F238E27FC236}">
                <a16:creationId xmlns:a16="http://schemas.microsoft.com/office/drawing/2014/main" id="{EA07E58E-6F96-3F5A-C8D3-FDBFECB09353}"/>
              </a:ext>
            </a:extLst>
          </p:cNvPr>
          <p:cNvGraphicFramePr/>
          <p:nvPr>
            <p:extLst>
              <p:ext uri="{D42A27DB-BD31-4B8C-83A1-F6EECF244321}">
                <p14:modId xmlns:p14="http://schemas.microsoft.com/office/powerpoint/2010/main" val="3188043013"/>
              </p:ext>
            </p:extLst>
          </p:nvPr>
        </p:nvGraphicFramePr>
        <p:xfrm>
          <a:off x="6370433" y="1545832"/>
          <a:ext cx="4836851" cy="4025748"/>
        </p:xfrm>
        <a:graphic>
          <a:graphicData uri="http://schemas.openxmlformats.org/drawingml/2006/chart">
            <c:chart xmlns:c="http://schemas.openxmlformats.org/drawingml/2006/chart" xmlns:r="http://schemas.openxmlformats.org/officeDocument/2006/relationships" r:id="rId9"/>
          </a:graphicData>
        </a:graphic>
      </p:graphicFrame>
      <p:sp>
        <p:nvSpPr>
          <p:cNvPr id="6" name="CuadroTexto 5">
            <a:extLst>
              <a:ext uri="{FF2B5EF4-FFF2-40B4-BE49-F238E27FC236}">
                <a16:creationId xmlns:a16="http://schemas.microsoft.com/office/drawing/2014/main" id="{608B548F-0C57-77A8-1B1F-CF8AEAEA5A9A}"/>
              </a:ext>
            </a:extLst>
          </p:cNvPr>
          <p:cNvSpPr txBox="1"/>
          <p:nvPr/>
        </p:nvSpPr>
        <p:spPr>
          <a:xfrm>
            <a:off x="10937289" y="2230555"/>
            <a:ext cx="1115219" cy="707886"/>
          </a:xfrm>
          <a:prstGeom prst="rect">
            <a:avLst/>
          </a:prstGeom>
          <a:noFill/>
          <a:ln>
            <a:noFill/>
          </a:ln>
        </p:spPr>
        <p:txBody>
          <a:bodyPr wrap="square">
            <a:spAutoFit/>
          </a:bodyPr>
          <a:lstStyle/>
          <a:p>
            <a:pPr algn="ctr"/>
            <a:r>
              <a:rPr lang="es-MX" sz="1100" dirty="0">
                <a:solidFill>
                  <a:srgbClr val="BC945A"/>
                </a:solidFill>
                <a:latin typeface="Geomanist Light" panose="02000503000000020004" pitchFamily="50" charset="0"/>
              </a:rPr>
              <a:t>Hombres atendidos: </a:t>
            </a:r>
            <a:r>
              <a:rPr lang="es-MX" b="1" i="0" u="none" strike="noStrike" dirty="0">
                <a:solidFill>
                  <a:srgbClr val="BC945A"/>
                </a:solidFill>
                <a:effectLst/>
                <a:latin typeface="Geomanist Light" panose="02000503000000020004" pitchFamily="50" charset="0"/>
              </a:rPr>
              <a:t>515,158</a:t>
            </a:r>
            <a:endParaRPr lang="es-MX" sz="1100" b="1" i="0" u="none" strike="noStrike" dirty="0">
              <a:solidFill>
                <a:srgbClr val="BC945A"/>
              </a:solidFill>
              <a:effectLst/>
              <a:latin typeface="Geomanist Light" panose="02000503000000020004" pitchFamily="50" charset="0"/>
            </a:endParaRPr>
          </a:p>
        </p:txBody>
      </p:sp>
    </p:spTree>
    <p:extLst>
      <p:ext uri="{BB962C8B-B14F-4D97-AF65-F5344CB8AC3E}">
        <p14:creationId xmlns:p14="http://schemas.microsoft.com/office/powerpoint/2010/main" val="1705684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93493516-7731-7522-39C0-AA7C93D31605}"/>
            </a:ext>
          </a:extLst>
        </p:cNvPr>
        <p:cNvGrpSpPr/>
        <p:nvPr/>
      </p:nvGrpSpPr>
      <p:grpSpPr>
        <a:xfrm>
          <a:off x="0" y="0"/>
          <a:ext cx="0" cy="0"/>
          <a:chOff x="0" y="0"/>
          <a:chExt cx="0" cy="0"/>
        </a:xfrm>
      </p:grpSpPr>
      <p:sp>
        <p:nvSpPr>
          <p:cNvPr id="9" name="TextBox 1">
            <a:extLst>
              <a:ext uri="{FF2B5EF4-FFF2-40B4-BE49-F238E27FC236}">
                <a16:creationId xmlns:a16="http://schemas.microsoft.com/office/drawing/2014/main" id="{C36EA146-E783-62E8-44B3-CE4F1CC18FF2}"/>
              </a:ext>
            </a:extLst>
          </p:cNvPr>
          <p:cNvSpPr txBox="1"/>
          <p:nvPr/>
        </p:nvSpPr>
        <p:spPr>
          <a:xfrm>
            <a:off x="-1320" y="-13763"/>
            <a:ext cx="12191999" cy="790602"/>
          </a:xfrm>
          <a:prstGeom prst="rect">
            <a:avLst/>
          </a:prstGeom>
          <a:solidFill>
            <a:srgbClr val="DEC9A2">
              <a:alpha val="25098"/>
            </a:srgbClr>
          </a:solidFill>
        </p:spPr>
        <p:txBody>
          <a:bodyPr wrap="square" lIns="51435" tIns="25718" rIns="51435" bIns="25718" rtlCol="0">
            <a:spAutoFit/>
          </a:bodyPr>
          <a:lstStyle>
            <a:defPPr>
              <a:defRPr lang="es-MX"/>
            </a:defPPr>
            <a:lvl1pPr defTabSz="457154">
              <a:spcAft>
                <a:spcPts val="600"/>
              </a:spcAft>
              <a:defRPr sz="1400">
                <a:solidFill>
                  <a:schemeClr val="tx1">
                    <a:lumMod val="65000"/>
                    <a:lumOff val="35000"/>
                  </a:schemeClr>
                </a:solidFill>
                <a:latin typeface="Geomanist Light" panose="02000503000000020004" pitchFamily="50" charset="0"/>
              </a:defRPr>
            </a:lvl1pPr>
          </a:lstStyle>
          <a:p>
            <a:r>
              <a:rPr lang="es-MX" dirty="0"/>
              <a:t>Durante 2024, la presunta violencia fue la causa de las lesiones en el 20.6 % de las mujeres atendidas en unidades médicas de la Secretaría de Salud: 16.4 % violencia familiar y 4.2 % violencia no familiar; entre los hombres, los atendidos por lesiones son: 1.3 % por presunta violencia familiar y 7.3 % por violencia no familiar. </a:t>
            </a:r>
          </a:p>
        </p:txBody>
      </p:sp>
      <p:graphicFrame>
        <p:nvGraphicFramePr>
          <p:cNvPr id="8" name="Gráfico 7">
            <a:extLst>
              <a:ext uri="{FF2B5EF4-FFF2-40B4-BE49-F238E27FC236}">
                <a16:creationId xmlns:a16="http://schemas.microsoft.com/office/drawing/2014/main" id="{6B00EFB1-9CA4-9E2E-6DF2-43FC68ED7D40}"/>
              </a:ext>
            </a:extLst>
          </p:cNvPr>
          <p:cNvGraphicFramePr/>
          <p:nvPr>
            <p:extLst>
              <p:ext uri="{D42A27DB-BD31-4B8C-83A1-F6EECF244321}">
                <p14:modId xmlns:p14="http://schemas.microsoft.com/office/powerpoint/2010/main" val="2469922514"/>
              </p:ext>
            </p:extLst>
          </p:nvPr>
        </p:nvGraphicFramePr>
        <p:xfrm>
          <a:off x="981723" y="1545832"/>
          <a:ext cx="4836851" cy="4025748"/>
        </p:xfrm>
        <a:graphic>
          <a:graphicData uri="http://schemas.openxmlformats.org/drawingml/2006/chart">
            <c:chart xmlns:c="http://schemas.openxmlformats.org/drawingml/2006/chart" xmlns:r="http://schemas.openxmlformats.org/officeDocument/2006/relationships" r:id="rId3"/>
          </a:graphicData>
        </a:graphic>
      </p:graphicFrame>
      <p:sp>
        <p:nvSpPr>
          <p:cNvPr id="10" name="CuadroTexto 9">
            <a:extLst>
              <a:ext uri="{FF2B5EF4-FFF2-40B4-BE49-F238E27FC236}">
                <a16:creationId xmlns:a16="http://schemas.microsoft.com/office/drawing/2014/main" id="{CD920F40-1EB6-EB58-5269-90093C856379}"/>
              </a:ext>
            </a:extLst>
          </p:cNvPr>
          <p:cNvSpPr txBox="1"/>
          <p:nvPr/>
        </p:nvSpPr>
        <p:spPr>
          <a:xfrm>
            <a:off x="96037" y="2230555"/>
            <a:ext cx="1115219" cy="707886"/>
          </a:xfrm>
          <a:prstGeom prst="rect">
            <a:avLst/>
          </a:prstGeom>
          <a:noFill/>
          <a:ln>
            <a:noFill/>
          </a:ln>
        </p:spPr>
        <p:txBody>
          <a:bodyPr wrap="square">
            <a:spAutoFit/>
          </a:bodyPr>
          <a:lstStyle/>
          <a:p>
            <a:pPr algn="ctr"/>
            <a:r>
              <a:rPr lang="es-MX" sz="1100" dirty="0">
                <a:solidFill>
                  <a:srgbClr val="6E152E"/>
                </a:solidFill>
                <a:latin typeface="Geomanist Light" panose="02000503000000020004" pitchFamily="50" charset="0"/>
              </a:rPr>
              <a:t>Mujeres atendidas: </a:t>
            </a:r>
            <a:r>
              <a:rPr lang="es-MX" b="1" i="0" u="none" strike="noStrike" dirty="0">
                <a:solidFill>
                  <a:srgbClr val="6E152E"/>
                </a:solidFill>
                <a:effectLst/>
                <a:latin typeface="Geomanist Light" panose="02000503000000020004" pitchFamily="50" charset="0"/>
              </a:rPr>
              <a:t>436,318</a:t>
            </a:r>
            <a:endParaRPr lang="es-MX" sz="1100" b="1" i="0" u="none" strike="noStrike" dirty="0">
              <a:solidFill>
                <a:srgbClr val="6E152E"/>
              </a:solidFill>
              <a:effectLst/>
              <a:latin typeface="Geomanist Light" panose="02000503000000020004" pitchFamily="50" charset="0"/>
            </a:endParaRPr>
          </a:p>
        </p:txBody>
      </p:sp>
      <p:sp>
        <p:nvSpPr>
          <p:cNvPr id="11" name="CuadroTexto 10">
            <a:extLst>
              <a:ext uri="{FF2B5EF4-FFF2-40B4-BE49-F238E27FC236}">
                <a16:creationId xmlns:a16="http://schemas.microsoft.com/office/drawing/2014/main" id="{3D52B8CD-0B44-6900-404F-E9AD6BEC1916}"/>
              </a:ext>
            </a:extLst>
          </p:cNvPr>
          <p:cNvSpPr txBox="1"/>
          <p:nvPr/>
        </p:nvSpPr>
        <p:spPr>
          <a:xfrm>
            <a:off x="74021" y="998871"/>
            <a:ext cx="5469530" cy="461665"/>
          </a:xfrm>
          <a:prstGeom prst="rect">
            <a:avLst/>
          </a:prstGeom>
          <a:noFill/>
        </p:spPr>
        <p:txBody>
          <a:bodyPr wrap="square">
            <a:spAutoFit/>
          </a:bodyPr>
          <a:lstStyle/>
          <a:p>
            <a:pPr algn="ctr">
              <a:defRPr sz="2000" b="1" i="0" u="none" strike="noStrike" kern="1200" spc="0" baseline="0">
                <a:solidFill>
                  <a:prstClr val="black">
                    <a:lumMod val="65000"/>
                    <a:lumOff val="35000"/>
                  </a:prstClr>
                </a:solidFill>
                <a:latin typeface="Montserrat" panose="00000500000000000000" pitchFamily="2" charset="0"/>
                <a:ea typeface="+mn-ea"/>
                <a:cs typeface="+mn-cs"/>
              </a:defRPr>
            </a:pPr>
            <a:r>
              <a:rPr lang="es-MX" sz="1200" dirty="0">
                <a:solidFill>
                  <a:srgbClr val="6E152E"/>
                </a:solidFill>
                <a:latin typeface="Geomanist Light" panose="02000503000000020004" pitchFamily="50" charset="0"/>
              </a:rPr>
              <a:t>Distribución porcentual de las mujeres atendidas por lesiones en unidades médicas de la Secretaría de Salud, según causa de la lesión, 2024</a:t>
            </a:r>
          </a:p>
        </p:txBody>
      </p:sp>
      <p:sp>
        <p:nvSpPr>
          <p:cNvPr id="13" name="CuadroTexto 12">
            <a:extLst>
              <a:ext uri="{FF2B5EF4-FFF2-40B4-BE49-F238E27FC236}">
                <a16:creationId xmlns:a16="http://schemas.microsoft.com/office/drawing/2014/main" id="{1CC8FFA4-FD39-79C7-86A7-5C2B16C2B922}"/>
              </a:ext>
            </a:extLst>
          </p:cNvPr>
          <p:cNvSpPr txBox="1"/>
          <p:nvPr/>
        </p:nvSpPr>
        <p:spPr>
          <a:xfrm>
            <a:off x="6323302" y="998871"/>
            <a:ext cx="5807248" cy="461665"/>
          </a:xfrm>
          <a:prstGeom prst="rect">
            <a:avLst/>
          </a:prstGeom>
          <a:noFill/>
        </p:spPr>
        <p:txBody>
          <a:bodyPr wrap="square">
            <a:spAutoFit/>
          </a:bodyPr>
          <a:lstStyle/>
          <a:p>
            <a:pPr algn="ctr" rtl="0">
              <a:defRPr sz="2000" b="1" i="0" u="none" strike="noStrike" kern="1200" spc="0" baseline="0">
                <a:solidFill>
                  <a:prstClr val="black">
                    <a:lumMod val="65000"/>
                    <a:lumOff val="35000"/>
                  </a:prstClr>
                </a:solidFill>
                <a:latin typeface="Montserrat" panose="00000500000000000000" pitchFamily="2" charset="0"/>
                <a:ea typeface="+mn-ea"/>
                <a:cs typeface="+mn-cs"/>
              </a:defRPr>
            </a:pPr>
            <a:r>
              <a:rPr lang="es-MX" sz="1200" b="1" dirty="0">
                <a:solidFill>
                  <a:srgbClr val="6E152E"/>
                </a:solidFill>
                <a:latin typeface="Geomanist Light" panose="02000503000000020004" pitchFamily="50" charset="0"/>
              </a:rPr>
              <a:t>Distribución</a:t>
            </a:r>
            <a:r>
              <a:rPr kumimoji="0" lang="es-MX" sz="1200" u="none" strike="noStrike" kern="1200" cap="none" spc="0" normalizeH="0" baseline="0" noProof="0" dirty="0">
                <a:ln>
                  <a:noFill/>
                </a:ln>
                <a:solidFill>
                  <a:srgbClr val="6E152E"/>
                </a:solidFill>
                <a:effectLst/>
                <a:uLnTx/>
                <a:uFillTx/>
                <a:latin typeface="Geomanist Light" panose="02000503000000020004" pitchFamily="50" charset="0"/>
              </a:rPr>
              <a:t> porcentual de los hombres atendidos por lesiones en unidades médicas de la Secretaría de Salud</a:t>
            </a:r>
            <a:r>
              <a:rPr lang="es-MX" sz="1200" dirty="0">
                <a:solidFill>
                  <a:srgbClr val="6E152E"/>
                </a:solidFill>
                <a:latin typeface="Geomanist Light" panose="02000503000000020004" pitchFamily="50" charset="0"/>
              </a:rPr>
              <a:t>, según causa de la lesión, </a:t>
            </a:r>
            <a:r>
              <a:rPr kumimoji="0" lang="es-MX" sz="1200" u="none" strike="noStrike" kern="1200" cap="none" spc="0" normalizeH="0" baseline="0" noProof="0" dirty="0">
                <a:ln>
                  <a:noFill/>
                </a:ln>
                <a:solidFill>
                  <a:srgbClr val="6E152E"/>
                </a:solidFill>
                <a:effectLst/>
                <a:uLnTx/>
                <a:uFillTx/>
                <a:latin typeface="Geomanist Light" panose="02000503000000020004" pitchFamily="50" charset="0"/>
              </a:rPr>
              <a:t>2024</a:t>
            </a:r>
          </a:p>
        </p:txBody>
      </p:sp>
      <p:sp>
        <p:nvSpPr>
          <p:cNvPr id="14" name="CuadroTexto 13">
            <a:extLst>
              <a:ext uri="{FF2B5EF4-FFF2-40B4-BE49-F238E27FC236}">
                <a16:creationId xmlns:a16="http://schemas.microsoft.com/office/drawing/2014/main" id="{9E336B3D-93A1-70A6-1573-D1736CC9EB48}"/>
              </a:ext>
            </a:extLst>
          </p:cNvPr>
          <p:cNvSpPr txBox="1"/>
          <p:nvPr/>
        </p:nvSpPr>
        <p:spPr>
          <a:xfrm>
            <a:off x="247871" y="5569535"/>
            <a:ext cx="11653021" cy="738664"/>
          </a:xfrm>
          <a:prstGeom prst="rect">
            <a:avLst/>
          </a:prstGeom>
          <a:noFill/>
        </p:spPr>
        <p:txBody>
          <a:bodyPr wrap="square">
            <a:spAutoFit/>
          </a:bodyPr>
          <a:lstStyle/>
          <a:p>
            <a:pPr algn="just">
              <a:tabLst>
                <a:tab pos="3096895" algn="l"/>
              </a:tabLst>
            </a:pPr>
            <a:r>
              <a:rPr lang="es-MX" sz="600" dirty="0">
                <a:solidFill>
                  <a:schemeClr val="bg1">
                    <a:lumMod val="50000"/>
                  </a:schemeClr>
                </a:solidFill>
                <a:latin typeface="Geomanist Light" panose="02000503000000020004" pitchFamily="50" charset="0"/>
              </a:rPr>
              <a:t>Corte de información: 16 de diciembre de 2024 </a:t>
            </a:r>
          </a:p>
          <a:p>
            <a:pPr algn="just">
              <a:tabLst>
                <a:tab pos="3096895" algn="l"/>
              </a:tabLst>
            </a:pPr>
            <a:r>
              <a:rPr lang="es-MX" sz="600" dirty="0">
                <a:solidFill>
                  <a:schemeClr val="bg1">
                    <a:lumMod val="50000"/>
                  </a:schemeClr>
                </a:solidFill>
                <a:latin typeface="Geomanist Light" panose="02000503000000020004" pitchFamily="50" charset="0"/>
              </a:rPr>
              <a:t>Violencia Familiar. El acto u omisión, único o repetitivo, cometido por un miembro de la familia en contra de otro u otros integrantes de la misma, sin importar si la relación se da por parentesco consanguíneo, de afinidad, o civil mediante matrimonio, concubinato u otras relaciones de hecho, independientemente del espacio físico donde ocurra. </a:t>
            </a:r>
          </a:p>
          <a:p>
            <a:pPr algn="just">
              <a:tabLst>
                <a:tab pos="3096895" algn="l"/>
              </a:tabLst>
            </a:pPr>
            <a:r>
              <a:rPr lang="es-MX" sz="600" dirty="0">
                <a:solidFill>
                  <a:schemeClr val="bg1">
                    <a:lumMod val="50000"/>
                  </a:schemeClr>
                </a:solidFill>
                <a:latin typeface="Geomanist Light" panose="02000503000000020004" pitchFamily="50" charset="0"/>
              </a:rPr>
              <a:t>Violencia No Familiar. Violencia en la que el agresor no tiene relación familiar con él o la afectada.</a:t>
            </a:r>
          </a:p>
          <a:p>
            <a:pPr algn="just">
              <a:tabLst>
                <a:tab pos="3096895" algn="l"/>
              </a:tabLst>
            </a:pPr>
            <a:r>
              <a:rPr lang="es-MX" sz="600" dirty="0">
                <a:solidFill>
                  <a:schemeClr val="bg1">
                    <a:lumMod val="50000"/>
                  </a:schemeClr>
                </a:solidFill>
                <a:latin typeface="Geomanist Light" panose="02000503000000020004" pitchFamily="50" charset="0"/>
              </a:rPr>
              <a:t>Trata de personas. Toda acción u omisión dolosa de una o varias personas para captar, enganchar, transportar, transferir, retener, entregar, recibir o alojar a una o varias personas con fines de explotación [...] se entenderá por explotación de una persona a: la esclavitud, la condición de siervo, la prostitución ajena u otras formas de explotación sexual, la explotación laboral, el trabajo o servicios forzados, la mendicidad forzosa, la utilización de personas menores de dieciocho años en actividades delictivas, la adopción ilegal de persona menor de dieciocho años, el matrimonio forzoso o servil, el tráfico de órganos, tejidos y células de seres humanos vivos y la experimentación biomédica ilícita.  	</a:t>
            </a:r>
          </a:p>
          <a:p>
            <a:pPr algn="just">
              <a:tabLst>
                <a:tab pos="3096895" algn="l"/>
              </a:tabLst>
            </a:pPr>
            <a:r>
              <a:rPr lang="es-MX" sz="600" dirty="0">
                <a:solidFill>
                  <a:schemeClr val="bg1">
                    <a:lumMod val="50000"/>
                  </a:schemeClr>
                </a:solidFill>
                <a:latin typeface="Geomanist Light" panose="02000503000000020004" pitchFamily="50" charset="0"/>
              </a:rPr>
              <a:t>Autoinfligido. Acto, destrucción o alteración directa e intencional del tejido humano hecha por el propio sujeto a sí mismo, no forzosamente de un intento suicida consiente pero que provoca una lesión suficientemente grave. Puede ser intencional o no intencional.</a:t>
            </a:r>
          </a:p>
        </p:txBody>
      </p:sp>
      <p:sp>
        <p:nvSpPr>
          <p:cNvPr id="18" name="Cuadro de texto 2">
            <a:extLst>
              <a:ext uri="{FF2B5EF4-FFF2-40B4-BE49-F238E27FC236}">
                <a16:creationId xmlns:a16="http://schemas.microsoft.com/office/drawing/2014/main" id="{B7ACC0FC-2777-6C16-D6DB-F3A813133299}"/>
              </a:ext>
            </a:extLst>
          </p:cNvPr>
          <p:cNvSpPr txBox="1"/>
          <p:nvPr/>
        </p:nvSpPr>
        <p:spPr>
          <a:xfrm>
            <a:off x="0" y="6626427"/>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Secretaría de Salud. Subsistema de lesiones</a:t>
            </a:r>
          </a:p>
        </p:txBody>
      </p:sp>
      <p:graphicFrame>
        <p:nvGraphicFramePr>
          <p:cNvPr id="19" name="6 Tabla">
            <a:extLst>
              <a:ext uri="{FF2B5EF4-FFF2-40B4-BE49-F238E27FC236}">
                <a16:creationId xmlns:a16="http://schemas.microsoft.com/office/drawing/2014/main" id="{7370588F-5D65-05E0-77D2-40702E936786}"/>
              </a:ext>
            </a:extLst>
          </p:cNvPr>
          <p:cNvGraphicFramePr>
            <a:graphicFrameLocks noGrp="1"/>
          </p:cNvGraphicFramePr>
          <p:nvPr/>
        </p:nvGraphicFramePr>
        <p:xfrm>
          <a:off x="5251364" y="6459330"/>
          <a:ext cx="6801144" cy="334193"/>
        </p:xfrm>
        <a:graphic>
          <a:graphicData uri="http://schemas.openxmlformats.org/drawingml/2006/table">
            <a:tbl>
              <a:tblPr/>
              <a:tblGrid>
                <a:gridCol w="6801144">
                  <a:extLst>
                    <a:ext uri="{9D8B030D-6E8A-4147-A177-3AD203B41FA5}">
                      <a16:colId xmlns:a16="http://schemas.microsoft.com/office/drawing/2014/main" val="20000"/>
                    </a:ext>
                  </a:extLst>
                </a:gridCol>
              </a:tblGrid>
              <a:tr h="334193">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Fuente: Secretaría de Salud. Datos abiertos. </a:t>
                      </a:r>
                    </a:p>
                    <a:p>
                      <a:pPr marL="0" marR="0" lvl="0" indent="0" algn="r" defTabSz="914400" rtl="0" eaLnBrk="1" fontAlgn="b" latinLnBrk="0" hangingPunct="1">
                        <a:lnSpc>
                          <a:spcPct val="100000"/>
                        </a:lnSpc>
                        <a:spcBef>
                          <a:spcPts val="0"/>
                        </a:spcBef>
                        <a:spcAft>
                          <a:spcPts val="0"/>
                        </a:spcAft>
                        <a:buClrTx/>
                        <a:buSzTx/>
                        <a:buFontTx/>
                        <a:buNone/>
                        <a:tabLst/>
                        <a:defRPr/>
                      </a:pPr>
                      <a:r>
                        <a:rPr lang="es-MX" sz="700" b="0" dirty="0">
                          <a:solidFill>
                            <a:schemeClr val="bg1">
                              <a:lumMod val="50000"/>
                            </a:schemeClr>
                          </a:solidFill>
                          <a:latin typeface="Geomanist Light" panose="02000503000000020004" pitchFamily="50" charset="0"/>
                          <a:hlinkClick r:id="rId4">
                            <a:extLst>
                              <a:ext uri="{A12FA001-AC4F-418D-AE19-62706E023703}">
                                <ahyp:hlinkClr xmlns:ahyp="http://schemas.microsoft.com/office/drawing/2018/hyperlinkcolor" val="tx"/>
                              </a:ext>
                            </a:extLst>
                          </a:hlinkClick>
                        </a:rPr>
                        <a:t>http://www.dgis.salud.gob.mx/contenidos/basesdedatos/da_lesiones_gobmx.html</a:t>
                      </a:r>
                      <a:endParaRPr lang="es-MX" sz="700" b="0" dirty="0">
                        <a:solidFill>
                          <a:schemeClr val="bg1">
                            <a:lumMod val="50000"/>
                          </a:schemeClr>
                        </a:solidFill>
                        <a:latin typeface="Geomanist Light" panose="02000503000000020004" pitchFamily="50" charset="0"/>
                      </a:endParaRPr>
                    </a:p>
                    <a:p>
                      <a:pPr marL="0" marR="0" lvl="0" indent="0" algn="r" defTabSz="914400" rtl="0" eaLnBrk="1" fontAlgn="b" latinLnBrk="0" hangingPunct="1">
                        <a:lnSpc>
                          <a:spcPct val="100000"/>
                        </a:lnSpc>
                        <a:spcBef>
                          <a:spcPts val="0"/>
                        </a:spcBef>
                        <a:spcAft>
                          <a:spcPts val="0"/>
                        </a:spcAft>
                        <a:buClrTx/>
                        <a:buSzTx/>
                        <a:buFontTx/>
                        <a:buNone/>
                        <a:tabLst/>
                        <a:defRPr/>
                      </a:pPr>
                      <a:r>
                        <a:rPr lang="es-MX" sz="700" b="0" dirty="0">
                          <a:solidFill>
                            <a:schemeClr val="bg1">
                              <a:lumMod val="50000"/>
                            </a:schemeClr>
                          </a:solidFill>
                          <a:latin typeface="Geomanist Light" panose="02000503000000020004" pitchFamily="50" charset="0"/>
                        </a:rPr>
                        <a:t>Se consultó la página el 24 de diciembre de 2024</a:t>
                      </a:r>
                    </a:p>
                  </a:txBody>
                  <a:tcPr marL="0" marR="0" marT="0" marB="0" anchor="b">
                    <a:lnL>
                      <a:noFill/>
                    </a:lnL>
                    <a:lnR>
                      <a:noFill/>
                    </a:lnR>
                    <a:lnT>
                      <a:noFill/>
                    </a:lnT>
                    <a:lnB>
                      <a:noFill/>
                    </a:lnB>
                  </a:tcPr>
                </a:tc>
                <a:extLst>
                  <a:ext uri="{0D108BD9-81ED-4DB2-BD59-A6C34878D82A}">
                    <a16:rowId xmlns:a16="http://schemas.microsoft.com/office/drawing/2014/main" val="10000"/>
                  </a:ext>
                </a:extLst>
              </a:tr>
            </a:tbl>
          </a:graphicData>
        </a:graphic>
      </p:graphicFrame>
      <p:pic>
        <p:nvPicPr>
          <p:cNvPr id="20" name="Gráfico 2" descr="Mujer">
            <a:extLst>
              <a:ext uri="{FF2B5EF4-FFF2-40B4-BE49-F238E27FC236}">
                <a16:creationId xmlns:a16="http://schemas.microsoft.com/office/drawing/2014/main" id="{764B54E6-1E45-832E-C87B-E02C152DF9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2276" y="1604837"/>
            <a:ext cx="660416" cy="497248"/>
          </a:xfrm>
          <a:prstGeom prst="rect">
            <a:avLst/>
          </a:prstGeom>
        </p:spPr>
      </p:pic>
      <p:pic>
        <p:nvPicPr>
          <p:cNvPr id="21" name="Gráfico 3" descr="Hombre">
            <a:extLst>
              <a:ext uri="{FF2B5EF4-FFF2-40B4-BE49-F238E27FC236}">
                <a16:creationId xmlns:a16="http://schemas.microsoft.com/office/drawing/2014/main" id="{D0992A61-BE3E-26D0-A9C7-4BC5B70D5C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64691" y="1604837"/>
            <a:ext cx="660416" cy="497248"/>
          </a:xfrm>
          <a:prstGeom prst="rect">
            <a:avLst/>
          </a:prstGeom>
        </p:spPr>
      </p:pic>
      <p:graphicFrame>
        <p:nvGraphicFramePr>
          <p:cNvPr id="5" name="Gráfico 4">
            <a:extLst>
              <a:ext uri="{FF2B5EF4-FFF2-40B4-BE49-F238E27FC236}">
                <a16:creationId xmlns:a16="http://schemas.microsoft.com/office/drawing/2014/main" id="{20E86178-EC0D-2103-4EAA-6C5E3839B0A2}"/>
              </a:ext>
            </a:extLst>
          </p:cNvPr>
          <p:cNvGraphicFramePr/>
          <p:nvPr>
            <p:extLst>
              <p:ext uri="{D42A27DB-BD31-4B8C-83A1-F6EECF244321}">
                <p14:modId xmlns:p14="http://schemas.microsoft.com/office/powerpoint/2010/main" val="3840925693"/>
              </p:ext>
            </p:extLst>
          </p:nvPr>
        </p:nvGraphicFramePr>
        <p:xfrm>
          <a:off x="6370433" y="1545832"/>
          <a:ext cx="4836851" cy="4025748"/>
        </p:xfrm>
        <a:graphic>
          <a:graphicData uri="http://schemas.openxmlformats.org/drawingml/2006/chart">
            <c:chart xmlns:c="http://schemas.openxmlformats.org/drawingml/2006/chart" xmlns:r="http://schemas.openxmlformats.org/officeDocument/2006/relationships" r:id="rId9"/>
          </a:graphicData>
        </a:graphic>
      </p:graphicFrame>
      <p:sp>
        <p:nvSpPr>
          <p:cNvPr id="6" name="CuadroTexto 5">
            <a:extLst>
              <a:ext uri="{FF2B5EF4-FFF2-40B4-BE49-F238E27FC236}">
                <a16:creationId xmlns:a16="http://schemas.microsoft.com/office/drawing/2014/main" id="{AEA912B9-FE63-0AFC-8CE6-9AD127900569}"/>
              </a:ext>
            </a:extLst>
          </p:cNvPr>
          <p:cNvSpPr txBox="1"/>
          <p:nvPr/>
        </p:nvSpPr>
        <p:spPr>
          <a:xfrm>
            <a:off x="10937289" y="2230555"/>
            <a:ext cx="1115219" cy="707886"/>
          </a:xfrm>
          <a:prstGeom prst="rect">
            <a:avLst/>
          </a:prstGeom>
          <a:noFill/>
          <a:ln>
            <a:noFill/>
          </a:ln>
        </p:spPr>
        <p:txBody>
          <a:bodyPr wrap="square">
            <a:spAutoFit/>
          </a:bodyPr>
          <a:lstStyle/>
          <a:p>
            <a:pPr algn="ctr"/>
            <a:r>
              <a:rPr lang="es-MX" sz="1100" dirty="0">
                <a:solidFill>
                  <a:srgbClr val="BC945A"/>
                </a:solidFill>
                <a:latin typeface="Geomanist Light" panose="02000503000000020004" pitchFamily="50" charset="0"/>
              </a:rPr>
              <a:t>Hombres atendidos: </a:t>
            </a:r>
            <a:r>
              <a:rPr lang="es-MX" b="1" i="0" u="none" strike="noStrike" dirty="0">
                <a:solidFill>
                  <a:srgbClr val="BC945A"/>
                </a:solidFill>
                <a:effectLst/>
                <a:latin typeface="Geomanist Light" panose="02000503000000020004" pitchFamily="50" charset="0"/>
              </a:rPr>
              <a:t>541,806</a:t>
            </a:r>
            <a:endParaRPr lang="es-MX" sz="1100" b="1" i="0" u="none" strike="noStrike" dirty="0">
              <a:solidFill>
                <a:srgbClr val="BC945A"/>
              </a:solidFill>
              <a:effectLst/>
              <a:latin typeface="Geomanist Light" panose="02000503000000020004" pitchFamily="50" charset="0"/>
            </a:endParaRPr>
          </a:p>
        </p:txBody>
      </p:sp>
    </p:spTree>
    <p:extLst>
      <p:ext uri="{BB962C8B-B14F-4D97-AF65-F5344CB8AC3E}">
        <p14:creationId xmlns:p14="http://schemas.microsoft.com/office/powerpoint/2010/main" val="3935548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1">
            <a:extLst>
              <a:ext uri="{FF2B5EF4-FFF2-40B4-BE49-F238E27FC236}">
                <a16:creationId xmlns:a16="http://schemas.microsoft.com/office/drawing/2014/main" id="{044E8099-C95D-A547-7CEA-D67E18C04541}"/>
              </a:ext>
            </a:extLst>
          </p:cNvPr>
          <p:cNvSpPr txBox="1"/>
          <p:nvPr/>
        </p:nvSpPr>
        <p:spPr>
          <a:xfrm>
            <a:off x="-1320" y="-13763"/>
            <a:ext cx="12191999" cy="1113767"/>
          </a:xfrm>
          <a:prstGeom prst="rect">
            <a:avLst/>
          </a:prstGeom>
          <a:solidFill>
            <a:srgbClr val="DEC9A2">
              <a:alpha val="25098"/>
            </a:srgbClr>
          </a:solidFill>
        </p:spPr>
        <p:txBody>
          <a:bodyPr wrap="square" lIns="51435" tIns="25718" rIns="51435" bIns="25718" rtlCol="0">
            <a:spAutoFit/>
          </a:bodyPr>
          <a:lstStyle>
            <a:defPPr>
              <a:defRPr lang="es-MX"/>
            </a:defPPr>
            <a:lvl1pPr defTabSz="457154">
              <a:spcAft>
                <a:spcPts val="600"/>
              </a:spcAft>
              <a:defRPr sz="1400">
                <a:solidFill>
                  <a:schemeClr val="tx1">
                    <a:lumMod val="65000"/>
                    <a:lumOff val="35000"/>
                  </a:schemeClr>
                </a:solidFill>
                <a:latin typeface="Geomanist Light" panose="02000503000000020004" pitchFamily="50" charset="0"/>
              </a:defRPr>
            </a:lvl1pPr>
          </a:lstStyle>
          <a:p>
            <a:r>
              <a:rPr lang="es-MX" dirty="0"/>
              <a:t>En el caso de las mujeres y hombres que buscan atención médica debido a lesiones por violencia se puede observar una tendencia al alza desde 2015 y hasta 2019, ligeramente menos pronunciada en los hombres. En 2020 (etapa del confinamiento) se presenta un descenso, pero la tendencia en los siguientes años es al alza. </a:t>
            </a:r>
          </a:p>
          <a:p>
            <a:r>
              <a:rPr lang="es-MX" dirty="0"/>
              <a:t>En el periodo enero-noviembre de 2024 se observa un descenso de 4.0 % en las mujeres, y de 6.0 % en los hombres, respecto a 2023.</a:t>
            </a:r>
          </a:p>
        </p:txBody>
      </p:sp>
      <p:sp>
        <p:nvSpPr>
          <p:cNvPr id="18" name="Cuadro de texto 2">
            <a:extLst>
              <a:ext uri="{FF2B5EF4-FFF2-40B4-BE49-F238E27FC236}">
                <a16:creationId xmlns:a16="http://schemas.microsoft.com/office/drawing/2014/main" id="{7C97B741-56A2-9CD1-745A-0CF46A08786E}"/>
              </a:ext>
            </a:extLst>
          </p:cNvPr>
          <p:cNvSpPr txBox="1"/>
          <p:nvPr/>
        </p:nvSpPr>
        <p:spPr>
          <a:xfrm>
            <a:off x="0" y="6626427"/>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Secretaría de Salud. Subsistema de lesiones</a:t>
            </a:r>
          </a:p>
        </p:txBody>
      </p:sp>
      <p:sp>
        <p:nvSpPr>
          <p:cNvPr id="3" name="CuadroTexto 2">
            <a:extLst>
              <a:ext uri="{FF2B5EF4-FFF2-40B4-BE49-F238E27FC236}">
                <a16:creationId xmlns:a16="http://schemas.microsoft.com/office/drawing/2014/main" id="{73F64D1D-6124-77D8-69EE-E65B6144C758}"/>
              </a:ext>
            </a:extLst>
          </p:cNvPr>
          <p:cNvSpPr txBox="1"/>
          <p:nvPr/>
        </p:nvSpPr>
        <p:spPr>
          <a:xfrm>
            <a:off x="146282" y="1362082"/>
            <a:ext cx="5805457" cy="523220"/>
          </a:xfrm>
          <a:prstGeom prst="rect">
            <a:avLst/>
          </a:prstGeom>
          <a:noFill/>
        </p:spPr>
        <p:txBody>
          <a:bodyPr wrap="square">
            <a:spAutoFit/>
          </a:bodyPr>
          <a:lstStyle/>
          <a:p>
            <a:pPr algn="ctr" defTabSz="685749"/>
            <a:r>
              <a:rPr kumimoji="0" lang="es-MX" sz="1400" b="0" i="0" u="none" strike="noStrike" kern="1200" cap="none" spc="0" normalizeH="0" baseline="0" noProof="0" dirty="0">
                <a:ln>
                  <a:noFill/>
                </a:ln>
                <a:solidFill>
                  <a:srgbClr val="6E152E"/>
                </a:solidFill>
                <a:effectLst/>
                <a:uLnTx/>
                <a:uFillTx/>
                <a:latin typeface="Geomanist Light" panose="02000503000000020004" pitchFamily="50" charset="0"/>
              </a:rPr>
              <a:t>Mujeres atendidas </a:t>
            </a:r>
            <a:r>
              <a:rPr lang="es-MX" sz="1400" dirty="0">
                <a:solidFill>
                  <a:srgbClr val="6E152E"/>
                </a:solidFill>
                <a:latin typeface="Geomanist Light" panose="02000503000000020004" pitchFamily="50" charset="0"/>
              </a:rPr>
              <a:t>en las unidades médicas de la Secretaría de Salud debido a</a:t>
            </a:r>
            <a:r>
              <a:rPr kumimoji="0" lang="es-MX" sz="1400" b="0" i="0" u="none" strike="noStrike" kern="1200" cap="none" spc="0" normalizeH="0" baseline="0" noProof="0" dirty="0">
                <a:ln>
                  <a:noFill/>
                </a:ln>
                <a:solidFill>
                  <a:srgbClr val="6E152E"/>
                </a:solidFill>
                <a:effectLst/>
                <a:uLnTx/>
                <a:uFillTx/>
                <a:latin typeface="Geomanist Light" panose="02000503000000020004" pitchFamily="50" charset="0"/>
              </a:rPr>
              <a:t> lesiones causadas por violencia, </a:t>
            </a:r>
            <a:r>
              <a:rPr lang="es-MX" altLang="en-US" sz="1400" dirty="0">
                <a:solidFill>
                  <a:srgbClr val="6E152E"/>
                </a:solidFill>
                <a:latin typeface="Geomanist Light" panose="02000503000000020004" pitchFamily="50" charset="0"/>
              </a:rPr>
              <a:t>2015-2024</a:t>
            </a:r>
          </a:p>
        </p:txBody>
      </p:sp>
      <p:sp>
        <p:nvSpPr>
          <p:cNvPr id="4" name="CuadroTexto 3">
            <a:extLst>
              <a:ext uri="{FF2B5EF4-FFF2-40B4-BE49-F238E27FC236}">
                <a16:creationId xmlns:a16="http://schemas.microsoft.com/office/drawing/2014/main" id="{5A715086-7DA8-17E2-687A-21BFF145E44D}"/>
              </a:ext>
            </a:extLst>
          </p:cNvPr>
          <p:cNvSpPr txBox="1"/>
          <p:nvPr/>
        </p:nvSpPr>
        <p:spPr>
          <a:xfrm>
            <a:off x="6420311" y="1392199"/>
            <a:ext cx="5723561" cy="523220"/>
          </a:xfrm>
          <a:prstGeom prst="rect">
            <a:avLst/>
          </a:prstGeom>
          <a:noFill/>
        </p:spPr>
        <p:txBody>
          <a:bodyPr wrap="square">
            <a:spAutoFit/>
          </a:bodyPr>
          <a:lstStyle/>
          <a:p>
            <a:pPr algn="ctr" defTabSz="685749"/>
            <a:r>
              <a:rPr kumimoji="0" lang="es-MX" sz="1400" b="0" i="0" u="none" strike="noStrike" kern="1200" cap="none" spc="0" normalizeH="0" baseline="0" noProof="0" dirty="0">
                <a:ln>
                  <a:noFill/>
                </a:ln>
                <a:solidFill>
                  <a:srgbClr val="6E152E"/>
                </a:solidFill>
                <a:effectLst/>
                <a:uLnTx/>
                <a:uFillTx/>
                <a:latin typeface="Geomanist Light" panose="02000503000000020004" pitchFamily="50" charset="0"/>
              </a:rPr>
              <a:t>Hombres atendidos </a:t>
            </a:r>
            <a:r>
              <a:rPr lang="es-MX" sz="1400" dirty="0">
                <a:solidFill>
                  <a:srgbClr val="6E152E"/>
                </a:solidFill>
                <a:latin typeface="Geomanist Light" panose="02000503000000020004" pitchFamily="50" charset="0"/>
              </a:rPr>
              <a:t>en las unidades médicas de la Secretaría de Salud </a:t>
            </a:r>
            <a:r>
              <a:rPr kumimoji="0" lang="es-MX" sz="1400" b="0" i="0" u="none" strike="noStrike" kern="1200" cap="none" spc="0" normalizeH="0" baseline="0" noProof="0" dirty="0">
                <a:ln>
                  <a:noFill/>
                </a:ln>
                <a:solidFill>
                  <a:srgbClr val="6E152E"/>
                </a:solidFill>
                <a:effectLst/>
                <a:uLnTx/>
                <a:uFillTx/>
                <a:latin typeface="Geomanist Light" panose="02000503000000020004" pitchFamily="50" charset="0"/>
              </a:rPr>
              <a:t>debido a lesiones causadas por violencia, </a:t>
            </a:r>
            <a:r>
              <a:rPr lang="es-MX" altLang="en-US" sz="1400" dirty="0">
                <a:solidFill>
                  <a:srgbClr val="6E152E"/>
                </a:solidFill>
                <a:latin typeface="Geomanist Light" panose="02000503000000020004" pitchFamily="50" charset="0"/>
              </a:rPr>
              <a:t>2015-2024</a:t>
            </a:r>
          </a:p>
        </p:txBody>
      </p:sp>
      <p:cxnSp>
        <p:nvCxnSpPr>
          <p:cNvPr id="5" name="Conector recto 4">
            <a:extLst>
              <a:ext uri="{FF2B5EF4-FFF2-40B4-BE49-F238E27FC236}">
                <a16:creationId xmlns:a16="http://schemas.microsoft.com/office/drawing/2014/main" id="{160F23BC-23E4-9FD7-8B17-EDFEAC5AAE7E}"/>
              </a:ext>
            </a:extLst>
          </p:cNvPr>
          <p:cNvCxnSpPr>
            <a:cxnSpLocks/>
          </p:cNvCxnSpPr>
          <p:nvPr/>
        </p:nvCxnSpPr>
        <p:spPr>
          <a:xfrm>
            <a:off x="6113214" y="2033759"/>
            <a:ext cx="0" cy="2990974"/>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6" name="Marcador de posición de contenido 4">
            <a:extLst>
              <a:ext uri="{FF2B5EF4-FFF2-40B4-BE49-F238E27FC236}">
                <a16:creationId xmlns:a16="http://schemas.microsoft.com/office/drawing/2014/main" id="{76A45937-179F-0292-06EF-CF8BA1047E2C}"/>
              </a:ext>
            </a:extLst>
          </p:cNvPr>
          <p:cNvGraphicFramePr>
            <a:graphicFrameLocks/>
          </p:cNvGraphicFramePr>
          <p:nvPr>
            <p:extLst>
              <p:ext uri="{D42A27DB-BD31-4B8C-83A1-F6EECF244321}">
                <p14:modId xmlns:p14="http://schemas.microsoft.com/office/powerpoint/2010/main" val="2592593354"/>
              </p:ext>
            </p:extLst>
          </p:nvPr>
        </p:nvGraphicFramePr>
        <p:xfrm>
          <a:off x="146282" y="1945268"/>
          <a:ext cx="5805457" cy="33329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Marcador de posición de contenido 4">
            <a:extLst>
              <a:ext uri="{FF2B5EF4-FFF2-40B4-BE49-F238E27FC236}">
                <a16:creationId xmlns:a16="http://schemas.microsoft.com/office/drawing/2014/main" id="{00BE7AFD-C7B9-A611-A80D-59A650A60AF9}"/>
              </a:ext>
            </a:extLst>
          </p:cNvPr>
          <p:cNvGraphicFramePr>
            <a:graphicFrameLocks/>
          </p:cNvGraphicFramePr>
          <p:nvPr>
            <p:extLst>
              <p:ext uri="{D42A27DB-BD31-4B8C-83A1-F6EECF244321}">
                <p14:modId xmlns:p14="http://schemas.microsoft.com/office/powerpoint/2010/main" val="2323422897"/>
              </p:ext>
            </p:extLst>
          </p:nvPr>
        </p:nvGraphicFramePr>
        <p:xfrm>
          <a:off x="6338408" y="1929713"/>
          <a:ext cx="5805457" cy="3332910"/>
        </p:xfrm>
        <a:graphic>
          <a:graphicData uri="http://schemas.openxmlformats.org/drawingml/2006/chart">
            <c:chart xmlns:c="http://schemas.openxmlformats.org/drawingml/2006/chart" xmlns:r="http://schemas.openxmlformats.org/officeDocument/2006/relationships" r:id="rId4"/>
          </a:graphicData>
        </a:graphic>
      </p:graphicFrame>
      <p:sp>
        <p:nvSpPr>
          <p:cNvPr id="12" name="CuadroTexto 11">
            <a:extLst>
              <a:ext uri="{FF2B5EF4-FFF2-40B4-BE49-F238E27FC236}">
                <a16:creationId xmlns:a16="http://schemas.microsoft.com/office/drawing/2014/main" id="{5EC9B8A1-F2E2-3915-08D0-A340051721C7}"/>
              </a:ext>
            </a:extLst>
          </p:cNvPr>
          <p:cNvSpPr txBox="1"/>
          <p:nvPr/>
        </p:nvSpPr>
        <p:spPr>
          <a:xfrm>
            <a:off x="313749" y="5728989"/>
            <a:ext cx="6106562" cy="461665"/>
          </a:xfrm>
          <a:prstGeom prst="rect">
            <a:avLst/>
          </a:prstGeom>
          <a:noFill/>
        </p:spPr>
        <p:txBody>
          <a:bodyPr wrap="square">
            <a:spAutoFit/>
          </a:bodyPr>
          <a:lstStyle/>
          <a:p>
            <a:pPr algn="just"/>
            <a:r>
              <a:rPr lang="es-MX" sz="800" dirty="0">
                <a:solidFill>
                  <a:schemeClr val="bg1">
                    <a:lumMod val="50000"/>
                  </a:schemeClr>
                </a:solidFill>
                <a:latin typeface="Geomanist Light" panose="02000503000000020004" pitchFamily="50" charset="0"/>
              </a:rPr>
              <a:t>Nota: </a:t>
            </a:r>
          </a:p>
          <a:p>
            <a:pPr algn="just"/>
            <a:r>
              <a:rPr lang="es-MX" sz="800" dirty="0">
                <a:solidFill>
                  <a:schemeClr val="bg1">
                    <a:lumMod val="50000"/>
                  </a:schemeClr>
                </a:solidFill>
                <a:latin typeface="Geomanist Light" panose="02000503000000020004" pitchFamily="50" charset="0"/>
              </a:rPr>
              <a:t>El color solido es el reportado para enero-noviembre de cada año. </a:t>
            </a:r>
          </a:p>
          <a:p>
            <a:pPr algn="just"/>
            <a:r>
              <a:rPr lang="es-MX" sz="800" dirty="0">
                <a:solidFill>
                  <a:schemeClr val="bg1">
                    <a:lumMod val="50000"/>
                  </a:schemeClr>
                </a:solidFill>
                <a:latin typeface="Geomanist Light" panose="02000503000000020004" pitchFamily="50" charset="0"/>
              </a:rPr>
              <a:t>El área punteada es lo reportado para el mes de diciembre de cada año. </a:t>
            </a:r>
          </a:p>
        </p:txBody>
      </p:sp>
      <p:graphicFrame>
        <p:nvGraphicFramePr>
          <p:cNvPr id="22" name="6 Tabla">
            <a:extLst>
              <a:ext uri="{FF2B5EF4-FFF2-40B4-BE49-F238E27FC236}">
                <a16:creationId xmlns:a16="http://schemas.microsoft.com/office/drawing/2014/main" id="{2BE9B943-46D4-A13B-9DFD-CE70372524C0}"/>
              </a:ext>
            </a:extLst>
          </p:cNvPr>
          <p:cNvGraphicFramePr>
            <a:graphicFrameLocks noGrp="1"/>
          </p:cNvGraphicFramePr>
          <p:nvPr>
            <p:extLst>
              <p:ext uri="{D42A27DB-BD31-4B8C-83A1-F6EECF244321}">
                <p14:modId xmlns:p14="http://schemas.microsoft.com/office/powerpoint/2010/main" val="1224269709"/>
              </p:ext>
            </p:extLst>
          </p:nvPr>
        </p:nvGraphicFramePr>
        <p:xfrm>
          <a:off x="7553324" y="6150733"/>
          <a:ext cx="4357229" cy="566950"/>
        </p:xfrm>
        <a:graphic>
          <a:graphicData uri="http://schemas.openxmlformats.org/drawingml/2006/table">
            <a:tbl>
              <a:tblPr/>
              <a:tblGrid>
                <a:gridCol w="4357229">
                  <a:extLst>
                    <a:ext uri="{9D8B030D-6E8A-4147-A177-3AD203B41FA5}">
                      <a16:colId xmlns:a16="http://schemas.microsoft.com/office/drawing/2014/main" val="20000"/>
                    </a:ext>
                  </a:extLst>
                </a:gridCol>
              </a:tblGrid>
              <a:tr h="566950">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Fuente: Secretaría de Salud. Datos abiertos. </a:t>
                      </a:r>
                    </a:p>
                    <a:p>
                      <a:pPr marL="0" marR="0" lvl="0" indent="0" algn="r" defTabSz="914400" rtl="0" eaLnBrk="1" fontAlgn="b" latinLnBrk="0" hangingPunct="1">
                        <a:lnSpc>
                          <a:spcPct val="100000"/>
                        </a:lnSpc>
                        <a:spcBef>
                          <a:spcPts val="0"/>
                        </a:spcBef>
                        <a:spcAft>
                          <a:spcPts val="0"/>
                        </a:spcAft>
                        <a:buClrTx/>
                        <a:buSzTx/>
                        <a:buFontTx/>
                        <a:buNone/>
                        <a:tabLst/>
                        <a:defRPr/>
                      </a:pPr>
                      <a:r>
                        <a:rPr lang="es-MX" sz="700" b="0" dirty="0">
                          <a:solidFill>
                            <a:schemeClr val="bg1">
                              <a:lumMod val="50000"/>
                            </a:schemeClr>
                          </a:solidFill>
                          <a:latin typeface="Geomanist Light" panose="02000503000000020004" pitchFamily="50" charset="0"/>
                          <a:hlinkClick r:id="rId5">
                            <a:extLst>
                              <a:ext uri="{A12FA001-AC4F-418D-AE19-62706E023703}">
                                <ahyp:hlinkClr xmlns:ahyp="http://schemas.microsoft.com/office/drawing/2018/hyperlinkcolor" val="tx"/>
                              </a:ext>
                            </a:extLst>
                          </a:hlinkClick>
                        </a:rPr>
                        <a:t>http://www.dgis.salud.gob.mx/contenidos/basesdedatos/da_lesiones_gobmx.html</a:t>
                      </a:r>
                      <a:endParaRPr lang="es-MX" sz="700" b="0" dirty="0">
                        <a:solidFill>
                          <a:schemeClr val="bg1">
                            <a:lumMod val="50000"/>
                          </a:schemeClr>
                        </a:solidFill>
                        <a:latin typeface="Geomanist Light" panose="02000503000000020004" pitchFamily="50" charset="0"/>
                      </a:endParaRPr>
                    </a:p>
                    <a:p>
                      <a:pPr marL="0" marR="0" lvl="0" indent="0" algn="r" defTabSz="914400" rtl="0" eaLnBrk="1" fontAlgn="b" latinLnBrk="0" hangingPunct="1">
                        <a:lnSpc>
                          <a:spcPct val="100000"/>
                        </a:lnSpc>
                        <a:spcBef>
                          <a:spcPts val="0"/>
                        </a:spcBef>
                        <a:spcAft>
                          <a:spcPts val="0"/>
                        </a:spcAft>
                        <a:buClrTx/>
                        <a:buSzTx/>
                        <a:buFontTx/>
                        <a:buNone/>
                        <a:tabLst/>
                        <a:defRPr/>
                      </a:pPr>
                      <a:r>
                        <a:rPr lang="es-MX" sz="700" b="0" kern="1200" dirty="0">
                          <a:solidFill>
                            <a:schemeClr val="bg1">
                              <a:lumMod val="50000"/>
                            </a:schemeClr>
                          </a:solidFill>
                          <a:latin typeface="Geomanist Light" panose="02000503000000020004" pitchFamily="50" charset="0"/>
                          <a:ea typeface="+mn-ea"/>
                          <a:cs typeface="+mn-cs"/>
                        </a:rPr>
                        <a:t>S</a:t>
                      </a:r>
                      <a:r>
                        <a:rPr lang="es-MX" sz="700" b="0" dirty="0">
                          <a:solidFill>
                            <a:schemeClr val="bg1">
                              <a:lumMod val="50000"/>
                            </a:schemeClr>
                          </a:solidFill>
                          <a:latin typeface="Geomanist Light" panose="02000503000000020004" pitchFamily="50" charset="0"/>
                        </a:rPr>
                        <a:t>e consultó la página el 24 de diciembre de 2024</a:t>
                      </a:r>
                    </a:p>
                    <a:p>
                      <a:pPr marL="0" marR="0" lvl="0" indent="0" algn="r" defTabSz="914400" rtl="0" eaLnBrk="1" fontAlgn="b" latinLnBrk="0" hangingPunct="1">
                        <a:lnSpc>
                          <a:spcPct val="100000"/>
                        </a:lnSpc>
                        <a:spcBef>
                          <a:spcPts val="0"/>
                        </a:spcBef>
                        <a:spcAft>
                          <a:spcPts val="0"/>
                        </a:spcAft>
                        <a:buClrTx/>
                        <a:buSzTx/>
                        <a:buFontTx/>
                        <a:buNone/>
                        <a:tabLst/>
                        <a:defRPr/>
                      </a:pPr>
                      <a:r>
                        <a:rPr lang="es-MX" sz="700" b="0" dirty="0">
                          <a:solidFill>
                            <a:schemeClr val="bg1">
                              <a:lumMod val="50000"/>
                            </a:schemeClr>
                          </a:solidFill>
                          <a:latin typeface="Geomanist Light" panose="02000503000000020004" pitchFamily="50" charset="0"/>
                        </a:rPr>
                        <a:t>2024: Información Preliminar con fecha de corte al  16 de diciembre de 2024 </a:t>
                      </a:r>
                    </a:p>
                  </a:txBody>
                  <a:tcPr marL="0" marR="0" marT="0" marB="0" anchor="b">
                    <a:lnL>
                      <a:noFill/>
                    </a:lnL>
                    <a:lnR>
                      <a:noFill/>
                    </a:lnR>
                    <a:lnT>
                      <a:noFill/>
                    </a:lnT>
                    <a:lnB>
                      <a:noFill/>
                    </a:lnB>
                  </a:tcPr>
                </a:tc>
                <a:extLst>
                  <a:ext uri="{0D108BD9-81ED-4DB2-BD59-A6C34878D82A}">
                    <a16:rowId xmlns:a16="http://schemas.microsoft.com/office/drawing/2014/main" val="10000"/>
                  </a:ext>
                </a:extLst>
              </a:tr>
            </a:tbl>
          </a:graphicData>
        </a:graphic>
      </p:graphicFrame>
      <p:pic>
        <p:nvPicPr>
          <p:cNvPr id="23" name="Gráfico 2" descr="Mujer">
            <a:extLst>
              <a:ext uri="{FF2B5EF4-FFF2-40B4-BE49-F238E27FC236}">
                <a16:creationId xmlns:a16="http://schemas.microsoft.com/office/drawing/2014/main" id="{560CCEE7-8D87-15AE-2067-EAD999DC13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52978" y="1926545"/>
            <a:ext cx="660416" cy="497248"/>
          </a:xfrm>
          <a:prstGeom prst="rect">
            <a:avLst/>
          </a:prstGeom>
        </p:spPr>
      </p:pic>
      <p:pic>
        <p:nvPicPr>
          <p:cNvPr id="24" name="Gráfico 3" descr="Hombre">
            <a:extLst>
              <a:ext uri="{FF2B5EF4-FFF2-40B4-BE49-F238E27FC236}">
                <a16:creationId xmlns:a16="http://schemas.microsoft.com/office/drawing/2014/main" id="{28E27BD2-3D09-ADBE-96CB-2B805EDB26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85549" y="1926545"/>
            <a:ext cx="660416" cy="497248"/>
          </a:xfrm>
          <a:prstGeom prst="rect">
            <a:avLst/>
          </a:prstGeom>
        </p:spPr>
      </p:pic>
    </p:spTree>
    <p:extLst>
      <p:ext uri="{BB962C8B-B14F-4D97-AF65-F5344CB8AC3E}">
        <p14:creationId xmlns:p14="http://schemas.microsoft.com/office/powerpoint/2010/main" val="19496314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1">
            <a:extLst>
              <a:ext uri="{FF2B5EF4-FFF2-40B4-BE49-F238E27FC236}">
                <a16:creationId xmlns:a16="http://schemas.microsoft.com/office/drawing/2014/main" id="{044E8099-C95D-A547-7CEA-D67E18C04541}"/>
              </a:ext>
            </a:extLst>
          </p:cNvPr>
          <p:cNvSpPr txBox="1"/>
          <p:nvPr/>
        </p:nvSpPr>
        <p:spPr>
          <a:xfrm>
            <a:off x="-1320" y="-13763"/>
            <a:ext cx="12191999" cy="1852431"/>
          </a:xfrm>
          <a:prstGeom prst="rect">
            <a:avLst/>
          </a:prstGeom>
          <a:solidFill>
            <a:srgbClr val="DEC9A2">
              <a:alpha val="25098"/>
            </a:srgbClr>
          </a:solidFill>
        </p:spPr>
        <p:txBody>
          <a:bodyPr wrap="square" lIns="51435" tIns="25718" rIns="51435" bIns="25718" rtlCol="0">
            <a:spAutoFit/>
          </a:bodyPr>
          <a:lstStyle>
            <a:defPPr>
              <a:defRPr lang="es-MX"/>
            </a:defPPr>
            <a:lvl1pPr defTabSz="457154">
              <a:spcAft>
                <a:spcPts val="600"/>
              </a:spcAft>
              <a:defRPr sz="1400">
                <a:solidFill>
                  <a:schemeClr val="tx1">
                    <a:lumMod val="65000"/>
                    <a:lumOff val="35000"/>
                  </a:schemeClr>
                </a:solidFill>
                <a:latin typeface="Geomanist Light" panose="02000503000000020004" pitchFamily="50" charset="0"/>
              </a:defRPr>
            </a:lvl1pPr>
          </a:lstStyle>
          <a:p>
            <a:r>
              <a:rPr lang="es-MX" dirty="0"/>
              <a:t>El porcentaje de aviso al ministerio público es mayor en las mujeres atendidas debido a lesiones ocasionadas por violencia que en los hombres, tendencia que se mantiene a lo largo del periodo, incluso en el año 2020 en que descendió el porcentaje de denuncias. En 2021 se presentó la mayor proporción de aviso al ministerio público tanto en mujeres como en hombres. </a:t>
            </a:r>
          </a:p>
          <a:p>
            <a:r>
              <a:rPr lang="es-MX" dirty="0"/>
              <a:t>Por otra parte, en el periodo enero-noviembre de 2024, después de recibir atención médica, el 71.0 % de las mujeres y el 65.2 % de los hombres regresaron a sus hogares. Además, el 17.5 % de las mujeres y 2.5 % de los hombres buscaron ayuda en algún servicio especializado de atención a la violencia, en contraste 6.7 % de las mujeres y 27.3 % de los hombres fueron trasladados a otra unidad médica.</a:t>
            </a:r>
          </a:p>
        </p:txBody>
      </p:sp>
      <p:sp>
        <p:nvSpPr>
          <p:cNvPr id="18" name="Cuadro de texto 2">
            <a:extLst>
              <a:ext uri="{FF2B5EF4-FFF2-40B4-BE49-F238E27FC236}">
                <a16:creationId xmlns:a16="http://schemas.microsoft.com/office/drawing/2014/main" id="{7C97B741-56A2-9CD1-745A-0CF46A08786E}"/>
              </a:ext>
            </a:extLst>
          </p:cNvPr>
          <p:cNvSpPr txBox="1"/>
          <p:nvPr/>
        </p:nvSpPr>
        <p:spPr>
          <a:xfrm>
            <a:off x="0" y="6626427"/>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Secretaría de Salud. Subsistema de lesiones</a:t>
            </a:r>
          </a:p>
        </p:txBody>
      </p:sp>
      <p:pic>
        <p:nvPicPr>
          <p:cNvPr id="23" name="Gráfico 2" descr="Mujer">
            <a:extLst>
              <a:ext uri="{FF2B5EF4-FFF2-40B4-BE49-F238E27FC236}">
                <a16:creationId xmlns:a16="http://schemas.microsoft.com/office/drawing/2014/main" id="{560CCEE7-8D87-15AE-2067-EAD999DC13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8886" y="1926545"/>
            <a:ext cx="660416" cy="497248"/>
          </a:xfrm>
          <a:prstGeom prst="rect">
            <a:avLst/>
          </a:prstGeom>
        </p:spPr>
      </p:pic>
      <p:pic>
        <p:nvPicPr>
          <p:cNvPr id="24" name="Gráfico 3" descr="Hombre">
            <a:extLst>
              <a:ext uri="{FF2B5EF4-FFF2-40B4-BE49-F238E27FC236}">
                <a16:creationId xmlns:a16="http://schemas.microsoft.com/office/drawing/2014/main" id="{28E27BD2-3D09-ADBE-96CB-2B805EDB26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5549" y="1926545"/>
            <a:ext cx="660416" cy="497248"/>
          </a:xfrm>
          <a:prstGeom prst="rect">
            <a:avLst/>
          </a:prstGeom>
        </p:spPr>
      </p:pic>
      <p:cxnSp>
        <p:nvCxnSpPr>
          <p:cNvPr id="2" name="Conector recto 1">
            <a:extLst>
              <a:ext uri="{FF2B5EF4-FFF2-40B4-BE49-F238E27FC236}">
                <a16:creationId xmlns:a16="http://schemas.microsoft.com/office/drawing/2014/main" id="{F956A177-9FD1-CAD6-111C-600DD8FD16E9}"/>
              </a:ext>
            </a:extLst>
          </p:cNvPr>
          <p:cNvCxnSpPr>
            <a:cxnSpLocks/>
          </p:cNvCxnSpPr>
          <p:nvPr/>
        </p:nvCxnSpPr>
        <p:spPr>
          <a:xfrm>
            <a:off x="6307820" y="2462590"/>
            <a:ext cx="0" cy="2990974"/>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8" name="Gráfico 7">
            <a:extLst>
              <a:ext uri="{FF2B5EF4-FFF2-40B4-BE49-F238E27FC236}">
                <a16:creationId xmlns:a16="http://schemas.microsoft.com/office/drawing/2014/main" id="{B4D275BA-3F0D-FA75-67D7-F9542185A29A}"/>
              </a:ext>
            </a:extLst>
          </p:cNvPr>
          <p:cNvGraphicFramePr/>
          <p:nvPr>
            <p:extLst>
              <p:ext uri="{D42A27DB-BD31-4B8C-83A1-F6EECF244321}">
                <p14:modId xmlns:p14="http://schemas.microsoft.com/office/powerpoint/2010/main" val="1959500155"/>
              </p:ext>
            </p:extLst>
          </p:nvPr>
        </p:nvGraphicFramePr>
        <p:xfrm>
          <a:off x="365047" y="2816277"/>
          <a:ext cx="5249506" cy="3418540"/>
        </p:xfrm>
        <a:graphic>
          <a:graphicData uri="http://schemas.openxmlformats.org/drawingml/2006/chart">
            <c:chart xmlns:c="http://schemas.openxmlformats.org/drawingml/2006/chart" xmlns:r="http://schemas.openxmlformats.org/officeDocument/2006/relationships" r:id="rId7"/>
          </a:graphicData>
        </a:graphic>
      </p:graphicFrame>
      <p:sp>
        <p:nvSpPr>
          <p:cNvPr id="10" name="CuadroTexto 9">
            <a:extLst>
              <a:ext uri="{FF2B5EF4-FFF2-40B4-BE49-F238E27FC236}">
                <a16:creationId xmlns:a16="http://schemas.microsoft.com/office/drawing/2014/main" id="{C57CE5D6-70C2-F955-270E-B36572239072}"/>
              </a:ext>
            </a:extLst>
          </p:cNvPr>
          <p:cNvSpPr txBox="1"/>
          <p:nvPr/>
        </p:nvSpPr>
        <p:spPr>
          <a:xfrm>
            <a:off x="218433" y="2007506"/>
            <a:ext cx="5354191" cy="830997"/>
          </a:xfrm>
          <a:prstGeom prst="rect">
            <a:avLst/>
          </a:prstGeom>
          <a:noFill/>
        </p:spPr>
        <p:txBody>
          <a:bodyPr wrap="square">
            <a:spAutoFit/>
          </a:bodyPr>
          <a:lstStyle/>
          <a:p>
            <a:pPr algn="ctr" defTabSz="685749"/>
            <a:r>
              <a:rPr kumimoji="0" lang="es-MX" sz="1200" b="1" i="0" u="none" strike="noStrike" kern="1200" cap="none" spc="0" normalizeH="0" baseline="0" noProof="0" dirty="0">
                <a:ln>
                  <a:noFill/>
                </a:ln>
                <a:solidFill>
                  <a:srgbClr val="6E152E"/>
                </a:solidFill>
                <a:effectLst/>
                <a:uLnTx/>
                <a:uFillTx/>
                <a:latin typeface="Geomanist Light" panose="02000503000000020004" pitchFamily="50" charset="0"/>
              </a:rPr>
              <a:t>Porcentaje de personas </a:t>
            </a:r>
            <a:r>
              <a:rPr lang="es-MX" sz="1200" b="1" dirty="0">
                <a:solidFill>
                  <a:srgbClr val="6E152E"/>
                </a:solidFill>
                <a:latin typeface="Geomanist Light" panose="02000503000000020004" pitchFamily="50" charset="0"/>
              </a:rPr>
              <a:t>atendidas en las unidades médicas de la Secretaría de Salud debido </a:t>
            </a:r>
            <a:r>
              <a:rPr kumimoji="0" lang="es-MX" sz="1200" b="1" i="0" u="none" strike="noStrike" kern="1200" cap="none" spc="0" normalizeH="0" baseline="0" noProof="0" dirty="0">
                <a:ln>
                  <a:noFill/>
                </a:ln>
                <a:solidFill>
                  <a:srgbClr val="6E152E"/>
                </a:solidFill>
                <a:effectLst/>
                <a:uLnTx/>
                <a:uFillTx/>
                <a:latin typeface="Geomanist Light" panose="02000503000000020004" pitchFamily="50" charset="0"/>
              </a:rPr>
              <a:t>a lesiones causadas por violencia</a:t>
            </a:r>
            <a:r>
              <a:rPr lang="es-MX" sz="1200" b="1" dirty="0">
                <a:solidFill>
                  <a:srgbClr val="6E152E"/>
                </a:solidFill>
                <a:latin typeface="Geomanist Light" panose="02000503000000020004" pitchFamily="50" charset="0"/>
              </a:rPr>
              <a:t> según </a:t>
            </a:r>
            <a:r>
              <a:rPr kumimoji="0" lang="es-MX" sz="1200" b="1" i="0" u="none" strike="noStrike" kern="1200" cap="none" spc="0" normalizeH="0" baseline="0" noProof="0" dirty="0">
                <a:ln>
                  <a:noFill/>
                </a:ln>
                <a:solidFill>
                  <a:srgbClr val="6E152E"/>
                </a:solidFill>
                <a:effectLst/>
                <a:uLnTx/>
                <a:uFillTx/>
                <a:latin typeface="Geomanist Light" panose="02000503000000020004" pitchFamily="50" charset="0"/>
              </a:rPr>
              <a:t>si se dio aviso al Ministerio Público por sexo </a:t>
            </a:r>
          </a:p>
          <a:p>
            <a:pPr algn="ctr" defTabSz="685749"/>
            <a:r>
              <a:rPr lang="es-MX" altLang="en-US" sz="1200" b="1" dirty="0">
                <a:solidFill>
                  <a:srgbClr val="6E152E"/>
                </a:solidFill>
                <a:latin typeface="Geomanist Light" panose="02000503000000020004" pitchFamily="50" charset="0"/>
              </a:rPr>
              <a:t>2015-2024</a:t>
            </a:r>
          </a:p>
        </p:txBody>
      </p:sp>
      <p:graphicFrame>
        <p:nvGraphicFramePr>
          <p:cNvPr id="11" name="Gráfico 10">
            <a:extLst>
              <a:ext uri="{FF2B5EF4-FFF2-40B4-BE49-F238E27FC236}">
                <a16:creationId xmlns:a16="http://schemas.microsoft.com/office/drawing/2014/main" id="{1E018747-ED99-DF29-EFEA-739B3C0617CC}"/>
              </a:ext>
            </a:extLst>
          </p:cNvPr>
          <p:cNvGraphicFramePr/>
          <p:nvPr>
            <p:extLst>
              <p:ext uri="{D42A27DB-BD31-4B8C-83A1-F6EECF244321}">
                <p14:modId xmlns:p14="http://schemas.microsoft.com/office/powerpoint/2010/main" val="3916490902"/>
              </p:ext>
            </p:extLst>
          </p:nvPr>
        </p:nvGraphicFramePr>
        <p:xfrm>
          <a:off x="7048702" y="2973679"/>
          <a:ext cx="4780353" cy="3057931"/>
        </p:xfrm>
        <a:graphic>
          <a:graphicData uri="http://schemas.openxmlformats.org/drawingml/2006/chart">
            <c:chart xmlns:c="http://schemas.openxmlformats.org/drawingml/2006/chart" xmlns:r="http://schemas.openxmlformats.org/officeDocument/2006/relationships" r:id="rId8"/>
          </a:graphicData>
        </a:graphic>
      </p:graphicFrame>
      <p:sp>
        <p:nvSpPr>
          <p:cNvPr id="13" name="CuadroTexto 12">
            <a:extLst>
              <a:ext uri="{FF2B5EF4-FFF2-40B4-BE49-F238E27FC236}">
                <a16:creationId xmlns:a16="http://schemas.microsoft.com/office/drawing/2014/main" id="{7C59F64D-0996-E9CF-FE20-B86C1B1C9F3E}"/>
              </a:ext>
            </a:extLst>
          </p:cNvPr>
          <p:cNvSpPr txBox="1"/>
          <p:nvPr/>
        </p:nvSpPr>
        <p:spPr>
          <a:xfrm>
            <a:off x="6962573" y="2015243"/>
            <a:ext cx="4952612" cy="646331"/>
          </a:xfrm>
          <a:prstGeom prst="rect">
            <a:avLst/>
          </a:prstGeom>
          <a:noFill/>
        </p:spPr>
        <p:txBody>
          <a:bodyPr wrap="square">
            <a:spAutoFit/>
          </a:bodyPr>
          <a:lstStyle/>
          <a:p>
            <a:pPr algn="ctr" defTabSz="685749"/>
            <a:r>
              <a:rPr kumimoji="0" lang="es-MX" sz="1200" b="1" i="0" u="none" strike="noStrike" kern="1200" cap="none" spc="0" normalizeH="0" baseline="0" noProof="0" dirty="0">
                <a:ln>
                  <a:noFill/>
                </a:ln>
                <a:solidFill>
                  <a:srgbClr val="6E152E"/>
                </a:solidFill>
                <a:effectLst/>
                <a:uLnTx/>
                <a:uFillTx/>
                <a:latin typeface="Geomanist Light" panose="02000503000000020004" pitchFamily="50" charset="0"/>
              </a:rPr>
              <a:t>Distribución porcentual de las personas atendidas </a:t>
            </a:r>
            <a:r>
              <a:rPr lang="es-MX" sz="1200" b="1" dirty="0">
                <a:solidFill>
                  <a:srgbClr val="6E152E"/>
                </a:solidFill>
                <a:latin typeface="Geomanist Light" panose="02000503000000020004" pitchFamily="50" charset="0"/>
              </a:rPr>
              <a:t>en las unidades médicas de la Secretaría de Salud debido </a:t>
            </a:r>
            <a:r>
              <a:rPr kumimoji="0" lang="es-MX" sz="1200" b="1" i="0" u="none" strike="noStrike" kern="1200" cap="none" spc="0" normalizeH="0" baseline="0" noProof="0" dirty="0">
                <a:ln>
                  <a:noFill/>
                </a:ln>
                <a:solidFill>
                  <a:srgbClr val="6E152E"/>
                </a:solidFill>
                <a:effectLst/>
                <a:uLnTx/>
                <a:uFillTx/>
                <a:latin typeface="Geomanist Light" panose="02000503000000020004" pitchFamily="50" charset="0"/>
              </a:rPr>
              <a:t>a lesiones causadas por violencia por destino después de la atención y sexo, </a:t>
            </a:r>
            <a:r>
              <a:rPr lang="es-MX" altLang="en-US" sz="1200" b="1" dirty="0">
                <a:solidFill>
                  <a:srgbClr val="6E152E"/>
                </a:solidFill>
                <a:latin typeface="Geomanist Light" panose="02000503000000020004" pitchFamily="50" charset="0"/>
              </a:rPr>
              <a:t>2024</a:t>
            </a:r>
          </a:p>
        </p:txBody>
      </p:sp>
      <p:sp>
        <p:nvSpPr>
          <p:cNvPr id="14" name="CuadroTexto 13">
            <a:extLst>
              <a:ext uri="{FF2B5EF4-FFF2-40B4-BE49-F238E27FC236}">
                <a16:creationId xmlns:a16="http://schemas.microsoft.com/office/drawing/2014/main" id="{75C9C067-CC01-4A86-8064-45BE7435A597}"/>
              </a:ext>
            </a:extLst>
          </p:cNvPr>
          <p:cNvSpPr txBox="1"/>
          <p:nvPr/>
        </p:nvSpPr>
        <p:spPr>
          <a:xfrm>
            <a:off x="362945" y="6182101"/>
            <a:ext cx="5561853" cy="215444"/>
          </a:xfrm>
          <a:prstGeom prst="rect">
            <a:avLst/>
          </a:prstGeom>
          <a:noFill/>
        </p:spPr>
        <p:txBody>
          <a:bodyPr wrap="square">
            <a:spAutoFit/>
          </a:bodyPr>
          <a:lstStyle/>
          <a:p>
            <a:pPr algn="just"/>
            <a:r>
              <a:rPr lang="es-MX" sz="800" dirty="0">
                <a:solidFill>
                  <a:schemeClr val="bg1">
                    <a:lumMod val="50000"/>
                  </a:schemeClr>
                </a:solidFill>
                <a:latin typeface="Geomanist Light" panose="02000503000000020004" pitchFamily="50" charset="0"/>
              </a:rPr>
              <a:t>Nota: Los porcentajes correspondientes a 2024 se realizaron con cifras preliminares al 16 de diciembre.</a:t>
            </a:r>
          </a:p>
        </p:txBody>
      </p:sp>
      <p:graphicFrame>
        <p:nvGraphicFramePr>
          <p:cNvPr id="5" name="6 Tabla">
            <a:extLst>
              <a:ext uri="{FF2B5EF4-FFF2-40B4-BE49-F238E27FC236}">
                <a16:creationId xmlns:a16="http://schemas.microsoft.com/office/drawing/2014/main" id="{73AC34C9-B2D3-B625-F8DA-D1C169516E99}"/>
              </a:ext>
            </a:extLst>
          </p:cNvPr>
          <p:cNvGraphicFramePr>
            <a:graphicFrameLocks noGrp="1"/>
          </p:cNvGraphicFramePr>
          <p:nvPr>
            <p:extLst>
              <p:ext uri="{D42A27DB-BD31-4B8C-83A1-F6EECF244321}">
                <p14:modId xmlns:p14="http://schemas.microsoft.com/office/powerpoint/2010/main" val="572649687"/>
              </p:ext>
            </p:extLst>
          </p:nvPr>
        </p:nvGraphicFramePr>
        <p:xfrm>
          <a:off x="7553324" y="6150733"/>
          <a:ext cx="4357229" cy="566950"/>
        </p:xfrm>
        <a:graphic>
          <a:graphicData uri="http://schemas.openxmlformats.org/drawingml/2006/table">
            <a:tbl>
              <a:tblPr/>
              <a:tblGrid>
                <a:gridCol w="4357229">
                  <a:extLst>
                    <a:ext uri="{9D8B030D-6E8A-4147-A177-3AD203B41FA5}">
                      <a16:colId xmlns:a16="http://schemas.microsoft.com/office/drawing/2014/main" val="20000"/>
                    </a:ext>
                  </a:extLst>
                </a:gridCol>
              </a:tblGrid>
              <a:tr h="566950">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Fuente: Secretaría de Salud. Datos abiertos. </a:t>
                      </a:r>
                    </a:p>
                    <a:p>
                      <a:pPr marL="0" marR="0" lvl="0" indent="0" algn="r" defTabSz="914400" rtl="0" eaLnBrk="1" fontAlgn="b" latinLnBrk="0" hangingPunct="1">
                        <a:lnSpc>
                          <a:spcPct val="100000"/>
                        </a:lnSpc>
                        <a:spcBef>
                          <a:spcPts val="0"/>
                        </a:spcBef>
                        <a:spcAft>
                          <a:spcPts val="0"/>
                        </a:spcAft>
                        <a:buClrTx/>
                        <a:buSzTx/>
                        <a:buFontTx/>
                        <a:buNone/>
                        <a:tabLst/>
                        <a:defRPr/>
                      </a:pPr>
                      <a:r>
                        <a:rPr lang="es-MX" sz="700" b="0" dirty="0">
                          <a:solidFill>
                            <a:schemeClr val="bg1">
                              <a:lumMod val="50000"/>
                            </a:schemeClr>
                          </a:solidFill>
                          <a:latin typeface="Geomanist Light" panose="02000503000000020004" pitchFamily="50" charset="0"/>
                          <a:hlinkClick r:id="rId9">
                            <a:extLst>
                              <a:ext uri="{A12FA001-AC4F-418D-AE19-62706E023703}">
                                <ahyp:hlinkClr xmlns:ahyp="http://schemas.microsoft.com/office/drawing/2018/hyperlinkcolor" val="tx"/>
                              </a:ext>
                            </a:extLst>
                          </a:hlinkClick>
                        </a:rPr>
                        <a:t>http://www.dgis.salud.gob.mx/contenidos/basesdedatos/da_lesiones_gobmx.html</a:t>
                      </a:r>
                      <a:endParaRPr lang="es-MX" sz="700" b="0" dirty="0">
                        <a:solidFill>
                          <a:schemeClr val="bg1">
                            <a:lumMod val="50000"/>
                          </a:schemeClr>
                        </a:solidFill>
                        <a:latin typeface="Geomanist Light" panose="02000503000000020004" pitchFamily="50" charset="0"/>
                      </a:endParaRPr>
                    </a:p>
                    <a:p>
                      <a:pPr marL="0" marR="0" lvl="0" indent="0" algn="r" defTabSz="914400" rtl="0" eaLnBrk="1" fontAlgn="b" latinLnBrk="0" hangingPunct="1">
                        <a:lnSpc>
                          <a:spcPct val="100000"/>
                        </a:lnSpc>
                        <a:spcBef>
                          <a:spcPts val="0"/>
                        </a:spcBef>
                        <a:spcAft>
                          <a:spcPts val="0"/>
                        </a:spcAft>
                        <a:buClrTx/>
                        <a:buSzTx/>
                        <a:buFontTx/>
                        <a:buNone/>
                        <a:tabLst/>
                        <a:defRPr/>
                      </a:pPr>
                      <a:r>
                        <a:rPr lang="es-MX" sz="700" b="0" kern="1200" dirty="0">
                          <a:solidFill>
                            <a:schemeClr val="bg1">
                              <a:lumMod val="50000"/>
                            </a:schemeClr>
                          </a:solidFill>
                          <a:latin typeface="Geomanist Light" panose="02000503000000020004" pitchFamily="50" charset="0"/>
                          <a:ea typeface="+mn-ea"/>
                          <a:cs typeface="+mn-cs"/>
                        </a:rPr>
                        <a:t>S</a:t>
                      </a:r>
                      <a:r>
                        <a:rPr lang="es-MX" sz="700" b="0" dirty="0">
                          <a:solidFill>
                            <a:schemeClr val="bg1">
                              <a:lumMod val="50000"/>
                            </a:schemeClr>
                          </a:solidFill>
                          <a:latin typeface="Geomanist Light" panose="02000503000000020004" pitchFamily="50" charset="0"/>
                        </a:rPr>
                        <a:t>e consultó la página el 24 de diciembre de 2024</a:t>
                      </a:r>
                    </a:p>
                    <a:p>
                      <a:pPr marL="0" marR="0" lvl="0" indent="0" algn="r" defTabSz="914400" rtl="0" eaLnBrk="1" fontAlgn="b" latinLnBrk="0" hangingPunct="1">
                        <a:lnSpc>
                          <a:spcPct val="100000"/>
                        </a:lnSpc>
                        <a:spcBef>
                          <a:spcPts val="0"/>
                        </a:spcBef>
                        <a:spcAft>
                          <a:spcPts val="0"/>
                        </a:spcAft>
                        <a:buClrTx/>
                        <a:buSzTx/>
                        <a:buFontTx/>
                        <a:buNone/>
                        <a:tabLst/>
                        <a:defRPr/>
                      </a:pPr>
                      <a:r>
                        <a:rPr lang="es-MX" sz="700" b="0" dirty="0">
                          <a:solidFill>
                            <a:schemeClr val="bg1">
                              <a:lumMod val="50000"/>
                            </a:schemeClr>
                          </a:solidFill>
                          <a:latin typeface="Geomanist Light" panose="02000503000000020004" pitchFamily="50" charset="0"/>
                        </a:rPr>
                        <a:t>2024: Información Preliminar con fecha de corte al  16 de diciembre de 2024 </a:t>
                      </a:r>
                    </a:p>
                  </a:txBody>
                  <a:tcPr marL="0" marR="0" marT="0" marB="0" anchor="b">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58814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5E147541-6E11-858F-D6AD-77F14B4F7C83}"/>
            </a:ext>
          </a:extLst>
        </p:cNvPr>
        <p:cNvGrpSpPr/>
        <p:nvPr/>
      </p:nvGrpSpPr>
      <p:grpSpPr>
        <a:xfrm>
          <a:off x="0" y="0"/>
          <a:ext cx="0" cy="0"/>
          <a:chOff x="0" y="0"/>
          <a:chExt cx="0" cy="0"/>
        </a:xfrm>
      </p:grpSpPr>
      <p:sp>
        <p:nvSpPr>
          <p:cNvPr id="5" name="TextBox 1">
            <a:extLst>
              <a:ext uri="{FF2B5EF4-FFF2-40B4-BE49-F238E27FC236}">
                <a16:creationId xmlns:a16="http://schemas.microsoft.com/office/drawing/2014/main" id="{63DE14BC-B90E-9DB7-72CD-C6004C4830C9}"/>
              </a:ext>
            </a:extLst>
          </p:cNvPr>
          <p:cNvSpPr txBox="1"/>
          <p:nvPr/>
        </p:nvSpPr>
        <p:spPr>
          <a:xfrm>
            <a:off x="-1320" y="-13763"/>
            <a:ext cx="12191999" cy="544381"/>
          </a:xfrm>
          <a:prstGeom prst="rect">
            <a:avLst/>
          </a:prstGeom>
          <a:solidFill>
            <a:srgbClr val="DEC9A2">
              <a:alpha val="25098"/>
            </a:srgbClr>
          </a:solidFill>
        </p:spPr>
        <p:txBody>
          <a:bodyPr wrap="square" lIns="51435" tIns="25718" rIns="51435" bIns="25718" rtlCol="0">
            <a:spAutoFit/>
          </a:bodyPr>
          <a:lstStyle>
            <a:defPPr>
              <a:defRPr lang="es-MX"/>
            </a:defPPr>
            <a:lvl1pPr defTabSz="457154">
              <a:spcAft>
                <a:spcPts val="600"/>
              </a:spcAft>
              <a:defRPr sz="1400">
                <a:solidFill>
                  <a:schemeClr val="tx1">
                    <a:lumMod val="65000"/>
                    <a:lumOff val="35000"/>
                  </a:schemeClr>
                </a:solidFill>
                <a:latin typeface="Geomanist Light" panose="02000503000000020004" pitchFamily="50" charset="0"/>
              </a:defRPr>
            </a:lvl1pPr>
          </a:lstStyle>
          <a:p>
            <a:r>
              <a:rPr lang="es-MX" dirty="0"/>
              <a:t>Es mayor el porcentaje de registros de casos de niñas, mujeres adolescentes y mujeres adultas que recibieron atención médica por lesiones por violencia psicológica, económica y sexual que el de hombres, excepto por violencia física.</a:t>
            </a:r>
          </a:p>
        </p:txBody>
      </p:sp>
      <p:sp>
        <p:nvSpPr>
          <p:cNvPr id="6" name="Cuadro de texto 2">
            <a:extLst>
              <a:ext uri="{FF2B5EF4-FFF2-40B4-BE49-F238E27FC236}">
                <a16:creationId xmlns:a16="http://schemas.microsoft.com/office/drawing/2014/main" id="{44C20EE0-3529-3861-5C92-4B1C34DFDFE1}"/>
              </a:ext>
            </a:extLst>
          </p:cNvPr>
          <p:cNvSpPr txBox="1"/>
          <p:nvPr/>
        </p:nvSpPr>
        <p:spPr>
          <a:xfrm>
            <a:off x="0" y="6626427"/>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Secretaría de Salud. Subsistema de lesiones</a:t>
            </a:r>
          </a:p>
        </p:txBody>
      </p:sp>
      <p:pic>
        <p:nvPicPr>
          <p:cNvPr id="7" name="Gráfico 2" descr="Mujer">
            <a:extLst>
              <a:ext uri="{FF2B5EF4-FFF2-40B4-BE49-F238E27FC236}">
                <a16:creationId xmlns:a16="http://schemas.microsoft.com/office/drawing/2014/main" id="{5FBD7370-B305-C853-BDD1-2375485E6F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4149" y="1547772"/>
            <a:ext cx="660416" cy="497248"/>
          </a:xfrm>
          <a:prstGeom prst="rect">
            <a:avLst/>
          </a:prstGeom>
        </p:spPr>
      </p:pic>
      <p:pic>
        <p:nvPicPr>
          <p:cNvPr id="12" name="Gráfico 3" descr="Hombre">
            <a:extLst>
              <a:ext uri="{FF2B5EF4-FFF2-40B4-BE49-F238E27FC236}">
                <a16:creationId xmlns:a16="http://schemas.microsoft.com/office/drawing/2014/main" id="{D1B67C40-D43A-59CB-BCE3-FBEBE81B28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0812" y="1547772"/>
            <a:ext cx="660416" cy="497248"/>
          </a:xfrm>
          <a:prstGeom prst="rect">
            <a:avLst/>
          </a:prstGeom>
        </p:spPr>
      </p:pic>
      <p:cxnSp>
        <p:nvCxnSpPr>
          <p:cNvPr id="15" name="Conector recto 14">
            <a:extLst>
              <a:ext uri="{FF2B5EF4-FFF2-40B4-BE49-F238E27FC236}">
                <a16:creationId xmlns:a16="http://schemas.microsoft.com/office/drawing/2014/main" id="{BF85EEC6-5DBB-10D3-0AF9-03311C246619}"/>
              </a:ext>
            </a:extLst>
          </p:cNvPr>
          <p:cNvCxnSpPr>
            <a:cxnSpLocks/>
          </p:cNvCxnSpPr>
          <p:nvPr/>
        </p:nvCxnSpPr>
        <p:spPr>
          <a:xfrm>
            <a:off x="5964565" y="2299063"/>
            <a:ext cx="0" cy="1390572"/>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506C18BD-3C04-8D2B-1874-215149AC5069}"/>
              </a:ext>
            </a:extLst>
          </p:cNvPr>
          <p:cNvSpPr txBox="1"/>
          <p:nvPr/>
        </p:nvSpPr>
        <p:spPr>
          <a:xfrm>
            <a:off x="6299529" y="820064"/>
            <a:ext cx="5543388" cy="646331"/>
          </a:xfrm>
          <a:prstGeom prst="rect">
            <a:avLst/>
          </a:prstGeom>
          <a:noFill/>
        </p:spPr>
        <p:txBody>
          <a:bodyPr wrap="square">
            <a:spAutoFit/>
          </a:bodyPr>
          <a:lstStyle/>
          <a:p>
            <a:pPr>
              <a:defRPr/>
            </a:pPr>
            <a:r>
              <a:rPr lang="es-MX" sz="1200" b="1" dirty="0">
                <a:solidFill>
                  <a:srgbClr val="6E152E"/>
                </a:solidFill>
                <a:latin typeface="Geomanist Light" panose="02000503000000020004" pitchFamily="50" charset="0"/>
              </a:rPr>
              <a:t>Distribución porcentual de los casos de personas menores de 18 años </a:t>
            </a:r>
          </a:p>
          <a:p>
            <a:pPr>
              <a:defRPr/>
            </a:pPr>
            <a:r>
              <a:rPr lang="es-MX" sz="1200" b="1" dirty="0">
                <a:solidFill>
                  <a:srgbClr val="6E152E"/>
                </a:solidFill>
                <a:latin typeface="Geomanist Light" panose="02000503000000020004" pitchFamily="50" charset="0"/>
              </a:rPr>
              <a:t>atendidas por lesiones en las unidades médicas de la Secretaría de Salud</a:t>
            </a:r>
            <a:endParaRPr lang="es-MX" sz="1200" b="1" baseline="30000" dirty="0">
              <a:solidFill>
                <a:srgbClr val="6E152E"/>
              </a:solidFill>
              <a:latin typeface="Geomanist Light" panose="02000503000000020004" pitchFamily="50" charset="0"/>
            </a:endParaRPr>
          </a:p>
          <a:p>
            <a:pPr>
              <a:defRPr/>
            </a:pPr>
            <a:r>
              <a:rPr lang="es-MX" sz="1200" b="1" dirty="0">
                <a:solidFill>
                  <a:srgbClr val="6E152E"/>
                </a:solidFill>
                <a:latin typeface="Geomanist Light" panose="02000503000000020004" pitchFamily="50" charset="0"/>
              </a:rPr>
              <a:t>Enero-diciembre 2024</a:t>
            </a:r>
          </a:p>
        </p:txBody>
      </p:sp>
      <p:sp>
        <p:nvSpPr>
          <p:cNvPr id="17" name="CuadroTexto 16">
            <a:extLst>
              <a:ext uri="{FF2B5EF4-FFF2-40B4-BE49-F238E27FC236}">
                <a16:creationId xmlns:a16="http://schemas.microsoft.com/office/drawing/2014/main" id="{086FEC07-E34E-F4E1-ADB3-6C1344C6A45D}"/>
              </a:ext>
            </a:extLst>
          </p:cNvPr>
          <p:cNvSpPr txBox="1"/>
          <p:nvPr/>
        </p:nvSpPr>
        <p:spPr>
          <a:xfrm>
            <a:off x="169684" y="820959"/>
            <a:ext cx="5543388" cy="646331"/>
          </a:xfrm>
          <a:prstGeom prst="rect">
            <a:avLst/>
          </a:prstGeom>
          <a:noFill/>
        </p:spPr>
        <p:txBody>
          <a:bodyPr wrap="square">
            <a:spAutoFit/>
          </a:bodyPr>
          <a:lstStyle/>
          <a:p>
            <a:pPr algn="ctr">
              <a:defRPr/>
            </a:pPr>
            <a:r>
              <a:rPr lang="es-MX" sz="1200" b="1" dirty="0">
                <a:solidFill>
                  <a:srgbClr val="6E152E"/>
                </a:solidFill>
                <a:latin typeface="Geomanist Light" panose="02000503000000020004" pitchFamily="50" charset="0"/>
              </a:rPr>
              <a:t>Distribución porcentual de los casos de personas mayores de 18 años atendidas por lesiones en las unidades médicas de la Secretaría de Salud</a:t>
            </a:r>
            <a:endParaRPr lang="es-MX" sz="1200" b="1" baseline="30000" dirty="0">
              <a:solidFill>
                <a:srgbClr val="6E152E"/>
              </a:solidFill>
              <a:latin typeface="Geomanist Light" panose="02000503000000020004" pitchFamily="50" charset="0"/>
            </a:endParaRPr>
          </a:p>
          <a:p>
            <a:pPr algn="ctr">
              <a:defRPr/>
            </a:pPr>
            <a:r>
              <a:rPr lang="es-MX" sz="1200" b="1" dirty="0">
                <a:solidFill>
                  <a:srgbClr val="6E152E"/>
                </a:solidFill>
                <a:latin typeface="Geomanist Light" panose="02000503000000020004" pitchFamily="50" charset="0"/>
              </a:rPr>
              <a:t>Enero-diciembre 2024</a:t>
            </a:r>
          </a:p>
        </p:txBody>
      </p:sp>
      <p:sp>
        <p:nvSpPr>
          <p:cNvPr id="19" name="CuadroTexto 18">
            <a:extLst>
              <a:ext uri="{FF2B5EF4-FFF2-40B4-BE49-F238E27FC236}">
                <a16:creationId xmlns:a16="http://schemas.microsoft.com/office/drawing/2014/main" id="{79BB405B-50D9-C9FC-15A6-4B65261BB628}"/>
              </a:ext>
            </a:extLst>
          </p:cNvPr>
          <p:cNvSpPr txBox="1"/>
          <p:nvPr/>
        </p:nvSpPr>
        <p:spPr>
          <a:xfrm>
            <a:off x="281647" y="4292047"/>
            <a:ext cx="11749306" cy="1815882"/>
          </a:xfrm>
          <a:prstGeom prst="rect">
            <a:avLst/>
          </a:prstGeom>
          <a:noFill/>
        </p:spPr>
        <p:txBody>
          <a:bodyPr wrap="square">
            <a:spAutoFit/>
          </a:bodyPr>
          <a:lstStyle/>
          <a:p>
            <a:pPr algn="just"/>
            <a:r>
              <a:rPr lang="es-MX" sz="700" dirty="0">
                <a:solidFill>
                  <a:schemeClr val="bg1">
                    <a:lumMod val="50000"/>
                  </a:schemeClr>
                </a:solidFill>
                <a:latin typeface="Geomanist Light" panose="02000503000000020004" pitchFamily="50" charset="0"/>
              </a:rPr>
              <a:t>Notas:</a:t>
            </a:r>
          </a:p>
          <a:p>
            <a:pPr marL="87313" lvl="4" indent="-87313" algn="just">
              <a:buFont typeface="Arial" panose="020B0604020202020204" pitchFamily="34" charset="0"/>
              <a:buChar char="•"/>
            </a:pPr>
            <a:r>
              <a:rPr lang="es-MX" sz="700" dirty="0">
                <a:solidFill>
                  <a:schemeClr val="bg1">
                    <a:lumMod val="50000"/>
                  </a:schemeClr>
                </a:solidFill>
                <a:latin typeface="Geomanist Light" panose="02000503000000020004" pitchFamily="50" charset="0"/>
              </a:rPr>
              <a:t>No se muestran en la gráfica los casos en que se desconoce el sexo (no especificado). En personas mayores de 18 años: Violencia sexual 36 de un total de 8,769 (0.4%), psicológica 17 de un total de 46,272 (0.04%), física 18 de un total de 67,559 (0.03%), económica 5 de 3,608 (0.1%) y abandono o negligencia 1 de 2,318 (0.04%); mientras que en personas menores de 18 años son: Violencia sexual 20 de un total de 9,901 (0.2 %), psicológica 7 de un total de 9,171 (0.08%), física 4 de un total de 9,506 (0.04%) atendidas por lesiones en las unidades médicas de la Secretaría de Salud. Además, no se muestra en la gráfica el caso de personas en la categoría “Intersexual”, que en el caso de las personas menores de 18 años son 2 personas en violencia física; mientras que para las mayores de 18 años son 2 personas en violencia física, 2 personas en psicológica, 1 persona en sexual.</a:t>
            </a:r>
          </a:p>
          <a:p>
            <a:pPr marL="87313" lvl="4" indent="-87313" algn="just">
              <a:buFont typeface="Arial" panose="020B0604020202020204" pitchFamily="34" charset="0"/>
              <a:buChar char="•"/>
            </a:pPr>
            <a:r>
              <a:rPr lang="es-MX" sz="700" dirty="0">
                <a:solidFill>
                  <a:schemeClr val="bg1">
                    <a:lumMod val="50000"/>
                  </a:schemeClr>
                </a:solidFill>
                <a:latin typeface="Geomanist Light" panose="02000503000000020004" pitchFamily="50" charset="0"/>
              </a:rPr>
              <a:t>En caso de que la persona afectada haya sufrido más de un tipo de violencia, es posible seleccionar más de una opción. Los datos son preliminares.</a:t>
            </a:r>
          </a:p>
          <a:p>
            <a:pPr marL="87313" lvl="4" indent="-87313" algn="just">
              <a:buFont typeface="Arial" panose="020B0604020202020204" pitchFamily="34" charset="0"/>
              <a:buChar char="•"/>
            </a:pPr>
            <a:endParaRPr lang="es-MX" sz="700" dirty="0">
              <a:solidFill>
                <a:schemeClr val="bg1">
                  <a:lumMod val="50000"/>
                </a:schemeClr>
              </a:solidFill>
              <a:latin typeface="Geomanist Light" panose="02000503000000020004" pitchFamily="50" charset="0"/>
            </a:endParaRPr>
          </a:p>
          <a:p>
            <a:pPr algn="just"/>
            <a:r>
              <a:rPr lang="es-MX" sz="700" dirty="0">
                <a:solidFill>
                  <a:schemeClr val="bg1">
                    <a:lumMod val="50000"/>
                  </a:schemeClr>
                </a:solidFill>
                <a:latin typeface="Geomanist Light" panose="02000503000000020004" pitchFamily="50" charset="0"/>
              </a:rPr>
              <a:t>Abandono o negligencia. Acto de desamparo injustificado, hacia uno o varios miembros de la familia con los que se tienen obligaciones que derivan de las disposiciones legales y que ponen en peligro la salud. Son indicadores de abandono el incumplimiento de obligaciones entre quien lo sufre y quien está obligado a el cuidado y protección, que pueden manifestarse en la alimentación y en la higiene, en el control o cuidados rutinarios, en la atención emocional y el desarrollo psicológico o por necesidades médicas atendidas tardíamente o no atendidas. 	</a:t>
            </a:r>
          </a:p>
          <a:p>
            <a:pPr algn="just"/>
            <a:r>
              <a:rPr lang="es-MX" sz="700" dirty="0">
                <a:solidFill>
                  <a:schemeClr val="bg1">
                    <a:lumMod val="50000"/>
                  </a:schemeClr>
                </a:solidFill>
                <a:latin typeface="Geomanist Light" panose="02000503000000020004" pitchFamily="50" charset="0"/>
              </a:rPr>
              <a:t>Violencia económica/Maltrato económico. Al acto de control o negación de injerencia al ingreso o patrimonio familiar, mediante el cual se induce, impone y somete a una persona de cualquier edad y sexo, a prácticas que vulneran su libertad e integridad física, emocional o social.</a:t>
            </a:r>
          </a:p>
          <a:p>
            <a:pPr algn="just"/>
            <a:r>
              <a:rPr lang="es-MX" sz="700" dirty="0">
                <a:solidFill>
                  <a:schemeClr val="bg1">
                    <a:lumMod val="50000"/>
                  </a:schemeClr>
                </a:solidFill>
                <a:latin typeface="Geomanist Light" panose="02000503000000020004" pitchFamily="50" charset="0"/>
              </a:rPr>
              <a:t>Violencia física. Agresión que causa daño físico. Son indicadores de maltrato físico dentro de la violencia familiar los signos y síntomas como hematomas, laceraciones, equimosis, fracturas, quemaduras, luxaciones, lesiones musculares, traumatismos cráneo encefálicos, trauma ocular, entre otros; que pueden ser congruentes o incongruentes con la explicación dada o supuesta de los mismos, recientes o antiguos, con y sin evidencia en la revisión física del paciente o mediante auxiliares diagnósticos, en ausencia de patologías condicionantes.</a:t>
            </a:r>
          </a:p>
          <a:p>
            <a:pPr algn="just"/>
            <a:r>
              <a:rPr lang="es-MX" sz="700" dirty="0">
                <a:solidFill>
                  <a:schemeClr val="bg1">
                    <a:lumMod val="50000"/>
                  </a:schemeClr>
                </a:solidFill>
                <a:latin typeface="Geomanist Light" panose="02000503000000020004" pitchFamily="50" charset="0"/>
              </a:rPr>
              <a:t>Violencia psicológica. Acción u omisión que provoca en quien lo recibe alteraciones psicológicas o trastornos psiquiátricos. Son indicadores de maltrato psicológico dentro de la violencia familiar los síntomas y signos, indicativos de alteraciones a nivel del área psicológica: autoestima baja, sentimientos de miedo, de ira, de vulnerabilidad, de tristeza, de humillación, de desesperación, entre otros; o de trastornos psiquiátricos como del estado de ánimo, de ansiedad, por estrés postraumático, de personalidad; abuso o dependencia a sustancias; ideación o intento suicida, entre otros. </a:t>
            </a:r>
          </a:p>
          <a:p>
            <a:r>
              <a:rPr lang="es-MX" sz="700" dirty="0">
                <a:solidFill>
                  <a:schemeClr val="bg1">
                    <a:lumMod val="50000"/>
                  </a:schemeClr>
                </a:solidFill>
                <a:latin typeface="Geomanist Light" panose="02000503000000020004" pitchFamily="50" charset="0"/>
              </a:rPr>
              <a:t>Violencia sexual. A todo acto sexual, la tentativa de consumar un acto sexual, los comentarios o insinuaciones sexuales no deseados o las acciones para comercializar o utilizar de cualquier otro modo la sexualidad de una persona mediante coacción por otra persona, independientemente de la relación de ésta con la víctima, en cualquier ámbito, incluidos el hogar y el lugar de trabajo. </a:t>
            </a:r>
            <a:r>
              <a:rPr lang="es-MX" sz="700" b="0" i="0" u="none" strike="noStrike" baseline="0" dirty="0">
                <a:solidFill>
                  <a:schemeClr val="bg1">
                    <a:lumMod val="50000"/>
                  </a:schemeClr>
                </a:solidFill>
                <a:latin typeface="Geomanist Light" panose="02000503000000020004" pitchFamily="50" charset="0"/>
              </a:rPr>
              <a:t>Fuente: Secretaría de Salud. Instructivo de llenado de la hoja de registro de atención por violencia y/o lesión. Versión 2023. Disponible en: </a:t>
            </a:r>
            <a:r>
              <a:rPr lang="es-MX" sz="700" b="0" i="0" u="none" strike="noStrike" baseline="0" dirty="0">
                <a:solidFill>
                  <a:schemeClr val="bg1">
                    <a:lumMod val="50000"/>
                  </a:schemeClr>
                </a:solidFill>
                <a:latin typeface="Geomanist Light" panose="02000503000000020004" pitchFamily="50" charset="0"/>
                <a:hlinkClick r:id="rId7"/>
              </a:rPr>
              <a:t>http://www.dgis.salud.gob.mx/descargas/lesiones/pdf/Instructivo_Lesiones_2023.pdf?=2022.12.22</a:t>
            </a:r>
            <a:endParaRPr lang="es-MX" sz="700" b="0" i="0" u="none" strike="noStrike" baseline="0" dirty="0">
              <a:solidFill>
                <a:schemeClr val="bg1">
                  <a:lumMod val="50000"/>
                </a:schemeClr>
              </a:solidFill>
              <a:latin typeface="Geomanist Light" panose="02000503000000020004" pitchFamily="50" charset="0"/>
            </a:endParaRPr>
          </a:p>
        </p:txBody>
      </p:sp>
      <p:graphicFrame>
        <p:nvGraphicFramePr>
          <p:cNvPr id="21" name="Gráfico 20">
            <a:extLst>
              <a:ext uri="{FF2B5EF4-FFF2-40B4-BE49-F238E27FC236}">
                <a16:creationId xmlns:a16="http://schemas.microsoft.com/office/drawing/2014/main" id="{EB4ECAC2-41F8-DE31-27C3-89A3A626B493}"/>
              </a:ext>
            </a:extLst>
          </p:cNvPr>
          <p:cNvGraphicFramePr>
            <a:graphicFrameLocks/>
          </p:cNvGraphicFramePr>
          <p:nvPr>
            <p:extLst>
              <p:ext uri="{D42A27DB-BD31-4B8C-83A1-F6EECF244321}">
                <p14:modId xmlns:p14="http://schemas.microsoft.com/office/powerpoint/2010/main" val="1123496577"/>
              </p:ext>
            </p:extLst>
          </p:nvPr>
        </p:nvGraphicFramePr>
        <p:xfrm>
          <a:off x="192069" y="1547773"/>
          <a:ext cx="5078208" cy="270881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7" name="6 Tabla">
            <a:extLst>
              <a:ext uri="{FF2B5EF4-FFF2-40B4-BE49-F238E27FC236}">
                <a16:creationId xmlns:a16="http://schemas.microsoft.com/office/drawing/2014/main" id="{33A55C89-913F-A58A-5B95-1FEAB60D74A9}"/>
              </a:ext>
            </a:extLst>
          </p:cNvPr>
          <p:cNvGraphicFramePr>
            <a:graphicFrameLocks noGrp="1"/>
          </p:cNvGraphicFramePr>
          <p:nvPr>
            <p:extLst>
              <p:ext uri="{D42A27DB-BD31-4B8C-83A1-F6EECF244321}">
                <p14:modId xmlns:p14="http://schemas.microsoft.com/office/powerpoint/2010/main" val="2481449631"/>
              </p:ext>
            </p:extLst>
          </p:nvPr>
        </p:nvGraphicFramePr>
        <p:xfrm>
          <a:off x="5822896" y="6143391"/>
          <a:ext cx="5954625" cy="566950"/>
        </p:xfrm>
        <a:graphic>
          <a:graphicData uri="http://schemas.openxmlformats.org/drawingml/2006/table">
            <a:tbl>
              <a:tblPr/>
              <a:tblGrid>
                <a:gridCol w="5954625">
                  <a:extLst>
                    <a:ext uri="{9D8B030D-6E8A-4147-A177-3AD203B41FA5}">
                      <a16:colId xmlns:a16="http://schemas.microsoft.com/office/drawing/2014/main" val="20000"/>
                    </a:ext>
                  </a:extLst>
                </a:gridCol>
              </a:tblGrid>
              <a:tr h="566950">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s-MX" sz="700" b="0" i="0" u="none" strike="noStrike" dirty="0">
                          <a:solidFill>
                            <a:schemeClr val="bg1">
                              <a:lumMod val="50000"/>
                            </a:schemeClr>
                          </a:solidFill>
                          <a:latin typeface="Geomanist Light" panose="02000503000000020004" pitchFamily="50" charset="0"/>
                          <a:cs typeface="Montserrat" panose="00000500000000000000" pitchFamily="2" charset="0"/>
                        </a:rPr>
                        <a:t>Fuente: Secretaría de Salud. Cubos dinámicos. Lesiones </a:t>
                      </a:r>
                    </a:p>
                    <a:p>
                      <a:pPr marL="0" marR="0" lvl="0" indent="0" algn="r" defTabSz="914400" rtl="0" eaLnBrk="1" fontAlgn="b" latinLnBrk="0" hangingPunct="1">
                        <a:lnSpc>
                          <a:spcPct val="100000"/>
                        </a:lnSpc>
                        <a:spcBef>
                          <a:spcPts val="0"/>
                        </a:spcBef>
                        <a:spcAft>
                          <a:spcPts val="0"/>
                        </a:spcAft>
                        <a:buClrTx/>
                        <a:buSzTx/>
                        <a:buFontTx/>
                        <a:buNone/>
                        <a:tabLst/>
                        <a:defRPr/>
                      </a:pPr>
                      <a:r>
                        <a:rPr lang="es-MX" sz="700" b="0" i="0" u="none" strike="noStrike" baseline="0" dirty="0">
                          <a:solidFill>
                            <a:schemeClr val="bg1">
                              <a:lumMod val="50000"/>
                            </a:schemeClr>
                          </a:solidFill>
                          <a:latin typeface="Geomanist" panose="02000503000000020004" pitchFamily="50" charset="0"/>
                          <a:hlinkClick r:id="rId9"/>
                        </a:rPr>
                        <a:t>http://www.dgis.salud.gob.mx/contenidos/basesdedatos/BD_Cubos_gobmx.html</a:t>
                      </a:r>
                      <a:r>
                        <a:rPr lang="es-MX" sz="700" b="0" i="0" u="none" strike="noStrike" baseline="0" dirty="0">
                          <a:solidFill>
                            <a:schemeClr val="bg1">
                              <a:lumMod val="50000"/>
                            </a:schemeClr>
                          </a:solidFill>
                          <a:latin typeface="Geomanist" panose="02000503000000020004" pitchFamily="50" charset="0"/>
                        </a:rPr>
                        <a:t> </a:t>
                      </a:r>
                    </a:p>
                    <a:p>
                      <a:pPr marL="0" marR="0" lvl="0" indent="0" algn="r" defTabSz="914400" rtl="0" eaLnBrk="1" fontAlgn="b" latinLnBrk="0" hangingPunct="1">
                        <a:lnSpc>
                          <a:spcPct val="100000"/>
                        </a:lnSpc>
                        <a:spcBef>
                          <a:spcPts val="0"/>
                        </a:spcBef>
                        <a:spcAft>
                          <a:spcPts val="0"/>
                        </a:spcAft>
                        <a:buClrTx/>
                        <a:buSzTx/>
                        <a:buFontTx/>
                        <a:buNone/>
                        <a:tabLst/>
                        <a:defRPr/>
                      </a:pPr>
                      <a:r>
                        <a:rPr lang="es-MX" sz="700" b="0" kern="1200" dirty="0">
                          <a:solidFill>
                            <a:schemeClr val="bg1">
                              <a:lumMod val="50000"/>
                            </a:schemeClr>
                          </a:solidFill>
                          <a:latin typeface="Geomanist Light" panose="02000503000000020004" pitchFamily="50" charset="0"/>
                          <a:ea typeface="+mn-ea"/>
                          <a:cs typeface="+mn-cs"/>
                        </a:rPr>
                        <a:t>S</a:t>
                      </a:r>
                      <a:r>
                        <a:rPr lang="es-MX" sz="700" b="0" dirty="0">
                          <a:solidFill>
                            <a:schemeClr val="bg1">
                              <a:lumMod val="50000"/>
                            </a:schemeClr>
                          </a:solidFill>
                          <a:latin typeface="Geomanist Light" panose="02000503000000020004" pitchFamily="50" charset="0"/>
                        </a:rPr>
                        <a:t>e consultó la página el 24 de diciembre de 2024</a:t>
                      </a:r>
                    </a:p>
                    <a:p>
                      <a:pPr marL="0" marR="0" lvl="0" indent="0" algn="r" defTabSz="914400" rtl="0" eaLnBrk="1" fontAlgn="b" latinLnBrk="0" hangingPunct="1">
                        <a:lnSpc>
                          <a:spcPct val="100000"/>
                        </a:lnSpc>
                        <a:spcBef>
                          <a:spcPts val="0"/>
                        </a:spcBef>
                        <a:spcAft>
                          <a:spcPts val="0"/>
                        </a:spcAft>
                        <a:buClrTx/>
                        <a:buSzTx/>
                        <a:buFontTx/>
                        <a:buNone/>
                        <a:tabLst/>
                        <a:defRPr/>
                      </a:pPr>
                      <a:r>
                        <a:rPr lang="es-MX" sz="700" b="0" dirty="0">
                          <a:solidFill>
                            <a:schemeClr val="bg1">
                              <a:lumMod val="50000"/>
                            </a:schemeClr>
                          </a:solidFill>
                          <a:latin typeface="Geomanist Light" panose="02000503000000020004" pitchFamily="50" charset="0"/>
                        </a:rPr>
                        <a:t>2024: Información Preliminar con fecha de corte al  16 de diciembre de 2024 </a:t>
                      </a:r>
                    </a:p>
                  </a:txBody>
                  <a:tcPr marL="0" marR="0" marT="0" marB="0" anchor="b">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28" name="Gráfico 27">
            <a:extLst>
              <a:ext uri="{FF2B5EF4-FFF2-40B4-BE49-F238E27FC236}">
                <a16:creationId xmlns:a16="http://schemas.microsoft.com/office/drawing/2014/main" id="{AB145BEF-B4FA-BB4A-5AD5-9D2DDB4C6EC2}"/>
              </a:ext>
            </a:extLst>
          </p:cNvPr>
          <p:cNvGraphicFramePr>
            <a:graphicFrameLocks/>
          </p:cNvGraphicFramePr>
          <p:nvPr>
            <p:extLst>
              <p:ext uri="{D42A27DB-BD31-4B8C-83A1-F6EECF244321}">
                <p14:modId xmlns:p14="http://schemas.microsoft.com/office/powerpoint/2010/main" val="2239683987"/>
              </p:ext>
            </p:extLst>
          </p:nvPr>
        </p:nvGraphicFramePr>
        <p:xfrm>
          <a:off x="6699313" y="1504797"/>
          <a:ext cx="5078208" cy="2708812"/>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909014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5357D45-6345-EE02-4A34-8E3BB373C6C0}"/>
              </a:ext>
            </a:extLst>
          </p:cNvPr>
          <p:cNvSpPr>
            <a:spLocks noGrp="1"/>
          </p:cNvSpPr>
          <p:nvPr>
            <p:ph type="body" sz="quarter" idx="10"/>
          </p:nvPr>
        </p:nvSpPr>
        <p:spPr/>
        <p:txBody>
          <a:bodyPr>
            <a:noAutofit/>
          </a:bodyPr>
          <a:lstStyle/>
          <a:p>
            <a:pPr algn="r">
              <a:lnSpc>
                <a:spcPct val="110000"/>
              </a:lnSpc>
              <a:spcBef>
                <a:spcPts val="0"/>
              </a:spcBef>
            </a:pPr>
            <a:r>
              <a:rPr lang="es-MX" sz="3200" dirty="0"/>
              <a:t>6. Servicios de atención a las víctimas de violencia</a:t>
            </a:r>
          </a:p>
        </p:txBody>
      </p:sp>
      <p:sp>
        <p:nvSpPr>
          <p:cNvPr id="8" name="CuadroTexto 7">
            <a:extLst>
              <a:ext uri="{FF2B5EF4-FFF2-40B4-BE49-F238E27FC236}">
                <a16:creationId xmlns:a16="http://schemas.microsoft.com/office/drawing/2014/main" id="{BBB51DF9-7A97-58E7-CCCD-C5EA522E736F}"/>
              </a:ext>
            </a:extLst>
          </p:cNvPr>
          <p:cNvSpPr txBox="1"/>
          <p:nvPr/>
        </p:nvSpPr>
        <p:spPr>
          <a:xfrm>
            <a:off x="5429839" y="3940108"/>
            <a:ext cx="5758861" cy="830997"/>
          </a:xfrm>
          <a:prstGeom prst="rect">
            <a:avLst/>
          </a:prstGeom>
          <a:noFill/>
        </p:spPr>
        <p:txBody>
          <a:bodyPr wrap="square">
            <a:spAutoFit/>
          </a:bodyPr>
          <a:lstStyle/>
          <a:p>
            <a:pPr algn="r"/>
            <a:r>
              <a:rPr lang="es-MX" sz="1600" b="1" dirty="0">
                <a:solidFill>
                  <a:srgbClr val="6E152E"/>
                </a:solidFill>
                <a:latin typeface="Geomanist Light" panose="02000503000000020004" pitchFamily="50" charset="0"/>
              </a:rPr>
              <a:t>Mujeres atendidas y servicios brindados en los Centros de Justicia para las Mujeres y en los Refugios Especializados para Mujeres Víctimas de Violencia de Género</a:t>
            </a:r>
          </a:p>
        </p:txBody>
      </p:sp>
    </p:spTree>
    <p:extLst>
      <p:ext uri="{BB962C8B-B14F-4D97-AF65-F5344CB8AC3E}">
        <p14:creationId xmlns:p14="http://schemas.microsoft.com/office/powerpoint/2010/main" val="9174112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1">
            <a:extLst>
              <a:ext uri="{FF2B5EF4-FFF2-40B4-BE49-F238E27FC236}">
                <a16:creationId xmlns:a16="http://schemas.microsoft.com/office/drawing/2014/main" id="{044E8099-C95D-A547-7CEA-D67E18C04541}"/>
              </a:ext>
            </a:extLst>
          </p:cNvPr>
          <p:cNvSpPr txBox="1"/>
          <p:nvPr/>
        </p:nvSpPr>
        <p:spPr>
          <a:xfrm>
            <a:off x="-1320" y="-13763"/>
            <a:ext cx="12191999" cy="790602"/>
          </a:xfrm>
          <a:prstGeom prst="rect">
            <a:avLst/>
          </a:prstGeom>
          <a:solidFill>
            <a:srgbClr val="DEC9A2">
              <a:alpha val="25098"/>
            </a:srgbClr>
          </a:solidFill>
        </p:spPr>
        <p:txBody>
          <a:bodyPr wrap="square" lIns="51435" tIns="25718" rIns="51435" bIns="25718" rtlCol="0">
            <a:spAutoFit/>
          </a:bodyPr>
          <a:lstStyle>
            <a:defPPr>
              <a:defRPr lang="es-MX"/>
            </a:defPPr>
            <a:lvl1pPr defTabSz="457154">
              <a:spcAft>
                <a:spcPts val="600"/>
              </a:spcAft>
              <a:defRPr sz="1400">
                <a:solidFill>
                  <a:schemeClr val="tx1">
                    <a:lumMod val="65000"/>
                    <a:lumOff val="35000"/>
                  </a:schemeClr>
                </a:solidFill>
                <a:latin typeface="Geomanist Light" panose="02000503000000020004" pitchFamily="50" charset="0"/>
              </a:defRPr>
            </a:lvl1pPr>
          </a:lstStyle>
          <a:p>
            <a:r>
              <a:rPr lang="es-MX" dirty="0">
                <a:sym typeface="+mn-ea"/>
              </a:rPr>
              <a:t>Conforme al período reportado, la población de mujeres atendidas en los refugios en 2024 </a:t>
            </a:r>
          </a:p>
          <a:p>
            <a:r>
              <a:rPr lang="es-MX" dirty="0">
                <a:sym typeface="+mn-ea"/>
              </a:rPr>
              <a:t>aumentó 45.7% respecto a 2023 y 108.4% en 2023, en comparación a 2022; debido a que a partir de agosto de 2022 iniciaron su registro formal al Banco Nacional, llevando a cabo la consolidación de sus registros por parte del personal que atiende.</a:t>
            </a:r>
          </a:p>
        </p:txBody>
      </p:sp>
      <p:sp>
        <p:nvSpPr>
          <p:cNvPr id="8" name="CuadroTexto 7">
            <a:extLst>
              <a:ext uri="{FF2B5EF4-FFF2-40B4-BE49-F238E27FC236}">
                <a16:creationId xmlns:a16="http://schemas.microsoft.com/office/drawing/2014/main" id="{7D615A9B-B440-168B-E324-4011B51A2402}"/>
              </a:ext>
            </a:extLst>
          </p:cNvPr>
          <p:cNvSpPr txBox="1"/>
          <p:nvPr/>
        </p:nvSpPr>
        <p:spPr>
          <a:xfrm>
            <a:off x="8540663" y="2047660"/>
            <a:ext cx="2737433" cy="1240340"/>
          </a:xfrm>
          <a:prstGeom prst="rect">
            <a:avLst/>
          </a:prstGeom>
          <a:solidFill>
            <a:schemeClr val="bg1">
              <a:lumMod val="50000"/>
              <a:alpha val="10000"/>
            </a:schemeClr>
          </a:solidFill>
          <a:ln>
            <a:solidFill>
              <a:srgbClr val="245C4F"/>
            </a:solidFill>
            <a:prstDash val="dash"/>
          </a:ln>
        </p:spPr>
        <p:txBody>
          <a:bodyPr wrap="square">
            <a:spAutoFit/>
          </a:bodyPr>
          <a:lstStyle>
            <a:defPPr>
              <a:defRPr lang="es-MX"/>
            </a:defPPr>
            <a:lvl1pPr lvl="0" indent="0" algn="ctr" defTabSz="622300">
              <a:lnSpc>
                <a:spcPct val="90000"/>
              </a:lnSpc>
              <a:spcBef>
                <a:spcPct val="0"/>
              </a:spcBef>
              <a:spcAft>
                <a:spcPct val="35000"/>
              </a:spcAft>
              <a:buNone/>
              <a:defRPr sz="1400" b="1">
                <a:solidFill>
                  <a:srgbClr val="245C4F"/>
                </a:solidFill>
                <a:effectLst/>
                <a:latin typeface="Geomanist Light" panose="02000503000000020004" pitchFamily="50" charset="0"/>
                <a:ea typeface="Times New Roman" panose="02020603050405020304" pitchFamily="18" charset="0"/>
              </a:defRPr>
            </a:lvl1pPr>
          </a:lstStyle>
          <a:p>
            <a:r>
              <a:rPr lang="es-MX" dirty="0">
                <a:solidFill>
                  <a:schemeClr val="tx1"/>
                </a:solidFill>
              </a:rPr>
              <a:t>17,014 mujeres atendidas y registradas en </a:t>
            </a:r>
            <a:r>
              <a:rPr lang="es-MX" dirty="0" err="1">
                <a:solidFill>
                  <a:schemeClr val="tx1"/>
                </a:solidFill>
              </a:rPr>
              <a:t>Banavim</a:t>
            </a:r>
            <a:r>
              <a:rPr lang="es-MX" dirty="0">
                <a:solidFill>
                  <a:schemeClr val="tx1"/>
                </a:solidFill>
              </a:rPr>
              <a:t> durante 2024 en comparación </a:t>
            </a:r>
          </a:p>
          <a:p>
            <a:r>
              <a:rPr lang="es-MX" dirty="0">
                <a:solidFill>
                  <a:schemeClr val="tx1"/>
                </a:solidFill>
              </a:rPr>
              <a:t>con 11,671 en 2023 y </a:t>
            </a:r>
          </a:p>
          <a:p>
            <a:r>
              <a:rPr lang="es-MX" dirty="0">
                <a:solidFill>
                  <a:schemeClr val="tx1"/>
                </a:solidFill>
              </a:rPr>
              <a:t>5,600 en 2022.</a:t>
            </a:r>
          </a:p>
        </p:txBody>
      </p:sp>
      <p:sp>
        <p:nvSpPr>
          <p:cNvPr id="14" name="Cuadro de texto 2">
            <a:extLst>
              <a:ext uri="{FF2B5EF4-FFF2-40B4-BE49-F238E27FC236}">
                <a16:creationId xmlns:a16="http://schemas.microsoft.com/office/drawing/2014/main" id="{B7863AD8-E339-621A-FC75-6B270CF738A4}"/>
              </a:ext>
            </a:extLst>
          </p:cNvPr>
          <p:cNvSpPr txBox="1"/>
          <p:nvPr/>
        </p:nvSpPr>
        <p:spPr>
          <a:xfrm>
            <a:off x="0" y="6615256"/>
            <a:ext cx="690880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sz="1200" dirty="0">
                <a:solidFill>
                  <a:prstClr val="white"/>
                </a:solidFill>
                <a:latin typeface="Geomanist" panose="02000503000000020004" pitchFamily="50" charset="0"/>
              </a:rPr>
              <a:t> Refugios Especializados para Mujeres Víctimas de Violencia de Género, sus Hijas e Hijos</a:t>
            </a:r>
            <a:endParaRPr lang="es-MX" altLang="en-US" sz="1200" dirty="0">
              <a:solidFill>
                <a:prstClr val="white"/>
              </a:solidFill>
              <a:latin typeface="Geomanist" panose="02000503000000020004" pitchFamily="50" charset="0"/>
            </a:endParaRPr>
          </a:p>
        </p:txBody>
      </p:sp>
      <p:sp>
        <p:nvSpPr>
          <p:cNvPr id="21" name="CuadroTexto 20">
            <a:extLst>
              <a:ext uri="{FF2B5EF4-FFF2-40B4-BE49-F238E27FC236}">
                <a16:creationId xmlns:a16="http://schemas.microsoft.com/office/drawing/2014/main" id="{C2B408F8-5DAA-BAC8-6A60-B05E2E2F8EBC}"/>
              </a:ext>
            </a:extLst>
          </p:cNvPr>
          <p:cNvSpPr txBox="1"/>
          <p:nvPr/>
        </p:nvSpPr>
        <p:spPr>
          <a:xfrm>
            <a:off x="8164195" y="3547493"/>
            <a:ext cx="3490371" cy="1815882"/>
          </a:xfrm>
          <a:prstGeom prst="rect">
            <a:avLst/>
          </a:prstGeom>
          <a:noFill/>
        </p:spPr>
        <p:txBody>
          <a:bodyPr wrap="square">
            <a:spAutoFit/>
          </a:bodyPr>
          <a:lstStyle/>
          <a:p>
            <a:pPr algn="ctr" defTabSz="457200"/>
            <a:r>
              <a:rPr lang="es-MX" sz="1400" dirty="0">
                <a:latin typeface="Geomanist Light" panose="02000503000000020004" pitchFamily="50" charset="0"/>
                <a:sym typeface="+mn-ea"/>
              </a:rPr>
              <a:t>Los refugios son espacios seguros que </a:t>
            </a:r>
            <a:r>
              <a:rPr lang="es-MX" sz="1400" dirty="0">
                <a:latin typeface="Geomanist Light" panose="02000503000000020004" pitchFamily="50" charset="0"/>
              </a:rPr>
              <a:t>brindan una atención integral las 24 horas de los 365 días del año, ofrecen servicios especializados y confidenciales, tales como atención psicológica, médica, legal y educativa; además, se otorga capacitación laboral, hospedaje, alimentación, vestido y calzado.</a:t>
            </a:r>
            <a:endParaRPr lang="es-MX" sz="1400" dirty="0">
              <a:latin typeface="Geomanist Light" panose="02000503000000020004" pitchFamily="50" charset="0"/>
              <a:cs typeface="Montserrat Light" panose="00000400000000000000" charset="0"/>
            </a:endParaRPr>
          </a:p>
        </p:txBody>
      </p:sp>
      <p:sp>
        <p:nvSpPr>
          <p:cNvPr id="3" name="CuadroTexto 2">
            <a:extLst>
              <a:ext uri="{FF2B5EF4-FFF2-40B4-BE49-F238E27FC236}">
                <a16:creationId xmlns:a16="http://schemas.microsoft.com/office/drawing/2014/main" id="{F122D6BF-5174-F134-9D78-010F7267E174}"/>
              </a:ext>
            </a:extLst>
          </p:cNvPr>
          <p:cNvSpPr txBox="1"/>
          <p:nvPr/>
        </p:nvSpPr>
        <p:spPr>
          <a:xfrm>
            <a:off x="8244429" y="6478161"/>
            <a:ext cx="3718971" cy="200055"/>
          </a:xfrm>
          <a:prstGeom prst="rect">
            <a:avLst/>
          </a:prstGeom>
        </p:spPr>
        <p:txBody>
          <a:bodyPr wrap="square">
            <a:spAutoFit/>
          </a:bodyPr>
          <a:lstStyle>
            <a:defPPr>
              <a:defRPr lang="es-MX"/>
            </a:defPPr>
            <a:lvl1pPr>
              <a:defRPr sz="900" b="1">
                <a:latin typeface="Montserrat" panose="00000500000000000000" pitchFamily="2" charset="0"/>
              </a:defRPr>
            </a:lvl1pPr>
          </a:lstStyle>
          <a:p>
            <a:pPr algn="r"/>
            <a:r>
              <a:rPr lang="es-MX" sz="700" dirty="0">
                <a:solidFill>
                  <a:schemeClr val="bg1">
                    <a:lumMod val="50000"/>
                  </a:schemeClr>
                </a:solidFill>
                <a:latin typeface="Geomanist" panose="02000503000000020004" pitchFamily="50" charset="0"/>
              </a:rPr>
              <a:t>Fuente: Banco de Datos BANAVIM 30 de noviembre de 2024.</a:t>
            </a:r>
          </a:p>
        </p:txBody>
      </p:sp>
      <p:graphicFrame>
        <p:nvGraphicFramePr>
          <p:cNvPr id="7" name="Gráfico 6">
            <a:extLst>
              <a:ext uri="{FF2B5EF4-FFF2-40B4-BE49-F238E27FC236}">
                <a16:creationId xmlns:a16="http://schemas.microsoft.com/office/drawing/2014/main" id="{CAC47E89-70D2-0D84-5F90-A9F29FA3C42D}"/>
              </a:ext>
            </a:extLst>
          </p:cNvPr>
          <p:cNvGraphicFramePr>
            <a:graphicFrameLocks/>
          </p:cNvGraphicFramePr>
          <p:nvPr>
            <p:extLst>
              <p:ext uri="{D42A27DB-BD31-4B8C-83A1-F6EECF244321}">
                <p14:modId xmlns:p14="http://schemas.microsoft.com/office/powerpoint/2010/main" val="3378242895"/>
              </p:ext>
            </p:extLst>
          </p:nvPr>
        </p:nvGraphicFramePr>
        <p:xfrm>
          <a:off x="5648" y="1847654"/>
          <a:ext cx="7657744" cy="4184943"/>
        </p:xfrm>
        <a:graphic>
          <a:graphicData uri="http://schemas.openxmlformats.org/drawingml/2006/chart">
            <c:chart xmlns:c="http://schemas.openxmlformats.org/drawingml/2006/chart" xmlns:r="http://schemas.openxmlformats.org/officeDocument/2006/relationships" r:id="rId3"/>
          </a:graphicData>
        </a:graphic>
      </p:graphicFrame>
      <p:sp>
        <p:nvSpPr>
          <p:cNvPr id="4" name="CuadroTexto 3">
            <a:extLst>
              <a:ext uri="{FF2B5EF4-FFF2-40B4-BE49-F238E27FC236}">
                <a16:creationId xmlns:a16="http://schemas.microsoft.com/office/drawing/2014/main" id="{C0F50C54-A61D-FF30-5A2D-4DD4E02437E2}"/>
              </a:ext>
            </a:extLst>
          </p:cNvPr>
          <p:cNvSpPr txBox="1"/>
          <p:nvPr/>
        </p:nvSpPr>
        <p:spPr>
          <a:xfrm>
            <a:off x="138223" y="1401329"/>
            <a:ext cx="7392594" cy="584775"/>
          </a:xfrm>
          <a:prstGeom prst="rect">
            <a:avLst/>
          </a:prstGeom>
          <a:noFill/>
        </p:spPr>
        <p:txBody>
          <a:bodyPr wrap="square">
            <a:spAutoFit/>
          </a:bodyPr>
          <a:lstStyle/>
          <a:p>
            <a:pPr rtl="0">
              <a:defRPr sz="1600" b="0" i="0" u="none" strike="noStrike" kern="1200" spc="0" baseline="0">
                <a:solidFill>
                  <a:prstClr val="black">
                    <a:lumMod val="65000"/>
                    <a:lumOff val="35000"/>
                  </a:prstClr>
                </a:solidFill>
                <a:latin typeface="Montserrat" panose="00000500000000000000" pitchFamily="50" charset="0"/>
                <a:ea typeface="+mn-ea"/>
                <a:cs typeface="+mn-cs"/>
              </a:defRPr>
            </a:pPr>
            <a:r>
              <a:rPr lang="es-MX" sz="1600" b="1" i="0" u="none" strike="noStrike" kern="1200" baseline="0" dirty="0">
                <a:solidFill>
                  <a:srgbClr val="6E152E"/>
                </a:solidFill>
                <a:latin typeface="Geomanist" panose="02000503000000020004" pitchFamily="50" charset="0"/>
                <a:ea typeface="+mn-ea"/>
                <a:cs typeface="+mn-cs"/>
              </a:rPr>
              <a:t>Mujeres, </a:t>
            </a:r>
            <a:r>
              <a:rPr lang="es-MX" sz="1600" b="1" i="0" u="none" strike="noStrike" kern="1200" spc="0" baseline="0" dirty="0">
                <a:solidFill>
                  <a:srgbClr val="6E152E"/>
                </a:solidFill>
                <a:latin typeface="Geomanist" panose="02000503000000020004" pitchFamily="50" charset="0"/>
              </a:rPr>
              <a:t>sus hijos e hijas,</a:t>
            </a:r>
            <a:r>
              <a:rPr lang="es-MX" sz="1600" baseline="0" dirty="0">
                <a:solidFill>
                  <a:srgbClr val="6E152E"/>
                </a:solidFill>
                <a:latin typeface="Geomanist" panose="02000503000000020004" pitchFamily="50" charset="0"/>
              </a:rPr>
              <a:t> </a:t>
            </a:r>
            <a:r>
              <a:rPr lang="es-MX" sz="1600" b="1" i="0" u="none" strike="noStrike" kern="1200" spc="0" baseline="0" dirty="0">
                <a:solidFill>
                  <a:srgbClr val="6E152E"/>
                </a:solidFill>
                <a:latin typeface="Geomanist" panose="02000503000000020004" pitchFamily="50" charset="0"/>
                <a:ea typeface="+mn-ea"/>
                <a:cs typeface="+mn-cs"/>
              </a:rPr>
              <a:t>atendidas en los Refugios</a:t>
            </a:r>
          </a:p>
          <a:p>
            <a:pPr rtl="0">
              <a:defRPr sz="1600" b="0" i="0" u="none" strike="noStrike" kern="1200" spc="0" baseline="0">
                <a:solidFill>
                  <a:prstClr val="black">
                    <a:lumMod val="65000"/>
                    <a:lumOff val="35000"/>
                  </a:prstClr>
                </a:solidFill>
                <a:latin typeface="Montserrat" panose="00000500000000000000" pitchFamily="50" charset="0"/>
                <a:ea typeface="+mn-ea"/>
                <a:cs typeface="+mn-cs"/>
              </a:defRPr>
            </a:pPr>
            <a:r>
              <a:rPr lang="es-MX" sz="1600" b="1" i="0" u="none" strike="noStrike" kern="1200" spc="0" baseline="0" dirty="0">
                <a:solidFill>
                  <a:srgbClr val="6E152E"/>
                </a:solidFill>
                <a:latin typeface="Geomanist" panose="02000503000000020004" pitchFamily="50" charset="0"/>
                <a:ea typeface="+mn-ea"/>
                <a:cs typeface="+mn-cs"/>
              </a:rPr>
              <a:t>enero – octubre de 2022, 2023 y 2024</a:t>
            </a:r>
          </a:p>
        </p:txBody>
      </p:sp>
    </p:spTree>
    <p:extLst>
      <p:ext uri="{BB962C8B-B14F-4D97-AF65-F5344CB8AC3E}">
        <p14:creationId xmlns:p14="http://schemas.microsoft.com/office/powerpoint/2010/main" val="16877268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1">
            <a:extLst>
              <a:ext uri="{FF2B5EF4-FFF2-40B4-BE49-F238E27FC236}">
                <a16:creationId xmlns:a16="http://schemas.microsoft.com/office/drawing/2014/main" id="{044E8099-C95D-A547-7CEA-D67E18C04541}"/>
              </a:ext>
            </a:extLst>
          </p:cNvPr>
          <p:cNvSpPr txBox="1"/>
          <p:nvPr/>
        </p:nvSpPr>
        <p:spPr>
          <a:xfrm>
            <a:off x="-1320" y="-13763"/>
            <a:ext cx="12191999" cy="544381"/>
          </a:xfrm>
          <a:prstGeom prst="rect">
            <a:avLst/>
          </a:prstGeom>
          <a:solidFill>
            <a:srgbClr val="DEC9A2">
              <a:alpha val="25098"/>
            </a:srgbClr>
          </a:solidFill>
        </p:spPr>
        <p:txBody>
          <a:bodyPr wrap="square" lIns="51435" tIns="25718" rIns="51435" bIns="25718" rtlCol="0">
            <a:spAutoFit/>
          </a:bodyPr>
          <a:lstStyle>
            <a:defPPr>
              <a:defRPr lang="es-MX"/>
            </a:defPPr>
            <a:lvl1pPr defTabSz="457154">
              <a:spcAft>
                <a:spcPts val="600"/>
              </a:spcAft>
              <a:defRPr sz="1400">
                <a:solidFill>
                  <a:schemeClr val="tx1">
                    <a:lumMod val="65000"/>
                    <a:lumOff val="35000"/>
                  </a:schemeClr>
                </a:solidFill>
                <a:latin typeface="Geomanist Light" panose="02000503000000020004" pitchFamily="50" charset="0"/>
              </a:defRPr>
            </a:lvl1pPr>
          </a:lstStyle>
          <a:p>
            <a:r>
              <a:rPr lang="es-MX" dirty="0"/>
              <a:t>La mayor cantidad de mujeres atendidas en los Centros de Justicia para las Mujeres (CJM) se concentra en el rango de 15 a 29 años y de 30 a 44 años, es decir, en las edades productivas y reproductivas del ciclo de vida. Se observa una cifra alta de no especificado.</a:t>
            </a:r>
          </a:p>
        </p:txBody>
      </p:sp>
      <p:sp>
        <p:nvSpPr>
          <p:cNvPr id="2" name="CuadroTexto 1">
            <a:extLst>
              <a:ext uri="{FF2B5EF4-FFF2-40B4-BE49-F238E27FC236}">
                <a16:creationId xmlns:a16="http://schemas.microsoft.com/office/drawing/2014/main" id="{92CC2655-AF6A-0DC7-234F-65CC93226099}"/>
              </a:ext>
            </a:extLst>
          </p:cNvPr>
          <p:cNvSpPr txBox="1"/>
          <p:nvPr/>
        </p:nvSpPr>
        <p:spPr>
          <a:xfrm>
            <a:off x="5812094" y="1195108"/>
            <a:ext cx="5834474" cy="523220"/>
          </a:xfrm>
          <a:prstGeom prst="rect">
            <a:avLst/>
          </a:prstGeom>
          <a:noFill/>
        </p:spPr>
        <p:txBody>
          <a:bodyPr wrap="square">
            <a:spAutoFit/>
          </a:bodyPr>
          <a:lstStyle/>
          <a:p>
            <a:pPr rtl="0">
              <a:defRPr sz="2160" b="1" i="0" u="none" strike="noStrike" kern="1200" baseline="0">
                <a:solidFill>
                  <a:prstClr val="black"/>
                </a:solidFill>
                <a:latin typeface="Montserrat" panose="020B0604020202020204" charset="0"/>
                <a:ea typeface="+mn-ea"/>
                <a:cs typeface="+mn-cs"/>
              </a:defRPr>
            </a:pPr>
            <a:r>
              <a:rPr lang="es-MX" sz="1400" b="1" dirty="0">
                <a:solidFill>
                  <a:srgbClr val="6E152E"/>
                </a:solidFill>
                <a:latin typeface="Geomanist Light" panose="02000503000000020004" pitchFamily="50" charset="0"/>
              </a:rPr>
              <a:t>Distribución porcentual de mujeres atendidas en CJM según  grandes grupos de edad, 2021 y 2022</a:t>
            </a:r>
          </a:p>
        </p:txBody>
      </p:sp>
      <p:graphicFrame>
        <p:nvGraphicFramePr>
          <p:cNvPr id="3" name="Marcador de posición de contenido 4">
            <a:extLst>
              <a:ext uri="{FF2B5EF4-FFF2-40B4-BE49-F238E27FC236}">
                <a16:creationId xmlns:a16="http://schemas.microsoft.com/office/drawing/2014/main" id="{A511DFE2-BBF2-F34D-65D5-CFE5D322BE62}"/>
              </a:ext>
            </a:extLst>
          </p:cNvPr>
          <p:cNvGraphicFramePr>
            <a:graphicFrameLocks/>
          </p:cNvGraphicFramePr>
          <p:nvPr>
            <p:extLst>
              <p:ext uri="{D42A27DB-BD31-4B8C-83A1-F6EECF244321}">
                <p14:modId xmlns:p14="http://schemas.microsoft.com/office/powerpoint/2010/main" val="504976037"/>
              </p:ext>
            </p:extLst>
          </p:nvPr>
        </p:nvGraphicFramePr>
        <p:xfrm>
          <a:off x="5537697" y="1507958"/>
          <a:ext cx="6223170" cy="4133374"/>
        </p:xfrm>
        <a:graphic>
          <a:graphicData uri="http://schemas.openxmlformats.org/drawingml/2006/chart">
            <c:chart xmlns:c="http://schemas.openxmlformats.org/drawingml/2006/chart" xmlns:r="http://schemas.openxmlformats.org/officeDocument/2006/relationships" r:id="rId2"/>
          </a:graphicData>
        </a:graphic>
      </p:graphicFrame>
      <p:sp>
        <p:nvSpPr>
          <p:cNvPr id="4" name="CuadroTexto 3">
            <a:extLst>
              <a:ext uri="{FF2B5EF4-FFF2-40B4-BE49-F238E27FC236}">
                <a16:creationId xmlns:a16="http://schemas.microsoft.com/office/drawing/2014/main" id="{C254611A-3E43-9394-9B7E-89244716CB30}"/>
              </a:ext>
            </a:extLst>
          </p:cNvPr>
          <p:cNvSpPr txBox="1"/>
          <p:nvPr/>
        </p:nvSpPr>
        <p:spPr>
          <a:xfrm>
            <a:off x="198617" y="1302829"/>
            <a:ext cx="4860758" cy="307777"/>
          </a:xfrm>
          <a:prstGeom prst="rect">
            <a:avLst/>
          </a:prstGeom>
          <a:noFill/>
        </p:spPr>
        <p:txBody>
          <a:bodyPr wrap="square">
            <a:spAutoFit/>
          </a:bodyPr>
          <a:lstStyle/>
          <a:p>
            <a:pPr rtl="0">
              <a:defRPr sz="2160" b="1" i="0" u="none" strike="noStrike" kern="1200" baseline="0">
                <a:solidFill>
                  <a:prstClr val="black"/>
                </a:solidFill>
                <a:latin typeface="Montserrat" panose="020B0604020202020204" charset="0"/>
                <a:ea typeface="+mn-ea"/>
                <a:cs typeface="+mn-cs"/>
              </a:defRPr>
            </a:pPr>
            <a:r>
              <a:rPr lang="es-MX" sz="1400" b="1" dirty="0">
                <a:solidFill>
                  <a:srgbClr val="6E152E"/>
                </a:solidFill>
                <a:latin typeface="Geomanist Light" panose="02000503000000020004" pitchFamily="50" charset="0"/>
              </a:rPr>
              <a:t>Mujeres atendidas en los CJM, 2019 - 2022</a:t>
            </a:r>
          </a:p>
        </p:txBody>
      </p:sp>
      <p:graphicFrame>
        <p:nvGraphicFramePr>
          <p:cNvPr id="5" name="Marcador de posición de contenido 4">
            <a:extLst>
              <a:ext uri="{FF2B5EF4-FFF2-40B4-BE49-F238E27FC236}">
                <a16:creationId xmlns:a16="http://schemas.microsoft.com/office/drawing/2014/main" id="{949C8876-5D6F-1AC8-E055-20DCC5670A78}"/>
              </a:ext>
            </a:extLst>
          </p:cNvPr>
          <p:cNvGraphicFramePr>
            <a:graphicFrameLocks/>
          </p:cNvGraphicFramePr>
          <p:nvPr>
            <p:extLst>
              <p:ext uri="{D42A27DB-BD31-4B8C-83A1-F6EECF244321}">
                <p14:modId xmlns:p14="http://schemas.microsoft.com/office/powerpoint/2010/main" val="350052312"/>
              </p:ext>
            </p:extLst>
          </p:nvPr>
        </p:nvGraphicFramePr>
        <p:xfrm>
          <a:off x="431133" y="1925015"/>
          <a:ext cx="4860758" cy="3024991"/>
        </p:xfrm>
        <a:graphic>
          <a:graphicData uri="http://schemas.openxmlformats.org/drawingml/2006/chart">
            <c:chart xmlns:c="http://schemas.openxmlformats.org/drawingml/2006/chart" xmlns:r="http://schemas.openxmlformats.org/officeDocument/2006/relationships" r:id="rId3"/>
          </a:graphicData>
        </a:graphic>
      </p:graphicFrame>
      <p:sp>
        <p:nvSpPr>
          <p:cNvPr id="6" name="CuadroTexto 5">
            <a:extLst>
              <a:ext uri="{FF2B5EF4-FFF2-40B4-BE49-F238E27FC236}">
                <a16:creationId xmlns:a16="http://schemas.microsoft.com/office/drawing/2014/main" id="{0448384A-6E05-1A40-C376-E837BAE37F83}"/>
              </a:ext>
            </a:extLst>
          </p:cNvPr>
          <p:cNvSpPr txBox="1"/>
          <p:nvPr/>
        </p:nvSpPr>
        <p:spPr>
          <a:xfrm>
            <a:off x="162427" y="5041697"/>
            <a:ext cx="4418626" cy="507831"/>
          </a:xfrm>
          <a:prstGeom prst="rect">
            <a:avLst/>
          </a:prstGeom>
          <a:noFill/>
        </p:spPr>
        <p:txBody>
          <a:bodyPr wrap="square">
            <a:spAutoFit/>
          </a:bodyPr>
          <a:lstStyle/>
          <a:p>
            <a:r>
              <a:rPr lang="es-MX" sz="900" b="0" i="0" u="none" strike="noStrike" baseline="0" dirty="0">
                <a:latin typeface="Geomanist Light" panose="02000503000000020004" pitchFamily="50" charset="0"/>
              </a:rPr>
              <a:t>Nota 1: La información corresponde en 2019 a 47 CJM, en 2020 a 50 CJM, en 2021 a 56 CJM y en 2022 a 61 CJM.</a:t>
            </a:r>
          </a:p>
          <a:p>
            <a:r>
              <a:rPr lang="es-MX" sz="900" b="0" i="0" u="none" strike="noStrike" baseline="0" dirty="0">
                <a:latin typeface="Geomanist Light" panose="02000503000000020004" pitchFamily="50" charset="0"/>
              </a:rPr>
              <a:t>Nota 2: La información de 2019 y 2020 corresponde a la edición 2021.</a:t>
            </a:r>
            <a:endParaRPr lang="es-MX" sz="200" dirty="0">
              <a:latin typeface="Geomanist Light" panose="02000503000000020004" pitchFamily="50" charset="0"/>
            </a:endParaRPr>
          </a:p>
        </p:txBody>
      </p:sp>
      <p:sp>
        <p:nvSpPr>
          <p:cNvPr id="7" name="8 Rectángulo">
            <a:extLst>
              <a:ext uri="{FF2B5EF4-FFF2-40B4-BE49-F238E27FC236}">
                <a16:creationId xmlns:a16="http://schemas.microsoft.com/office/drawing/2014/main" id="{95844D00-D4E8-C3DB-722F-50A509D847F6}"/>
              </a:ext>
            </a:extLst>
          </p:cNvPr>
          <p:cNvSpPr/>
          <p:nvPr/>
        </p:nvSpPr>
        <p:spPr>
          <a:xfrm>
            <a:off x="7790555" y="6522507"/>
            <a:ext cx="4227871" cy="200055"/>
          </a:xfrm>
          <a:prstGeom prst="rect">
            <a:avLst/>
          </a:prstGeom>
        </p:spPr>
        <p:txBody>
          <a:bodyPr wrap="square">
            <a:spAutoFit/>
          </a:bodyPr>
          <a:lstStyle/>
          <a:p>
            <a:pPr marR="0" algn="r"/>
            <a:r>
              <a:rPr lang="es-MX" sz="700" b="0" i="0" u="none" strike="noStrike" baseline="0" dirty="0">
                <a:solidFill>
                  <a:schemeClr val="bg1">
                    <a:lumMod val="50000"/>
                  </a:schemeClr>
                </a:solidFill>
                <a:latin typeface="Geomanist" panose="02000503000000020004" pitchFamily="50" charset="0"/>
              </a:rPr>
              <a:t>Fuente: INEGI. Centros de Justicia para las Mujeres 2023.</a:t>
            </a:r>
            <a:endParaRPr lang="es-MX" sz="100" dirty="0">
              <a:solidFill>
                <a:schemeClr val="bg1">
                  <a:lumMod val="50000"/>
                </a:schemeClr>
              </a:solidFill>
              <a:latin typeface="Geomanist" panose="02000503000000020004" pitchFamily="50" charset="0"/>
            </a:endParaRPr>
          </a:p>
        </p:txBody>
      </p:sp>
      <p:sp>
        <p:nvSpPr>
          <p:cNvPr id="11" name="Cuadro de texto 2">
            <a:extLst>
              <a:ext uri="{FF2B5EF4-FFF2-40B4-BE49-F238E27FC236}">
                <a16:creationId xmlns:a16="http://schemas.microsoft.com/office/drawing/2014/main" id="{08D8CFBB-FEE0-4654-25FF-1A67B83EC6EB}"/>
              </a:ext>
            </a:extLst>
          </p:cNvPr>
          <p:cNvSpPr txBox="1"/>
          <p:nvPr/>
        </p:nvSpPr>
        <p:spPr>
          <a:xfrm>
            <a:off x="0" y="6613137"/>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Centros de Justicia para las Mujeres</a:t>
            </a:r>
          </a:p>
        </p:txBody>
      </p:sp>
      <p:sp>
        <p:nvSpPr>
          <p:cNvPr id="12" name="CuadroTexto 11">
            <a:extLst>
              <a:ext uri="{FF2B5EF4-FFF2-40B4-BE49-F238E27FC236}">
                <a16:creationId xmlns:a16="http://schemas.microsoft.com/office/drawing/2014/main" id="{82C47E2E-DA7C-6C6A-78FE-D5CCD779882A}"/>
              </a:ext>
            </a:extLst>
          </p:cNvPr>
          <p:cNvSpPr txBox="1"/>
          <p:nvPr/>
        </p:nvSpPr>
        <p:spPr>
          <a:xfrm>
            <a:off x="5518613" y="5596093"/>
            <a:ext cx="6433193" cy="507831"/>
          </a:xfrm>
          <a:prstGeom prst="rect">
            <a:avLst/>
          </a:prstGeom>
          <a:noFill/>
        </p:spPr>
        <p:txBody>
          <a:bodyPr wrap="square">
            <a:spAutoFit/>
          </a:bodyPr>
          <a:lstStyle/>
          <a:p>
            <a:pPr marR="0"/>
            <a:r>
              <a:rPr lang="es-MX" sz="900" b="0" i="0" u="none" strike="noStrike" baseline="0" dirty="0">
                <a:latin typeface="Geomanist Light" panose="02000503000000020004" pitchFamily="50" charset="0"/>
              </a:rPr>
              <a:t>Nota 1: La información corresponde en 2021 a 56 CJM y en 2022 a 61 CJM. Para los CJM que iniciaron operaciones en 2023, no se registra información.</a:t>
            </a:r>
          </a:p>
          <a:p>
            <a:r>
              <a:rPr lang="es-MX" sz="900" b="0" i="0" u="none" strike="noStrike" baseline="0" dirty="0">
                <a:latin typeface="Geomanist Light" panose="02000503000000020004" pitchFamily="50" charset="0"/>
              </a:rPr>
              <a:t>Nota 2: En 2021, 2 CJM no reportaron información. En 2022, 1 CJM no reportó información.</a:t>
            </a:r>
            <a:endParaRPr lang="es-MX" sz="900" dirty="0">
              <a:latin typeface="Geomanist Light" panose="02000503000000020004" pitchFamily="50" charset="0"/>
            </a:endParaRPr>
          </a:p>
        </p:txBody>
      </p:sp>
    </p:spTree>
    <p:extLst>
      <p:ext uri="{BB962C8B-B14F-4D97-AF65-F5344CB8AC3E}">
        <p14:creationId xmlns:p14="http://schemas.microsoft.com/office/powerpoint/2010/main" val="1978516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1">
            <a:extLst>
              <a:ext uri="{FF2B5EF4-FFF2-40B4-BE49-F238E27FC236}">
                <a16:creationId xmlns:a16="http://schemas.microsoft.com/office/drawing/2014/main" id="{044E8099-C95D-A547-7CEA-D67E18C04541}"/>
              </a:ext>
            </a:extLst>
          </p:cNvPr>
          <p:cNvSpPr txBox="1"/>
          <p:nvPr/>
        </p:nvSpPr>
        <p:spPr>
          <a:xfrm>
            <a:off x="-1320" y="-13763"/>
            <a:ext cx="12191999" cy="790602"/>
          </a:xfrm>
          <a:prstGeom prst="rect">
            <a:avLst/>
          </a:prstGeom>
          <a:solidFill>
            <a:srgbClr val="DEC9A2">
              <a:alpha val="25098"/>
            </a:srgbClr>
          </a:solidFill>
        </p:spPr>
        <p:txBody>
          <a:bodyPr wrap="square" lIns="51435" tIns="25718" rIns="51435" bIns="25718" rtlCol="0">
            <a:spAutoFit/>
          </a:bodyPr>
          <a:lstStyle>
            <a:defPPr>
              <a:defRPr lang="es-MX"/>
            </a:defPPr>
            <a:lvl1pPr defTabSz="457154">
              <a:spcAft>
                <a:spcPts val="600"/>
              </a:spcAft>
              <a:defRPr sz="1400">
                <a:solidFill>
                  <a:schemeClr val="tx1">
                    <a:lumMod val="65000"/>
                    <a:lumOff val="35000"/>
                  </a:schemeClr>
                </a:solidFill>
                <a:latin typeface="Geomanist Light" panose="02000503000000020004" pitchFamily="50" charset="0"/>
              </a:defRPr>
            </a:lvl1pPr>
          </a:lstStyle>
          <a:p>
            <a:r>
              <a:rPr lang="es-MX" dirty="0"/>
              <a:t>Las mujeres atendidas en los Centros de Justicia para las Mujeres (CJM) se concentran en el rango de 15 a 29 años y de 30 a 44 años, es decir, en las edades productivas y reproductivas del ciclo de vida. Entre 2021 y 2022 los CJM brindaron 542,987 asesorías y orientaciones jurídicas, y 98,247 representaciones legales.</a:t>
            </a:r>
          </a:p>
        </p:txBody>
      </p:sp>
      <p:sp>
        <p:nvSpPr>
          <p:cNvPr id="11" name="Cuadro de texto 2">
            <a:extLst>
              <a:ext uri="{FF2B5EF4-FFF2-40B4-BE49-F238E27FC236}">
                <a16:creationId xmlns:a16="http://schemas.microsoft.com/office/drawing/2014/main" id="{08D8CFBB-FEE0-4654-25FF-1A67B83EC6EB}"/>
              </a:ext>
            </a:extLst>
          </p:cNvPr>
          <p:cNvSpPr txBox="1"/>
          <p:nvPr/>
        </p:nvSpPr>
        <p:spPr>
          <a:xfrm>
            <a:off x="0" y="6613137"/>
            <a:ext cx="4897120" cy="253916"/>
          </a:xfrm>
          <a:prstGeom prst="rect">
            <a:avLst/>
          </a:prstGeom>
          <a:solidFill>
            <a:srgbClr val="BC945A"/>
          </a:solidFill>
        </p:spPr>
        <p:txBody>
          <a:bodyPr wrap="square" lIns="68580" tIns="34290" rIns="68580" bIns="34290" rtlCol="0" anchor="ctr">
            <a:spAutoFit/>
          </a:bodyPr>
          <a:lstStyle>
            <a:defPPr>
              <a:defRPr lang="es-MX"/>
            </a:defPPr>
            <a:lvl1pPr algn="r">
              <a:buClrTx/>
              <a:buSzTx/>
              <a:buFontTx/>
              <a:defRPr sz="1333" b="0">
                <a:solidFill>
                  <a:schemeClr val="bg1"/>
                </a:solidFill>
                <a:latin typeface="Montserrat" panose="00000500000000000000" pitchFamily="2" charset="0"/>
                <a:cs typeface="Montserrat" panose="00000500000000000000" pitchFamily="2" charset="0"/>
              </a:defRPr>
            </a:lvl1pPr>
          </a:lstStyle>
          <a:p>
            <a:pPr algn="l" defTabSz="685749"/>
            <a:r>
              <a:rPr lang="es-MX" altLang="en-US" sz="1200" dirty="0">
                <a:solidFill>
                  <a:prstClr val="white"/>
                </a:solidFill>
                <a:latin typeface="Geomanist" panose="02000503000000020004" pitchFamily="50" charset="0"/>
              </a:rPr>
              <a:t>Centros de Justicia para las Mujeres</a:t>
            </a:r>
          </a:p>
        </p:txBody>
      </p:sp>
      <p:sp>
        <p:nvSpPr>
          <p:cNvPr id="8" name="CuadroTexto 7">
            <a:extLst>
              <a:ext uri="{FF2B5EF4-FFF2-40B4-BE49-F238E27FC236}">
                <a16:creationId xmlns:a16="http://schemas.microsoft.com/office/drawing/2014/main" id="{E2B791FF-022C-C787-3F8B-F8DAD3FEB028}"/>
              </a:ext>
            </a:extLst>
          </p:cNvPr>
          <p:cNvSpPr txBox="1"/>
          <p:nvPr/>
        </p:nvSpPr>
        <p:spPr>
          <a:xfrm>
            <a:off x="262068" y="1095632"/>
            <a:ext cx="5342319" cy="523220"/>
          </a:xfrm>
          <a:prstGeom prst="rect">
            <a:avLst/>
          </a:prstGeom>
          <a:noFill/>
        </p:spPr>
        <p:txBody>
          <a:bodyPr wrap="square">
            <a:spAutoFit/>
          </a:bodyPr>
          <a:lstStyle/>
          <a:p>
            <a:pPr>
              <a:defRPr sz="2160" b="1" i="0" u="none" strike="noStrike" kern="1200" baseline="0">
                <a:solidFill>
                  <a:prstClr val="black"/>
                </a:solidFill>
                <a:latin typeface="Montserrat" panose="020B0604020202020204" charset="0"/>
                <a:ea typeface="+mn-ea"/>
                <a:cs typeface="+mn-cs"/>
              </a:defRPr>
            </a:pPr>
            <a:r>
              <a:rPr lang="es-MX" sz="1400" b="1" dirty="0">
                <a:solidFill>
                  <a:srgbClr val="6E152E"/>
                </a:solidFill>
                <a:latin typeface="Geomanist Light" panose="02000503000000020004" pitchFamily="50" charset="0"/>
              </a:rPr>
              <a:t>Distribución porcentual de atenciones brindadas por los CJM según tipo de servicio, 2021 y 2022</a:t>
            </a:r>
          </a:p>
        </p:txBody>
      </p:sp>
      <p:graphicFrame>
        <p:nvGraphicFramePr>
          <p:cNvPr id="10" name="4 Marcador de posición de imagen">
            <a:extLst>
              <a:ext uri="{FF2B5EF4-FFF2-40B4-BE49-F238E27FC236}">
                <a16:creationId xmlns:a16="http://schemas.microsoft.com/office/drawing/2014/main" id="{023DFC53-DBC0-88C1-DD00-C68F212DBEF8}"/>
              </a:ext>
            </a:extLst>
          </p:cNvPr>
          <p:cNvGraphicFramePr/>
          <p:nvPr>
            <p:extLst>
              <p:ext uri="{D42A27DB-BD31-4B8C-83A1-F6EECF244321}">
                <p14:modId xmlns:p14="http://schemas.microsoft.com/office/powerpoint/2010/main" val="78869083"/>
              </p:ext>
            </p:extLst>
          </p:nvPr>
        </p:nvGraphicFramePr>
        <p:xfrm>
          <a:off x="9512" y="1733832"/>
          <a:ext cx="5991760" cy="403949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Marcador de posición de contenido 4">
            <a:extLst>
              <a:ext uri="{FF2B5EF4-FFF2-40B4-BE49-F238E27FC236}">
                <a16:creationId xmlns:a16="http://schemas.microsoft.com/office/drawing/2014/main" id="{493E8E95-FEDF-7FD9-4C85-DC69F474D445}"/>
              </a:ext>
            </a:extLst>
          </p:cNvPr>
          <p:cNvGraphicFramePr>
            <a:graphicFrameLocks/>
          </p:cNvGraphicFramePr>
          <p:nvPr>
            <p:extLst>
              <p:ext uri="{D42A27DB-BD31-4B8C-83A1-F6EECF244321}">
                <p14:modId xmlns:p14="http://schemas.microsoft.com/office/powerpoint/2010/main" val="3586701935"/>
              </p:ext>
            </p:extLst>
          </p:nvPr>
        </p:nvGraphicFramePr>
        <p:xfrm>
          <a:off x="6190730" y="1921289"/>
          <a:ext cx="5732085" cy="3696579"/>
        </p:xfrm>
        <a:graphic>
          <a:graphicData uri="http://schemas.openxmlformats.org/drawingml/2006/chart">
            <c:chart xmlns:c="http://schemas.openxmlformats.org/drawingml/2006/chart" xmlns:r="http://schemas.openxmlformats.org/officeDocument/2006/relationships" r:id="rId3"/>
          </a:graphicData>
        </a:graphic>
      </p:graphicFrame>
      <p:sp>
        <p:nvSpPr>
          <p:cNvPr id="14" name="CuadroTexto 13">
            <a:extLst>
              <a:ext uri="{FF2B5EF4-FFF2-40B4-BE49-F238E27FC236}">
                <a16:creationId xmlns:a16="http://schemas.microsoft.com/office/drawing/2014/main" id="{7950E943-86BF-8E0A-6BA1-ADB80E10F8AC}"/>
              </a:ext>
            </a:extLst>
          </p:cNvPr>
          <p:cNvSpPr txBox="1"/>
          <p:nvPr/>
        </p:nvSpPr>
        <p:spPr>
          <a:xfrm>
            <a:off x="6219722" y="1050197"/>
            <a:ext cx="5732085" cy="523220"/>
          </a:xfrm>
          <a:prstGeom prst="rect">
            <a:avLst/>
          </a:prstGeom>
          <a:noFill/>
        </p:spPr>
        <p:txBody>
          <a:bodyPr wrap="square">
            <a:spAutoFit/>
          </a:bodyPr>
          <a:lstStyle>
            <a:defPPr>
              <a:defRPr lang="es-MX"/>
            </a:defPPr>
            <a:lvl1pPr>
              <a:defRPr sz="1400" b="1" i="0" u="none" strike="noStrike" baseline="0">
                <a:solidFill>
                  <a:srgbClr val="6E152E"/>
                </a:solidFill>
                <a:latin typeface="Geomanist Light" panose="02000503000000020004" pitchFamily="50" charset="0"/>
              </a:defRPr>
            </a:lvl1pPr>
          </a:lstStyle>
          <a:p>
            <a:r>
              <a:rPr lang="es-MX" dirty="0"/>
              <a:t>Distribución porcentual de asesorías jurídicas brindadas por los CJM según tipo, 2021 y 2022</a:t>
            </a:r>
          </a:p>
        </p:txBody>
      </p:sp>
      <p:sp>
        <p:nvSpPr>
          <p:cNvPr id="15" name="CuadroTexto 14">
            <a:extLst>
              <a:ext uri="{FF2B5EF4-FFF2-40B4-BE49-F238E27FC236}">
                <a16:creationId xmlns:a16="http://schemas.microsoft.com/office/drawing/2014/main" id="{FD7B50BC-85D6-8A9C-2888-50DFBDCBCDD7}"/>
              </a:ext>
            </a:extLst>
          </p:cNvPr>
          <p:cNvSpPr txBox="1"/>
          <p:nvPr/>
        </p:nvSpPr>
        <p:spPr>
          <a:xfrm>
            <a:off x="173574" y="5927585"/>
            <a:ext cx="5430813" cy="507831"/>
          </a:xfrm>
          <a:prstGeom prst="rect">
            <a:avLst/>
          </a:prstGeom>
          <a:noFill/>
        </p:spPr>
        <p:txBody>
          <a:bodyPr wrap="square">
            <a:spAutoFit/>
          </a:bodyPr>
          <a:lstStyle/>
          <a:p>
            <a:pPr marR="47920"/>
            <a:r>
              <a:rPr lang="es-MX" sz="900" dirty="0">
                <a:solidFill>
                  <a:schemeClr val="bg1">
                    <a:lumMod val="50000"/>
                  </a:schemeClr>
                </a:solidFill>
                <a:latin typeface="Geomanist Light" panose="02000503000000020004" pitchFamily="50" charset="0"/>
              </a:rPr>
              <a:t>Nota 1: La información corresponde en 2021 a 56 CJM y en 2022 a 61 CJM. Para los CJM que iniciaron operaciones en 2023, no se registra información.</a:t>
            </a:r>
          </a:p>
          <a:p>
            <a:pPr marR="140950"/>
            <a:r>
              <a:rPr lang="es-MX" sz="900" dirty="0">
                <a:solidFill>
                  <a:schemeClr val="bg1">
                    <a:lumMod val="50000"/>
                  </a:schemeClr>
                </a:solidFill>
                <a:latin typeface="Geomanist Light" panose="02000503000000020004" pitchFamily="50" charset="0"/>
              </a:rPr>
              <a:t>Nota 2: En 2021, 1 CJM no reportó información.</a:t>
            </a:r>
          </a:p>
        </p:txBody>
      </p:sp>
      <p:sp>
        <p:nvSpPr>
          <p:cNvPr id="16" name="CuadroTexto 15">
            <a:extLst>
              <a:ext uri="{FF2B5EF4-FFF2-40B4-BE49-F238E27FC236}">
                <a16:creationId xmlns:a16="http://schemas.microsoft.com/office/drawing/2014/main" id="{3F7C5B5B-871E-FACE-D322-2CF4C51B8F1E}"/>
              </a:ext>
            </a:extLst>
          </p:cNvPr>
          <p:cNvSpPr txBox="1"/>
          <p:nvPr/>
        </p:nvSpPr>
        <p:spPr>
          <a:xfrm>
            <a:off x="6347207" y="5790392"/>
            <a:ext cx="5458511" cy="507831"/>
          </a:xfrm>
          <a:prstGeom prst="rect">
            <a:avLst/>
          </a:prstGeom>
          <a:noFill/>
        </p:spPr>
        <p:txBody>
          <a:bodyPr wrap="square">
            <a:spAutoFit/>
          </a:bodyPr>
          <a:lstStyle/>
          <a:p>
            <a:pPr marR="47920"/>
            <a:r>
              <a:rPr lang="es-MX" sz="900" dirty="0">
                <a:solidFill>
                  <a:schemeClr val="bg1">
                    <a:lumMod val="50000"/>
                  </a:schemeClr>
                </a:solidFill>
                <a:latin typeface="Geomanist Light" panose="02000503000000020004" pitchFamily="50" charset="0"/>
              </a:rPr>
              <a:t>Nota 1: La información corresponde en 2021 a 56 CJM y en 2022 a 61 CJM. Para los CJM que iniciaron operaciones en 2023, no se registra información.</a:t>
            </a:r>
          </a:p>
          <a:p>
            <a:pPr marR="140950"/>
            <a:r>
              <a:rPr lang="es-MX" sz="900" dirty="0">
                <a:solidFill>
                  <a:schemeClr val="bg1">
                    <a:lumMod val="50000"/>
                  </a:schemeClr>
                </a:solidFill>
                <a:latin typeface="Geomanist Light" panose="02000503000000020004" pitchFamily="50" charset="0"/>
              </a:rPr>
              <a:t>Nota 2: En 2021, 1 CJM no reportó información.</a:t>
            </a:r>
          </a:p>
        </p:txBody>
      </p:sp>
      <p:sp>
        <p:nvSpPr>
          <p:cNvPr id="2" name="8 Rectángulo">
            <a:extLst>
              <a:ext uri="{FF2B5EF4-FFF2-40B4-BE49-F238E27FC236}">
                <a16:creationId xmlns:a16="http://schemas.microsoft.com/office/drawing/2014/main" id="{D62B26C1-F876-4A90-CBD9-CC949085EAD2}"/>
              </a:ext>
            </a:extLst>
          </p:cNvPr>
          <p:cNvSpPr/>
          <p:nvPr/>
        </p:nvSpPr>
        <p:spPr>
          <a:xfrm>
            <a:off x="7790555" y="6522507"/>
            <a:ext cx="4227871" cy="200055"/>
          </a:xfrm>
          <a:prstGeom prst="rect">
            <a:avLst/>
          </a:prstGeom>
        </p:spPr>
        <p:txBody>
          <a:bodyPr wrap="square">
            <a:spAutoFit/>
          </a:bodyPr>
          <a:lstStyle/>
          <a:p>
            <a:pPr marR="0" algn="r"/>
            <a:r>
              <a:rPr lang="es-MX" sz="700" b="0" i="0" u="none" strike="noStrike" baseline="0" dirty="0">
                <a:solidFill>
                  <a:schemeClr val="bg1">
                    <a:lumMod val="50000"/>
                  </a:schemeClr>
                </a:solidFill>
                <a:latin typeface="Geomanist" panose="02000503000000020004" pitchFamily="50" charset="0"/>
              </a:rPr>
              <a:t>Fuente: INEGI. Centros de Justicia para las Mujeres 2023.</a:t>
            </a:r>
            <a:endParaRPr lang="es-MX" sz="100" dirty="0">
              <a:solidFill>
                <a:schemeClr val="bg1">
                  <a:lumMod val="50000"/>
                </a:schemeClr>
              </a:solidFill>
              <a:latin typeface="Geomanist" panose="02000503000000020004" pitchFamily="50" charset="0"/>
            </a:endParaRPr>
          </a:p>
        </p:txBody>
      </p:sp>
    </p:spTree>
    <p:extLst>
      <p:ext uri="{BB962C8B-B14F-4D97-AF65-F5344CB8AC3E}">
        <p14:creationId xmlns:p14="http://schemas.microsoft.com/office/powerpoint/2010/main" val="3511495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5357D45-6345-EE02-4A34-8E3BB373C6C0}"/>
              </a:ext>
            </a:extLst>
          </p:cNvPr>
          <p:cNvSpPr>
            <a:spLocks noGrp="1"/>
          </p:cNvSpPr>
          <p:nvPr>
            <p:ph type="body" sz="quarter" idx="10"/>
          </p:nvPr>
        </p:nvSpPr>
        <p:spPr/>
        <p:txBody>
          <a:bodyPr>
            <a:normAutofit fontScale="92500" lnSpcReduction="10000"/>
          </a:bodyPr>
          <a:lstStyle/>
          <a:p>
            <a:pPr algn="r"/>
            <a:r>
              <a:rPr lang="es-MX" dirty="0"/>
              <a:t>2. Consideraciones sobre las fuentes de información</a:t>
            </a:r>
          </a:p>
        </p:txBody>
      </p:sp>
    </p:spTree>
    <p:extLst>
      <p:ext uri="{BB962C8B-B14F-4D97-AF65-F5344CB8AC3E}">
        <p14:creationId xmlns:p14="http://schemas.microsoft.com/office/powerpoint/2010/main" val="12585174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8E5FD45-19C0-4643-B97B-D4D5B30C5D0D}"/>
              </a:ext>
            </a:extLst>
          </p:cNvPr>
          <p:cNvSpPr txBox="1"/>
          <p:nvPr/>
        </p:nvSpPr>
        <p:spPr>
          <a:xfrm>
            <a:off x="9291145" y="741604"/>
            <a:ext cx="2091558" cy="369332"/>
          </a:xfrm>
          <a:prstGeom prst="rect">
            <a:avLst/>
          </a:prstGeom>
          <a:noFill/>
        </p:spPr>
        <p:txBody>
          <a:bodyPr wrap="square">
            <a:spAutoFit/>
          </a:bodyPr>
          <a:lstStyle/>
          <a:p>
            <a:pPr algn="ctr"/>
            <a:r>
              <a:rPr lang="es-MX" sz="1800" b="1" dirty="0">
                <a:solidFill>
                  <a:schemeClr val="bg1"/>
                </a:solidFill>
                <a:latin typeface="Geomanist Bold" panose="02000503000000020004" pitchFamily="2" charset="77"/>
              </a:rPr>
              <a:t>Título de la página</a:t>
            </a:r>
          </a:p>
        </p:txBody>
      </p:sp>
      <p:sp>
        <p:nvSpPr>
          <p:cNvPr id="4" name="Marcador de texto 3">
            <a:extLst>
              <a:ext uri="{FF2B5EF4-FFF2-40B4-BE49-F238E27FC236}">
                <a16:creationId xmlns:a16="http://schemas.microsoft.com/office/drawing/2014/main" id="{B58FFED7-CC6A-704F-F346-A51F379049F8}"/>
              </a:ext>
            </a:extLst>
          </p:cNvPr>
          <p:cNvSpPr>
            <a:spLocks noGrp="1"/>
          </p:cNvSpPr>
          <p:nvPr>
            <p:ph type="body" sz="quarter" idx="10"/>
          </p:nvPr>
        </p:nvSpPr>
        <p:spPr>
          <a:xfrm>
            <a:off x="5016522" y="2986119"/>
            <a:ext cx="5043488" cy="1638300"/>
          </a:xfrm>
        </p:spPr>
        <p:txBody>
          <a:bodyPr/>
          <a:lstStyle/>
          <a:p>
            <a:r>
              <a:rPr lang="es-MX" dirty="0">
                <a:latin typeface="Geomanist Light" panose="02000503000000020004" pitchFamily="50" charset="0"/>
              </a:rPr>
              <a:t>Gracias</a:t>
            </a:r>
          </a:p>
        </p:txBody>
      </p:sp>
    </p:spTree>
    <p:extLst>
      <p:ext uri="{BB962C8B-B14F-4D97-AF65-F5344CB8AC3E}">
        <p14:creationId xmlns:p14="http://schemas.microsoft.com/office/powerpoint/2010/main" val="4000995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CE01DDB-CC44-B3B3-37FD-4D6E8A107A4B}"/>
              </a:ext>
            </a:extLst>
          </p:cNvPr>
          <p:cNvSpPr txBox="1"/>
          <p:nvPr/>
        </p:nvSpPr>
        <p:spPr>
          <a:xfrm>
            <a:off x="135467" y="902057"/>
            <a:ext cx="10109200" cy="996042"/>
          </a:xfrm>
          <a:prstGeom prst="rect">
            <a:avLst/>
          </a:prstGeom>
          <a:noFill/>
        </p:spPr>
        <p:txBody>
          <a:bodyPr wrap="square">
            <a:spAutoFit/>
          </a:bodyPr>
          <a:lstStyle/>
          <a:p>
            <a:pPr algn="just">
              <a:lnSpc>
                <a:spcPct val="107000"/>
              </a:lnSpc>
            </a:pPr>
            <a:r>
              <a:rPr lang="es-MX" sz="1400" dirty="0">
                <a:solidFill>
                  <a:schemeClr val="tx1">
                    <a:lumMod val="95000"/>
                    <a:lumOff val="5000"/>
                  </a:schemeClr>
                </a:solidFill>
                <a:latin typeface="Geomanist Light" panose="02000503000000020004" pitchFamily="50" charset="0"/>
              </a:rPr>
              <a:t>La información del </a:t>
            </a:r>
            <a:r>
              <a:rPr lang="es-MX" sz="1400" b="1" dirty="0">
                <a:solidFill>
                  <a:srgbClr val="691B31"/>
                </a:solidFill>
                <a:latin typeface="Geomanist Light" panose="02000503000000020004" pitchFamily="50" charset="0"/>
              </a:rPr>
              <a:t>Secretariado Ejecutivo del Sistema Nacional de Seguridad Pública </a:t>
            </a:r>
            <a:r>
              <a:rPr lang="es-MX" sz="1400" dirty="0">
                <a:solidFill>
                  <a:schemeClr val="tx1">
                    <a:lumMod val="95000"/>
                    <a:lumOff val="5000"/>
                  </a:schemeClr>
                </a:solidFill>
                <a:latin typeface="Geomanist Light" panose="02000503000000020004" pitchFamily="50" charset="0"/>
              </a:rPr>
              <a:t>(SESNSP) constituye la </a:t>
            </a:r>
            <a:r>
              <a:rPr lang="es-MX" sz="1400" b="1" dirty="0">
                <a:solidFill>
                  <a:srgbClr val="691B31"/>
                </a:solidFill>
                <a:latin typeface="Geomanist Light" panose="02000503000000020004" pitchFamily="50" charset="0"/>
              </a:rPr>
              <a:t>estadística oficial de incidencia delictiva en el país</a:t>
            </a:r>
            <a:r>
              <a:rPr lang="es-MX" sz="1400" dirty="0">
                <a:solidFill>
                  <a:schemeClr val="tx1">
                    <a:lumMod val="95000"/>
                    <a:lumOff val="5000"/>
                  </a:schemeClr>
                </a:solidFill>
                <a:latin typeface="Geomanist Light" panose="02000503000000020004" pitchFamily="50" charset="0"/>
              </a:rPr>
              <a:t>, es reportada directamente por las Procuradurías y Fiscalías de Justicia de las entidades federativas con base en los registros administrativos provenientes de las averiguaciones previas y carpetas de investigación iniciadas. </a:t>
            </a:r>
          </a:p>
        </p:txBody>
      </p:sp>
      <p:sp>
        <p:nvSpPr>
          <p:cNvPr id="10" name="CuadroTexto 9">
            <a:extLst>
              <a:ext uri="{FF2B5EF4-FFF2-40B4-BE49-F238E27FC236}">
                <a16:creationId xmlns:a16="http://schemas.microsoft.com/office/drawing/2014/main" id="{B0F8A9A8-C45C-784E-604E-339A98C99C5A}"/>
              </a:ext>
            </a:extLst>
          </p:cNvPr>
          <p:cNvSpPr txBox="1"/>
          <p:nvPr/>
        </p:nvSpPr>
        <p:spPr>
          <a:xfrm>
            <a:off x="5571241" y="2084563"/>
            <a:ext cx="4503117" cy="4366773"/>
          </a:xfrm>
          <a:prstGeom prst="rect">
            <a:avLst/>
          </a:prstGeom>
          <a:noFill/>
        </p:spPr>
        <p:txBody>
          <a:bodyPr wrap="square">
            <a:spAutoFit/>
          </a:bodyPr>
          <a:lstStyle/>
          <a:p>
            <a:pPr marL="285750" indent="-285750" algn="just">
              <a:lnSpc>
                <a:spcPct val="107000"/>
              </a:lnSpc>
              <a:spcBef>
                <a:spcPts val="1200"/>
              </a:spcBef>
              <a:spcAft>
                <a:spcPts val="800"/>
              </a:spcAft>
              <a:buFont typeface="Arial" panose="020B0604020202020204" pitchFamily="34" charset="0"/>
              <a:buChar char="•"/>
              <a:tabLst>
                <a:tab pos="457200" algn="l"/>
              </a:tabLst>
            </a:pPr>
            <a:r>
              <a:rPr lang="es-MX" sz="1300" b="1" kern="1200" dirty="0">
                <a:solidFill>
                  <a:srgbClr val="691B31"/>
                </a:solidFill>
                <a:latin typeface="Geomanist Light" panose="02000503000000020004" pitchFamily="50" charset="0"/>
              </a:rPr>
              <a:t>No se trata de hechos juzgados </a:t>
            </a:r>
            <a:r>
              <a:rPr lang="es-MX" sz="1300" kern="1200" dirty="0">
                <a:solidFill>
                  <a:schemeClr val="tx1">
                    <a:lumMod val="95000"/>
                    <a:lumOff val="5000"/>
                  </a:schemeClr>
                </a:solidFill>
                <a:latin typeface="Geomanist Light" panose="02000503000000020004" pitchFamily="50" charset="0"/>
              </a:rPr>
              <a:t>por la autoridad judicial, por lo que </a:t>
            </a:r>
            <a:r>
              <a:rPr lang="es-MX" sz="1300" b="1" kern="1200" dirty="0">
                <a:solidFill>
                  <a:srgbClr val="691B31"/>
                </a:solidFill>
                <a:latin typeface="Geomanist Light" panose="02000503000000020004" pitchFamily="50" charset="0"/>
              </a:rPr>
              <a:t>se debe hablar de presuntas víctimas o presuntos delitos</a:t>
            </a:r>
            <a:r>
              <a:rPr lang="es-MX" sz="1300" kern="1200" dirty="0">
                <a:solidFill>
                  <a:schemeClr val="tx1">
                    <a:lumMod val="95000"/>
                    <a:lumOff val="5000"/>
                  </a:schemeClr>
                </a:solidFill>
                <a:latin typeface="Geomanist Light" panose="02000503000000020004" pitchFamily="50" charset="0"/>
              </a:rPr>
              <a:t>,</a:t>
            </a:r>
            <a:r>
              <a:rPr lang="es-MX" sz="1300" b="1" kern="1200" dirty="0">
                <a:solidFill>
                  <a:srgbClr val="691B31"/>
                </a:solidFill>
                <a:latin typeface="Geomanist Light" panose="02000503000000020004" pitchFamily="50" charset="0"/>
              </a:rPr>
              <a:t> </a:t>
            </a:r>
            <a:r>
              <a:rPr lang="es-MX" sz="1300" kern="1200" dirty="0">
                <a:solidFill>
                  <a:schemeClr val="tx1">
                    <a:lumMod val="95000"/>
                    <a:lumOff val="5000"/>
                  </a:schemeClr>
                </a:solidFill>
                <a:latin typeface="Geomanist Light" panose="02000503000000020004" pitchFamily="50" charset="0"/>
              </a:rPr>
              <a:t>según corresponda.</a:t>
            </a:r>
          </a:p>
          <a:p>
            <a:pPr marL="285750" indent="-285750" algn="just">
              <a:lnSpc>
                <a:spcPct val="107000"/>
              </a:lnSpc>
              <a:spcBef>
                <a:spcPts val="1200"/>
              </a:spcBef>
              <a:spcAft>
                <a:spcPts val="800"/>
              </a:spcAft>
              <a:buFont typeface="Arial" panose="020B0604020202020204" pitchFamily="34" charset="0"/>
              <a:buChar char="•"/>
              <a:tabLst>
                <a:tab pos="457200" algn="l"/>
              </a:tabLst>
            </a:pPr>
            <a:r>
              <a:rPr lang="es-MX" sz="1300" dirty="0">
                <a:solidFill>
                  <a:schemeClr val="tx1">
                    <a:lumMod val="95000"/>
                    <a:lumOff val="5000"/>
                  </a:schemeClr>
                </a:solidFill>
                <a:effectLst/>
                <a:latin typeface="Geomanist Light" panose="02000503000000020004" pitchFamily="50" charset="0"/>
                <a:ea typeface="Calibri" panose="020F0502020204030204" pitchFamily="34" charset="0"/>
                <a:cs typeface="Times New Roman" panose="02020603050405020304" pitchFamily="18" charset="0"/>
              </a:rPr>
              <a:t>La </a:t>
            </a:r>
            <a:r>
              <a:rPr lang="es-MX" sz="1300" b="1" dirty="0">
                <a:solidFill>
                  <a:srgbClr val="691B31"/>
                </a:solidFill>
                <a:latin typeface="Geomanist Light" panose="02000503000000020004" pitchFamily="50" charset="0"/>
              </a:rPr>
              <a:t>actualización de los datos es mensual</a:t>
            </a:r>
            <a:r>
              <a:rPr lang="es-MX" sz="1300" dirty="0">
                <a:solidFill>
                  <a:schemeClr val="tx1">
                    <a:lumMod val="95000"/>
                    <a:lumOff val="5000"/>
                  </a:schemeClr>
                </a:solidFill>
                <a:effectLst/>
                <a:latin typeface="Geomanist Light" panose="02000503000000020004" pitchFamily="50" charset="0"/>
                <a:ea typeface="Calibri" panose="020F0502020204030204" pitchFamily="34" charset="0"/>
                <a:cs typeface="Times New Roman" panose="02020603050405020304" pitchFamily="18" charset="0"/>
              </a:rPr>
              <a:t>, con una serie que inicia en enero de 2015 y hasta el mes previo a su publicación. L</a:t>
            </a:r>
            <a:r>
              <a:rPr lang="es-MX" sz="1300" kern="1200" dirty="0">
                <a:solidFill>
                  <a:schemeClr val="tx1">
                    <a:lumMod val="95000"/>
                    <a:lumOff val="5000"/>
                  </a:schemeClr>
                </a:solidFill>
                <a:latin typeface="Geomanist Light" panose="02000503000000020004" pitchFamily="50" charset="0"/>
              </a:rPr>
              <a:t>a información puede variar respecto a la ya reportada, estos cambios se atribuyen al avance y resultados de las indagatorias, con base en los que se puede reclasificar el presunto delito o determinar que no existe el delito que dio origen a la investigación.</a:t>
            </a:r>
          </a:p>
          <a:p>
            <a:pPr marL="285750" indent="-285750" algn="just">
              <a:lnSpc>
                <a:spcPct val="107000"/>
              </a:lnSpc>
              <a:spcBef>
                <a:spcPts val="1200"/>
              </a:spcBef>
              <a:spcAft>
                <a:spcPts val="800"/>
              </a:spcAft>
              <a:buFont typeface="Arial" panose="020B0604020202020204" pitchFamily="34" charset="0"/>
              <a:buChar char="•"/>
              <a:tabLst>
                <a:tab pos="457200" algn="l"/>
              </a:tabLst>
            </a:pPr>
            <a:r>
              <a:rPr lang="es-MX" sz="1300" kern="1200" dirty="0">
                <a:solidFill>
                  <a:schemeClr val="tx1">
                    <a:lumMod val="95000"/>
                    <a:lumOff val="5000"/>
                  </a:schemeClr>
                </a:solidFill>
                <a:latin typeface="Geomanist Light" panose="02000503000000020004" pitchFamily="50" charset="0"/>
              </a:rPr>
              <a:t>Actualmente, el </a:t>
            </a:r>
            <a:r>
              <a:rPr lang="es-MX" sz="1300" b="1" kern="1200" dirty="0">
                <a:solidFill>
                  <a:srgbClr val="691B31"/>
                </a:solidFill>
                <a:latin typeface="Geomanist Light" panose="02000503000000020004" pitchFamily="50" charset="0"/>
              </a:rPr>
              <a:t>seguimiento a casos individuales no es posible</a:t>
            </a:r>
            <a:r>
              <a:rPr lang="es-MX" sz="1300" kern="1200" dirty="0">
                <a:solidFill>
                  <a:schemeClr val="tx1">
                    <a:lumMod val="95000"/>
                    <a:lumOff val="5000"/>
                  </a:schemeClr>
                </a:solidFill>
                <a:latin typeface="Geomanist Light" panose="02000503000000020004" pitchFamily="50" charset="0"/>
              </a:rPr>
              <a:t>, pues la unidad principal de observación son las carpetas de investigación y no </a:t>
            </a:r>
            <a:r>
              <a:rPr lang="es-MX" sz="1300" dirty="0">
                <a:solidFill>
                  <a:schemeClr val="tx1">
                    <a:lumMod val="95000"/>
                    <a:lumOff val="5000"/>
                  </a:schemeClr>
                </a:solidFill>
                <a:latin typeface="Geomanist Light" panose="02000503000000020004" pitchFamily="50" charset="0"/>
              </a:rPr>
              <a:t>las personas involucradas; eso imposibilita la trazabilidad de un caso individual durante el proceso de investigación y posteriormente durante la impartición de justicia, en aquellos casos que prosiguen a esta instancia. </a:t>
            </a:r>
          </a:p>
        </p:txBody>
      </p:sp>
      <p:grpSp>
        <p:nvGrpSpPr>
          <p:cNvPr id="13" name="Grupo 12">
            <a:extLst>
              <a:ext uri="{FF2B5EF4-FFF2-40B4-BE49-F238E27FC236}">
                <a16:creationId xmlns:a16="http://schemas.microsoft.com/office/drawing/2014/main" id="{BA02714F-55A0-1A0C-3ACA-DF9BC553DD56}"/>
              </a:ext>
            </a:extLst>
          </p:cNvPr>
          <p:cNvGrpSpPr/>
          <p:nvPr/>
        </p:nvGrpSpPr>
        <p:grpSpPr>
          <a:xfrm>
            <a:off x="537659" y="2084563"/>
            <a:ext cx="4503213" cy="4259676"/>
            <a:chOff x="285603" y="2207111"/>
            <a:chExt cx="4503213" cy="4259676"/>
          </a:xfrm>
        </p:grpSpPr>
        <p:grpSp>
          <p:nvGrpSpPr>
            <p:cNvPr id="4" name="Grupo 3">
              <a:extLst>
                <a:ext uri="{FF2B5EF4-FFF2-40B4-BE49-F238E27FC236}">
                  <a16:creationId xmlns:a16="http://schemas.microsoft.com/office/drawing/2014/main" id="{EFFBDA93-0A20-9EB1-31C4-ACE829AE51C3}"/>
                </a:ext>
              </a:extLst>
            </p:cNvPr>
            <p:cNvGrpSpPr/>
            <p:nvPr/>
          </p:nvGrpSpPr>
          <p:grpSpPr>
            <a:xfrm>
              <a:off x="285699" y="2807246"/>
              <a:ext cx="4503117" cy="1811888"/>
              <a:chOff x="733072" y="2104152"/>
              <a:chExt cx="5145609" cy="1811888"/>
            </a:xfrm>
          </p:grpSpPr>
          <p:sp>
            <p:nvSpPr>
              <p:cNvPr id="5" name="Forma libre: forma 4">
                <a:extLst>
                  <a:ext uri="{FF2B5EF4-FFF2-40B4-BE49-F238E27FC236}">
                    <a16:creationId xmlns:a16="http://schemas.microsoft.com/office/drawing/2014/main" id="{5BF9E2F0-A6F9-0A0A-50B7-3F3A9DE3DE95}"/>
                  </a:ext>
                </a:extLst>
              </p:cNvPr>
              <p:cNvSpPr/>
              <p:nvPr/>
            </p:nvSpPr>
            <p:spPr>
              <a:xfrm>
                <a:off x="733072" y="2104152"/>
                <a:ext cx="5145609" cy="377369"/>
              </a:xfrm>
              <a:custGeom>
                <a:avLst/>
                <a:gdLst>
                  <a:gd name="connsiteX0" fmla="*/ 0 w 5145609"/>
                  <a:gd name="connsiteY0" fmla="*/ 0 h 537773"/>
                  <a:gd name="connsiteX1" fmla="*/ 5145609 w 5145609"/>
                  <a:gd name="connsiteY1" fmla="*/ 0 h 537773"/>
                  <a:gd name="connsiteX2" fmla="*/ 5145609 w 5145609"/>
                  <a:gd name="connsiteY2" fmla="*/ 537773 h 537773"/>
                  <a:gd name="connsiteX3" fmla="*/ 0 w 5145609"/>
                  <a:gd name="connsiteY3" fmla="*/ 537773 h 537773"/>
                  <a:gd name="connsiteX4" fmla="*/ 0 w 5145609"/>
                  <a:gd name="connsiteY4" fmla="*/ 0 h 537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5609" h="537773">
                    <a:moveTo>
                      <a:pt x="0" y="0"/>
                    </a:moveTo>
                    <a:lnTo>
                      <a:pt x="5145609" y="0"/>
                    </a:lnTo>
                    <a:lnTo>
                      <a:pt x="5145609" y="537773"/>
                    </a:lnTo>
                    <a:lnTo>
                      <a:pt x="0" y="537773"/>
                    </a:lnTo>
                    <a:lnTo>
                      <a:pt x="0" y="0"/>
                    </a:lnTo>
                    <a:close/>
                  </a:path>
                </a:pathLst>
              </a:custGeom>
              <a:solidFill>
                <a:srgbClr val="A7802D"/>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s-MX" sz="1600" b="1" kern="1200" dirty="0">
                    <a:latin typeface="Geomanist Light" panose="02000503000000020004" pitchFamily="50" charset="0"/>
                  </a:rPr>
                  <a:t>Presuntos delitos</a:t>
                </a:r>
              </a:p>
            </p:txBody>
          </p:sp>
          <p:sp>
            <p:nvSpPr>
              <p:cNvPr id="6" name="Forma libre: forma 5">
                <a:extLst>
                  <a:ext uri="{FF2B5EF4-FFF2-40B4-BE49-F238E27FC236}">
                    <a16:creationId xmlns:a16="http://schemas.microsoft.com/office/drawing/2014/main" id="{EDD96B89-E850-1A06-8CE5-5016CDB8FF01}"/>
                  </a:ext>
                </a:extLst>
              </p:cNvPr>
              <p:cNvSpPr/>
              <p:nvPr/>
            </p:nvSpPr>
            <p:spPr>
              <a:xfrm>
                <a:off x="733072" y="2505858"/>
                <a:ext cx="5145609" cy="1410182"/>
              </a:xfrm>
              <a:custGeom>
                <a:avLst/>
                <a:gdLst>
                  <a:gd name="connsiteX0" fmla="*/ 0 w 5145609"/>
                  <a:gd name="connsiteY0" fmla="*/ 0 h 1549379"/>
                  <a:gd name="connsiteX1" fmla="*/ 5145609 w 5145609"/>
                  <a:gd name="connsiteY1" fmla="*/ 0 h 1549379"/>
                  <a:gd name="connsiteX2" fmla="*/ 5145609 w 5145609"/>
                  <a:gd name="connsiteY2" fmla="*/ 1549379 h 1549379"/>
                  <a:gd name="connsiteX3" fmla="*/ 0 w 5145609"/>
                  <a:gd name="connsiteY3" fmla="*/ 1549379 h 1549379"/>
                  <a:gd name="connsiteX4" fmla="*/ 0 w 5145609"/>
                  <a:gd name="connsiteY4" fmla="*/ 0 h 1549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5609" h="1549379">
                    <a:moveTo>
                      <a:pt x="0" y="0"/>
                    </a:moveTo>
                    <a:lnTo>
                      <a:pt x="5145609" y="0"/>
                    </a:lnTo>
                    <a:lnTo>
                      <a:pt x="5145609" y="1549379"/>
                    </a:lnTo>
                    <a:lnTo>
                      <a:pt x="0" y="1549379"/>
                    </a:lnTo>
                    <a:lnTo>
                      <a:pt x="0" y="0"/>
                    </a:lnTo>
                    <a:close/>
                  </a:path>
                </a:pathLst>
              </a:custGeom>
              <a:gradFill flip="none" rotWithShape="1">
                <a:gsLst>
                  <a:gs pos="0">
                    <a:srgbClr val="A7802D">
                      <a:tint val="66000"/>
                      <a:satMod val="160000"/>
                    </a:srgbClr>
                  </a:gs>
                  <a:gs pos="50000">
                    <a:srgbClr val="A7802D">
                      <a:tint val="44500"/>
                      <a:satMod val="160000"/>
                    </a:srgbClr>
                  </a:gs>
                  <a:gs pos="100000">
                    <a:srgbClr val="A7802D">
                      <a:tint val="23500"/>
                      <a:satMod val="160000"/>
                    </a:srgbClr>
                  </a:gs>
                </a:gsLst>
                <a:lin ang="2700000" scaled="1"/>
                <a:tileRect/>
              </a:gra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defTabSz="622300">
                  <a:lnSpc>
                    <a:spcPct val="114000"/>
                  </a:lnSpc>
                  <a:spcBef>
                    <a:spcPts val="600"/>
                  </a:spcBef>
                  <a:spcAft>
                    <a:spcPts val="600"/>
                  </a:spcAft>
                  <a:buFont typeface="Arial" panose="020B0604020202020204" pitchFamily="34" charset="0"/>
                  <a:buChar char="•"/>
                </a:pPr>
                <a:r>
                  <a:rPr lang="es-MX" sz="1300" kern="1200" dirty="0">
                    <a:solidFill>
                      <a:schemeClr val="tx1">
                        <a:lumMod val="95000"/>
                        <a:lumOff val="5000"/>
                      </a:schemeClr>
                    </a:solidFill>
                    <a:latin typeface="Geomanist Light" panose="02000503000000020004" pitchFamily="50" charset="0"/>
                    <a:ea typeface="Calibri" panose="020F0502020204030204" pitchFamily="34" charset="0"/>
                    <a:cs typeface="Times New Roman" panose="02020603050405020304" pitchFamily="18" charset="0"/>
                  </a:rPr>
                  <a:t>Permite conocer el número y tipo de delitos que se denuncian y de los cuales se inicia la carpeta de investigación. </a:t>
                </a:r>
              </a:p>
              <a:p>
                <a:pPr marL="114300" lvl="1" indent="-114300" defTabSz="622300">
                  <a:lnSpc>
                    <a:spcPct val="114000"/>
                  </a:lnSpc>
                  <a:spcBef>
                    <a:spcPts val="600"/>
                  </a:spcBef>
                  <a:spcAft>
                    <a:spcPts val="600"/>
                  </a:spcAft>
                  <a:buFont typeface="Arial" panose="020B0604020202020204" pitchFamily="34" charset="0"/>
                  <a:buChar char="•"/>
                </a:pPr>
                <a:r>
                  <a:rPr lang="es-MX" sz="1300" kern="1200" dirty="0">
                    <a:solidFill>
                      <a:schemeClr val="tx1">
                        <a:lumMod val="95000"/>
                        <a:lumOff val="5000"/>
                      </a:schemeClr>
                    </a:solidFill>
                    <a:latin typeface="Geomanist Light" panose="02000503000000020004" pitchFamily="50" charset="0"/>
                    <a:ea typeface="Calibri" panose="020F0502020204030204" pitchFamily="34" charset="0"/>
                    <a:cs typeface="Times New Roman" panose="02020603050405020304" pitchFamily="18" charset="0"/>
                  </a:rPr>
                  <a:t>En cada presunto delito reportado pueden estar involucradas una o más víctimas, así como victimarios.</a:t>
                </a:r>
              </a:p>
            </p:txBody>
          </p:sp>
        </p:grpSp>
        <p:grpSp>
          <p:nvGrpSpPr>
            <p:cNvPr id="7" name="Grupo 6">
              <a:extLst>
                <a:ext uri="{FF2B5EF4-FFF2-40B4-BE49-F238E27FC236}">
                  <a16:creationId xmlns:a16="http://schemas.microsoft.com/office/drawing/2014/main" id="{92A31C03-8894-0E45-A464-1B8CAF90899A}"/>
                </a:ext>
              </a:extLst>
            </p:cNvPr>
            <p:cNvGrpSpPr/>
            <p:nvPr/>
          </p:nvGrpSpPr>
          <p:grpSpPr>
            <a:xfrm>
              <a:off x="285648" y="4802095"/>
              <a:ext cx="4503168" cy="1664692"/>
              <a:chOff x="6599067" y="2062202"/>
              <a:chExt cx="5145660" cy="1583296"/>
            </a:xfrm>
          </p:grpSpPr>
          <p:sp>
            <p:nvSpPr>
              <p:cNvPr id="8" name="Forma libre: forma 7">
                <a:extLst>
                  <a:ext uri="{FF2B5EF4-FFF2-40B4-BE49-F238E27FC236}">
                    <a16:creationId xmlns:a16="http://schemas.microsoft.com/office/drawing/2014/main" id="{9608AADF-A25B-F343-A11A-180A828EF085}"/>
                  </a:ext>
                </a:extLst>
              </p:cNvPr>
              <p:cNvSpPr/>
              <p:nvPr/>
            </p:nvSpPr>
            <p:spPr>
              <a:xfrm>
                <a:off x="6599118" y="2062202"/>
                <a:ext cx="5145609" cy="359517"/>
              </a:xfrm>
              <a:custGeom>
                <a:avLst/>
                <a:gdLst>
                  <a:gd name="connsiteX0" fmla="*/ 0 w 5145609"/>
                  <a:gd name="connsiteY0" fmla="*/ 0 h 537773"/>
                  <a:gd name="connsiteX1" fmla="*/ 5145609 w 5145609"/>
                  <a:gd name="connsiteY1" fmla="*/ 0 h 537773"/>
                  <a:gd name="connsiteX2" fmla="*/ 5145609 w 5145609"/>
                  <a:gd name="connsiteY2" fmla="*/ 537773 h 537773"/>
                  <a:gd name="connsiteX3" fmla="*/ 0 w 5145609"/>
                  <a:gd name="connsiteY3" fmla="*/ 537773 h 537773"/>
                  <a:gd name="connsiteX4" fmla="*/ 0 w 5145609"/>
                  <a:gd name="connsiteY4" fmla="*/ 0 h 537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5609" h="537773">
                    <a:moveTo>
                      <a:pt x="0" y="0"/>
                    </a:moveTo>
                    <a:lnTo>
                      <a:pt x="5145609" y="0"/>
                    </a:lnTo>
                    <a:lnTo>
                      <a:pt x="5145609" y="537773"/>
                    </a:lnTo>
                    <a:lnTo>
                      <a:pt x="0" y="537773"/>
                    </a:lnTo>
                    <a:lnTo>
                      <a:pt x="0" y="0"/>
                    </a:lnTo>
                    <a:close/>
                  </a:path>
                </a:pathLst>
              </a:custGeom>
              <a:solidFill>
                <a:schemeClr val="accent6">
                  <a:lumMod val="50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s-MX" sz="1600" b="1" kern="1200" dirty="0">
                    <a:latin typeface="Geomanist Light" panose="02000503000000020004" pitchFamily="50" charset="0"/>
                  </a:rPr>
                  <a:t>Presuntas víctimas</a:t>
                </a:r>
              </a:p>
            </p:txBody>
          </p:sp>
          <p:sp>
            <p:nvSpPr>
              <p:cNvPr id="9" name="Forma libre: forma 8">
                <a:extLst>
                  <a:ext uri="{FF2B5EF4-FFF2-40B4-BE49-F238E27FC236}">
                    <a16:creationId xmlns:a16="http://schemas.microsoft.com/office/drawing/2014/main" id="{0CCC700A-C28D-A697-D824-7CEFC38485C8}"/>
                  </a:ext>
                </a:extLst>
              </p:cNvPr>
              <p:cNvSpPr/>
              <p:nvPr/>
            </p:nvSpPr>
            <p:spPr>
              <a:xfrm>
                <a:off x="6599067" y="2457772"/>
                <a:ext cx="5145609" cy="1187726"/>
              </a:xfrm>
              <a:custGeom>
                <a:avLst/>
                <a:gdLst>
                  <a:gd name="connsiteX0" fmla="*/ 0 w 5145609"/>
                  <a:gd name="connsiteY0" fmla="*/ 0 h 1549379"/>
                  <a:gd name="connsiteX1" fmla="*/ 5145609 w 5145609"/>
                  <a:gd name="connsiteY1" fmla="*/ 0 h 1549379"/>
                  <a:gd name="connsiteX2" fmla="*/ 5145609 w 5145609"/>
                  <a:gd name="connsiteY2" fmla="*/ 1549379 h 1549379"/>
                  <a:gd name="connsiteX3" fmla="*/ 0 w 5145609"/>
                  <a:gd name="connsiteY3" fmla="*/ 1549379 h 1549379"/>
                  <a:gd name="connsiteX4" fmla="*/ 0 w 5145609"/>
                  <a:gd name="connsiteY4" fmla="*/ 0 h 1549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5609" h="1549379">
                    <a:moveTo>
                      <a:pt x="0" y="0"/>
                    </a:moveTo>
                    <a:lnTo>
                      <a:pt x="5145609" y="0"/>
                    </a:lnTo>
                    <a:lnTo>
                      <a:pt x="5145609" y="1549379"/>
                    </a:lnTo>
                    <a:lnTo>
                      <a:pt x="0" y="1549379"/>
                    </a:lnTo>
                    <a:lnTo>
                      <a:pt x="0" y="0"/>
                    </a:lnTo>
                    <a:close/>
                  </a:path>
                </a:pathLst>
              </a:custGeom>
              <a:gradFill flip="none" rotWithShape="1">
                <a:gsLst>
                  <a:gs pos="0">
                    <a:schemeClr val="accent6">
                      <a:lumMod val="50000"/>
                      <a:tint val="66000"/>
                      <a:satMod val="160000"/>
                    </a:schemeClr>
                  </a:gs>
                  <a:gs pos="50000">
                    <a:schemeClr val="accent6">
                      <a:lumMod val="50000"/>
                      <a:tint val="44500"/>
                      <a:satMod val="160000"/>
                    </a:schemeClr>
                  </a:gs>
                  <a:gs pos="100000">
                    <a:schemeClr val="accent6">
                      <a:lumMod val="50000"/>
                      <a:tint val="23500"/>
                      <a:satMod val="160000"/>
                    </a:schemeClr>
                  </a:gs>
                </a:gsLst>
                <a:lin ang="2700000" scaled="1"/>
                <a:tileRect/>
              </a:gra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defTabSz="622300">
                  <a:lnSpc>
                    <a:spcPct val="114000"/>
                  </a:lnSpc>
                  <a:spcBef>
                    <a:spcPts val="600"/>
                  </a:spcBef>
                  <a:spcAft>
                    <a:spcPts val="600"/>
                  </a:spcAft>
                  <a:buChar char="•"/>
                </a:pPr>
                <a:r>
                  <a:rPr lang="es-MX" sz="1300" kern="1200" dirty="0">
                    <a:solidFill>
                      <a:schemeClr val="tx1">
                        <a:lumMod val="95000"/>
                        <a:lumOff val="5000"/>
                      </a:schemeClr>
                    </a:solidFill>
                    <a:effectLst/>
                    <a:latin typeface="Geomanist Light" panose="02000503000000020004" pitchFamily="50" charset="0"/>
                    <a:ea typeface="Calibri" panose="020F0502020204030204" pitchFamily="34" charset="0"/>
                    <a:cs typeface="Times New Roman" panose="02020603050405020304" pitchFamily="18" charset="0"/>
                  </a:rPr>
                  <a:t>Permite conocer el número de </a:t>
                </a:r>
                <a:r>
                  <a:rPr lang="es-MX" sz="1300" b="1" kern="1200" dirty="0">
                    <a:solidFill>
                      <a:schemeClr val="tx1">
                        <a:lumMod val="95000"/>
                        <a:lumOff val="5000"/>
                      </a:schemeClr>
                    </a:solidFill>
                    <a:effectLst/>
                    <a:latin typeface="Geomanist Light" panose="02000503000000020004" pitchFamily="50" charset="0"/>
                    <a:ea typeface="Calibri" panose="020F0502020204030204" pitchFamily="34" charset="0"/>
                    <a:cs typeface="Times New Roman" panose="02020603050405020304" pitchFamily="18" charset="0"/>
                  </a:rPr>
                  <a:t>presuntas víctimas y algunas de sus características para los delitos de feminicidio, homicidio (cul</a:t>
                </a:r>
                <a:r>
                  <a:rPr lang="es-MX" sz="1300" b="1" dirty="0">
                    <a:solidFill>
                      <a:schemeClr val="tx1">
                        <a:lumMod val="95000"/>
                        <a:lumOff val="5000"/>
                      </a:schemeClr>
                    </a:solidFill>
                    <a:latin typeface="Geomanist Light" panose="02000503000000020004" pitchFamily="50" charset="0"/>
                    <a:ea typeface="Calibri" panose="020F0502020204030204" pitchFamily="34" charset="0"/>
                    <a:cs typeface="Times New Roman" panose="02020603050405020304" pitchFamily="18" charset="0"/>
                  </a:rPr>
                  <a:t>poso y doloso)</a:t>
                </a:r>
                <a:r>
                  <a:rPr lang="es-MX" sz="1300" b="1" kern="1200" dirty="0">
                    <a:solidFill>
                      <a:schemeClr val="tx1">
                        <a:lumMod val="95000"/>
                        <a:lumOff val="5000"/>
                      </a:schemeClr>
                    </a:solidFill>
                    <a:effectLst/>
                    <a:latin typeface="Geomanist Light" panose="02000503000000020004" pitchFamily="50" charset="0"/>
                    <a:ea typeface="Calibri" panose="020F0502020204030204" pitchFamily="34" charset="0"/>
                    <a:cs typeface="Times New Roman" panose="02020603050405020304" pitchFamily="18" charset="0"/>
                  </a:rPr>
                  <a:t>, lesiones, secuestro, rapto, tráfico de menores, corrupción de menores y trata de personas.</a:t>
                </a:r>
                <a:r>
                  <a:rPr lang="es-MX" sz="1300" kern="1200" dirty="0">
                    <a:solidFill>
                      <a:schemeClr val="tx1">
                        <a:lumMod val="95000"/>
                        <a:lumOff val="5000"/>
                      </a:schemeClr>
                    </a:solidFill>
                    <a:effectLst/>
                    <a:latin typeface="Geomanist Light" panose="02000503000000020004" pitchFamily="50" charset="0"/>
                    <a:ea typeface="Calibri" panose="020F0502020204030204" pitchFamily="34" charset="0"/>
                    <a:cs typeface="Times New Roman" panose="02020603050405020304" pitchFamily="18" charset="0"/>
                  </a:rPr>
                  <a:t> </a:t>
                </a:r>
                <a:endParaRPr lang="es-MX" sz="1300" kern="1200" dirty="0">
                  <a:solidFill>
                    <a:schemeClr val="tx1">
                      <a:lumMod val="95000"/>
                      <a:lumOff val="5000"/>
                    </a:schemeClr>
                  </a:solidFill>
                  <a:latin typeface="Geomanist Light" panose="02000503000000020004" pitchFamily="50" charset="0"/>
                </a:endParaRPr>
              </a:p>
              <a:p>
                <a:pPr marL="0" lvl="1" algn="l" defTabSz="533400">
                  <a:lnSpc>
                    <a:spcPct val="90000"/>
                  </a:lnSpc>
                  <a:spcBef>
                    <a:spcPct val="0"/>
                  </a:spcBef>
                  <a:spcAft>
                    <a:spcPct val="15000"/>
                  </a:spcAft>
                </a:pPr>
                <a:endParaRPr lang="es-MX" sz="1200" kern="1200" dirty="0">
                  <a:latin typeface="Geomanist Light" panose="02000503000000020004" pitchFamily="50" charset="0"/>
                </a:endParaRPr>
              </a:p>
            </p:txBody>
          </p:sp>
        </p:grpSp>
        <p:sp>
          <p:nvSpPr>
            <p:cNvPr id="12" name="CuadroTexto 11">
              <a:extLst>
                <a:ext uri="{FF2B5EF4-FFF2-40B4-BE49-F238E27FC236}">
                  <a16:creationId xmlns:a16="http://schemas.microsoft.com/office/drawing/2014/main" id="{85C82765-27F3-D9C2-1963-BDD1982E9ED0}"/>
                </a:ext>
              </a:extLst>
            </p:cNvPr>
            <p:cNvSpPr txBox="1"/>
            <p:nvPr/>
          </p:nvSpPr>
          <p:spPr>
            <a:xfrm>
              <a:off x="285603" y="2207111"/>
              <a:ext cx="4503168" cy="523220"/>
            </a:xfrm>
            <a:prstGeom prst="rect">
              <a:avLst/>
            </a:prstGeom>
            <a:noFill/>
          </p:spPr>
          <p:txBody>
            <a:bodyPr wrap="square">
              <a:spAutoFit/>
            </a:bodyPr>
            <a:lstStyle/>
            <a:p>
              <a:pPr algn="just"/>
              <a:r>
                <a:rPr lang="es-MX" sz="1400" dirty="0">
                  <a:solidFill>
                    <a:schemeClr val="tx1">
                      <a:lumMod val="95000"/>
                      <a:lumOff val="5000"/>
                    </a:schemeClr>
                  </a:solidFill>
                  <a:latin typeface="Geomanist Light" panose="02000503000000020004" pitchFamily="50" charset="0"/>
                </a:rPr>
                <a:t>Existen dos conjuntos de datos: </a:t>
              </a:r>
              <a:r>
                <a:rPr lang="es-MX" sz="1400" b="1" dirty="0">
                  <a:solidFill>
                    <a:srgbClr val="A7802D"/>
                  </a:solidFill>
                  <a:latin typeface="Geomanist Light" panose="02000503000000020004" pitchFamily="50" charset="0"/>
                </a:rPr>
                <a:t>presuntos delitos </a:t>
              </a:r>
              <a:r>
                <a:rPr lang="es-MX" sz="1400" dirty="0">
                  <a:solidFill>
                    <a:schemeClr val="tx1">
                      <a:lumMod val="95000"/>
                      <a:lumOff val="5000"/>
                    </a:schemeClr>
                  </a:solidFill>
                  <a:latin typeface="Geomanist Light" panose="02000503000000020004" pitchFamily="50" charset="0"/>
                </a:rPr>
                <a:t>y </a:t>
              </a:r>
              <a:r>
                <a:rPr lang="es-MX" sz="1400" b="1" dirty="0">
                  <a:solidFill>
                    <a:srgbClr val="245C4F"/>
                  </a:solidFill>
                  <a:latin typeface="Geomanist Light" panose="02000503000000020004" pitchFamily="50" charset="0"/>
                </a:rPr>
                <a:t>presuntas víctimas</a:t>
              </a:r>
              <a:r>
                <a:rPr lang="es-MX" sz="1400" dirty="0">
                  <a:solidFill>
                    <a:schemeClr val="tx1">
                      <a:lumMod val="95000"/>
                      <a:lumOff val="5000"/>
                    </a:schemeClr>
                  </a:solidFill>
                  <a:latin typeface="Geomanist Light" panose="02000503000000020004" pitchFamily="50" charset="0"/>
                </a:rPr>
                <a:t>.</a:t>
              </a:r>
            </a:p>
          </p:txBody>
        </p:sp>
      </p:grpSp>
    </p:spTree>
    <p:extLst>
      <p:ext uri="{BB962C8B-B14F-4D97-AF65-F5344CB8AC3E}">
        <p14:creationId xmlns:p14="http://schemas.microsoft.com/office/powerpoint/2010/main" val="3521642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431BA31-F314-89B8-220B-F8FBDD1E0CEA}"/>
              </a:ext>
            </a:extLst>
          </p:cNvPr>
          <p:cNvSpPr txBox="1"/>
          <p:nvPr/>
        </p:nvSpPr>
        <p:spPr>
          <a:xfrm>
            <a:off x="82612" y="970705"/>
            <a:ext cx="5008509" cy="646331"/>
          </a:xfrm>
          <a:prstGeom prst="rect">
            <a:avLst/>
          </a:prstGeom>
          <a:solidFill>
            <a:srgbClr val="BC945A"/>
          </a:solidFill>
        </p:spPr>
        <p:txBody>
          <a:bodyPr wrap="square">
            <a:spAutoFit/>
          </a:bodyPr>
          <a:lstStyle/>
          <a:p>
            <a:pPr algn="ctr"/>
            <a:r>
              <a:rPr lang="es-MX" sz="1800" dirty="0">
                <a:solidFill>
                  <a:schemeClr val="bg1">
                    <a:lumMod val="95000"/>
                  </a:schemeClr>
                </a:solidFill>
                <a:latin typeface="Geomanist Light" panose="02000503000000020004" pitchFamily="50" charset="0"/>
              </a:rPr>
              <a:t>Registro Nacional de Personas Desaparecidas y No Localizadas</a:t>
            </a:r>
            <a:endParaRPr lang="es-MX" dirty="0">
              <a:solidFill>
                <a:schemeClr val="bg1">
                  <a:lumMod val="95000"/>
                </a:schemeClr>
              </a:solidFill>
              <a:latin typeface="Geomanist Light" panose="02000503000000020004" pitchFamily="50" charset="0"/>
            </a:endParaRPr>
          </a:p>
        </p:txBody>
      </p:sp>
      <p:sp>
        <p:nvSpPr>
          <p:cNvPr id="11" name="CuadroTexto 10">
            <a:extLst>
              <a:ext uri="{FF2B5EF4-FFF2-40B4-BE49-F238E27FC236}">
                <a16:creationId xmlns:a16="http://schemas.microsoft.com/office/drawing/2014/main" id="{53670154-18DC-EA04-192E-93E778EC97D5}"/>
              </a:ext>
            </a:extLst>
          </p:cNvPr>
          <p:cNvSpPr txBox="1"/>
          <p:nvPr/>
        </p:nvSpPr>
        <p:spPr>
          <a:xfrm>
            <a:off x="82612" y="1876986"/>
            <a:ext cx="5008509" cy="4900444"/>
          </a:xfrm>
          <a:prstGeom prst="rect">
            <a:avLst/>
          </a:prstGeom>
          <a:noFill/>
        </p:spPr>
        <p:txBody>
          <a:bodyPr wrap="square">
            <a:spAutoFit/>
          </a:bodyPr>
          <a:lstStyle/>
          <a:p>
            <a:pPr marL="342900" lvl="0" indent="-342900" algn="just">
              <a:lnSpc>
                <a:spcPct val="114000"/>
              </a:lnSpc>
              <a:spcBef>
                <a:spcPts val="600"/>
              </a:spcBef>
              <a:spcAft>
                <a:spcPts val="600"/>
              </a:spcAft>
              <a:buFont typeface="Symbol" panose="05050102010706020507" pitchFamily="18" charset="2"/>
              <a:buChar char=""/>
              <a:tabLst>
                <a:tab pos="457200" algn="l"/>
              </a:tabLst>
            </a:pPr>
            <a:r>
              <a:rPr lang="es-ES" sz="1300" dirty="0">
                <a:solidFill>
                  <a:schemeClr val="tx1">
                    <a:lumMod val="95000"/>
                    <a:lumOff val="5000"/>
                  </a:schemeClr>
                </a:solidFill>
                <a:latin typeface="Geomanist Light" panose="02000503000000020004" pitchFamily="50" charset="0"/>
                <a:cs typeface="Times New Roman" panose="02020603050405020304" pitchFamily="18" charset="0"/>
              </a:rPr>
              <a:t>Es una herramienta de búsqueda e identificación que organiza y concentra la información sobre Personas Desaparecidas y No Localizadas (RNPDNO), con el objeto de proporcionar apoyo en las investigaciones para su búsqueda, localización e identificación.</a:t>
            </a:r>
          </a:p>
          <a:p>
            <a:pPr marL="342900" lvl="0" indent="-342900">
              <a:lnSpc>
                <a:spcPct val="114000"/>
              </a:lnSpc>
              <a:spcBef>
                <a:spcPts val="600"/>
              </a:spcBef>
              <a:spcAft>
                <a:spcPts val="600"/>
              </a:spcAft>
              <a:buFont typeface="Symbol" panose="05050102010706020507" pitchFamily="18" charset="2"/>
              <a:buChar char=""/>
              <a:tabLst>
                <a:tab pos="457200" algn="l"/>
              </a:tabLst>
            </a:pPr>
            <a:r>
              <a:rPr lang="es-MX" sz="1300" dirty="0">
                <a:solidFill>
                  <a:schemeClr val="tx1">
                    <a:lumMod val="95000"/>
                    <a:lumOff val="5000"/>
                  </a:schemeClr>
                </a:solidFill>
                <a:latin typeface="Geomanist Light" panose="02000503000000020004" pitchFamily="50" charset="0"/>
                <a:cs typeface="Times New Roman" panose="02020603050405020304" pitchFamily="18" charset="0"/>
              </a:rPr>
              <a:t>La información se actualiza continuamente con reportes de desapariciones actuales y del pasado.</a:t>
            </a:r>
          </a:p>
          <a:p>
            <a:pPr marL="342900" lvl="0" indent="-342900" algn="just">
              <a:lnSpc>
                <a:spcPct val="114000"/>
              </a:lnSpc>
              <a:spcBef>
                <a:spcPts val="600"/>
              </a:spcBef>
              <a:spcAft>
                <a:spcPts val="600"/>
              </a:spcAft>
              <a:buFont typeface="Symbol" panose="05050102010706020507" pitchFamily="18" charset="2"/>
              <a:buChar char=""/>
              <a:tabLst>
                <a:tab pos="457200" algn="l"/>
              </a:tabLst>
            </a:pPr>
            <a:r>
              <a:rPr lang="es-MX" sz="1300" dirty="0">
                <a:solidFill>
                  <a:schemeClr val="tx1">
                    <a:lumMod val="95000"/>
                    <a:lumOff val="5000"/>
                  </a:schemeClr>
                </a:solidFill>
                <a:latin typeface="Geomanist Light" panose="02000503000000020004" pitchFamily="50" charset="0"/>
                <a:cs typeface="Times New Roman" panose="02020603050405020304" pitchFamily="18" charset="0"/>
              </a:rPr>
              <a:t>Las principales fuentes de datos del RNPDNO son las Fiscalías/Procuradurías, pero también contribuyen con información de personas desparecidas las Comisiones de Búsqueda, otras autoridades y la ciudadanía.</a:t>
            </a:r>
          </a:p>
          <a:p>
            <a:pPr algn="just">
              <a:lnSpc>
                <a:spcPct val="107000"/>
              </a:lnSpc>
              <a:tabLst>
                <a:tab pos="457200" algn="l"/>
              </a:tabLst>
            </a:pPr>
            <a:endParaRPr lang="es-MX" sz="900" b="1" i="0" u="none" strike="noStrike" dirty="0">
              <a:solidFill>
                <a:schemeClr val="bg1">
                  <a:lumMod val="50000"/>
                </a:schemeClr>
              </a:solidFill>
              <a:latin typeface="Geomanist Light" panose="02000503000000020004" pitchFamily="50" charset="0"/>
              <a:cs typeface="Montserrat" panose="00000500000000000000" pitchFamily="2" charset="0"/>
            </a:endParaRPr>
          </a:p>
          <a:p>
            <a:pPr algn="just">
              <a:lnSpc>
                <a:spcPct val="107000"/>
              </a:lnSpc>
              <a:tabLst>
                <a:tab pos="457200" algn="l"/>
              </a:tabLst>
            </a:pPr>
            <a:endParaRPr lang="es-MX" sz="900" b="1" dirty="0">
              <a:solidFill>
                <a:schemeClr val="bg1">
                  <a:lumMod val="50000"/>
                </a:schemeClr>
              </a:solidFill>
              <a:latin typeface="Geomanist Light" panose="02000503000000020004" pitchFamily="50" charset="0"/>
              <a:cs typeface="Montserrat" panose="00000500000000000000" pitchFamily="2" charset="0"/>
            </a:endParaRPr>
          </a:p>
          <a:p>
            <a:pPr algn="just">
              <a:lnSpc>
                <a:spcPct val="107000"/>
              </a:lnSpc>
              <a:tabLst>
                <a:tab pos="457200" algn="l"/>
              </a:tabLst>
            </a:pPr>
            <a:endParaRPr lang="es-MX" sz="900" b="1" i="0" u="none" strike="noStrike" dirty="0">
              <a:solidFill>
                <a:schemeClr val="bg1">
                  <a:lumMod val="50000"/>
                </a:schemeClr>
              </a:solidFill>
              <a:latin typeface="Geomanist Light" panose="02000503000000020004" pitchFamily="50" charset="0"/>
              <a:cs typeface="Montserrat" panose="00000500000000000000" pitchFamily="2" charset="0"/>
            </a:endParaRPr>
          </a:p>
          <a:p>
            <a:pPr algn="just">
              <a:lnSpc>
                <a:spcPct val="107000"/>
              </a:lnSpc>
              <a:tabLst>
                <a:tab pos="457200" algn="l"/>
              </a:tabLst>
            </a:pPr>
            <a:endParaRPr lang="es-MX" sz="900" b="1" dirty="0">
              <a:solidFill>
                <a:schemeClr val="bg1">
                  <a:lumMod val="50000"/>
                </a:schemeClr>
              </a:solidFill>
              <a:latin typeface="Geomanist Light" panose="02000503000000020004" pitchFamily="50" charset="0"/>
              <a:cs typeface="Montserrat" panose="00000500000000000000" pitchFamily="2" charset="0"/>
            </a:endParaRPr>
          </a:p>
          <a:p>
            <a:pPr algn="just">
              <a:lnSpc>
                <a:spcPct val="107000"/>
              </a:lnSpc>
              <a:tabLst>
                <a:tab pos="457200" algn="l"/>
              </a:tabLst>
            </a:pPr>
            <a:endParaRPr lang="es-MX" sz="900" b="1" i="0" u="none" strike="noStrike" dirty="0">
              <a:solidFill>
                <a:schemeClr val="bg1">
                  <a:lumMod val="50000"/>
                </a:schemeClr>
              </a:solidFill>
              <a:latin typeface="Geomanist Light" panose="02000503000000020004" pitchFamily="50" charset="0"/>
              <a:cs typeface="Montserrat" panose="00000500000000000000" pitchFamily="2" charset="0"/>
            </a:endParaRPr>
          </a:p>
          <a:p>
            <a:pPr algn="just">
              <a:lnSpc>
                <a:spcPct val="107000"/>
              </a:lnSpc>
              <a:tabLst>
                <a:tab pos="457200" algn="l"/>
              </a:tabLst>
            </a:pPr>
            <a:endParaRPr lang="es-MX" sz="900" b="1" dirty="0">
              <a:solidFill>
                <a:schemeClr val="bg1">
                  <a:lumMod val="50000"/>
                </a:schemeClr>
              </a:solidFill>
              <a:latin typeface="Geomanist Light" panose="02000503000000020004" pitchFamily="50" charset="0"/>
              <a:cs typeface="Montserrat" panose="00000500000000000000" pitchFamily="2" charset="0"/>
            </a:endParaRPr>
          </a:p>
          <a:p>
            <a:pPr algn="just">
              <a:lnSpc>
                <a:spcPct val="107000"/>
              </a:lnSpc>
              <a:tabLst>
                <a:tab pos="457200" algn="l"/>
              </a:tabLst>
            </a:pPr>
            <a:endParaRPr lang="es-MX" sz="900" b="1" i="0" u="none" strike="noStrike" dirty="0">
              <a:solidFill>
                <a:schemeClr val="bg1">
                  <a:lumMod val="50000"/>
                </a:schemeClr>
              </a:solidFill>
              <a:latin typeface="Geomanist Light" panose="02000503000000020004" pitchFamily="50" charset="0"/>
              <a:cs typeface="Montserrat" panose="00000500000000000000" pitchFamily="2" charset="0"/>
            </a:endParaRPr>
          </a:p>
          <a:p>
            <a:pPr algn="just">
              <a:lnSpc>
                <a:spcPct val="107000"/>
              </a:lnSpc>
              <a:tabLst>
                <a:tab pos="457200" algn="l"/>
              </a:tabLst>
            </a:pPr>
            <a:endParaRPr lang="es-MX" sz="900" b="1" i="0" u="none" strike="noStrike" dirty="0">
              <a:solidFill>
                <a:schemeClr val="bg1">
                  <a:lumMod val="50000"/>
                </a:schemeClr>
              </a:solidFill>
              <a:latin typeface="Geomanist Light" panose="02000503000000020004" pitchFamily="50" charset="0"/>
              <a:cs typeface="Montserrat" panose="00000500000000000000" pitchFamily="2" charset="0"/>
            </a:endParaRPr>
          </a:p>
          <a:p>
            <a:pPr algn="just">
              <a:lnSpc>
                <a:spcPct val="107000"/>
              </a:lnSpc>
              <a:tabLst>
                <a:tab pos="457200" algn="l"/>
              </a:tabLst>
            </a:pPr>
            <a:r>
              <a:rPr lang="es-MX" sz="900" b="1" i="0" u="none" strike="noStrike" dirty="0">
                <a:solidFill>
                  <a:schemeClr val="bg1">
                    <a:lumMod val="50000"/>
                  </a:schemeClr>
                </a:solidFill>
                <a:latin typeface="Geomanist Light" panose="02000503000000020004" pitchFamily="50" charset="0"/>
                <a:cs typeface="Montserrat" panose="00000500000000000000" pitchFamily="2" charset="0"/>
              </a:rPr>
              <a:t>Fuente</a:t>
            </a:r>
            <a:r>
              <a:rPr lang="es-MX" sz="900" b="0" i="0" u="none" strike="noStrike" dirty="0">
                <a:solidFill>
                  <a:schemeClr val="bg1">
                    <a:lumMod val="50000"/>
                  </a:schemeClr>
                </a:solidFill>
                <a:latin typeface="Geomanist Light" panose="02000503000000020004" pitchFamily="50" charset="0"/>
                <a:cs typeface="Montserrat" panose="00000500000000000000" pitchFamily="2" charset="0"/>
              </a:rPr>
              <a:t>: Comisión Nacional de Búsqueda (CNB) ¿Qué es el RNPDNO? Disponible en </a:t>
            </a:r>
            <a:r>
              <a:rPr lang="es-MX" sz="900" dirty="0">
                <a:solidFill>
                  <a:schemeClr val="bg1">
                    <a:lumMod val="50000"/>
                  </a:schemeClr>
                </a:solidFill>
                <a:latin typeface="Geomanist Light" panose="02000503000000020004" pitchFamily="50" charset="0"/>
                <a:cs typeface="Times New Roman" panose="02020603050405020304" pitchFamily="18" charset="0"/>
                <a:hlinkClick r:id="rId2">
                  <a:extLst>
                    <a:ext uri="{A12FA001-AC4F-418D-AE19-62706E023703}">
                      <ahyp:hlinkClr xmlns:ahyp="http://schemas.microsoft.com/office/drawing/2018/hyperlinkcolor" val="tx"/>
                    </a:ext>
                  </a:extLst>
                </a:hlinkClick>
              </a:rPr>
              <a:t>https://comisionacionaldebusqueda.gob.mx/rnpdno/</a:t>
            </a:r>
            <a:endParaRPr lang="es-MX" sz="900" dirty="0">
              <a:solidFill>
                <a:schemeClr val="bg1">
                  <a:lumMod val="50000"/>
                </a:schemeClr>
              </a:solidFill>
              <a:latin typeface="Geomanist Light" panose="02000503000000020004" pitchFamily="50" charset="0"/>
              <a:cs typeface="Times New Roman" panose="02020603050405020304" pitchFamily="18" charset="0"/>
            </a:endParaRPr>
          </a:p>
          <a:p>
            <a:pPr algn="just">
              <a:lnSpc>
                <a:spcPct val="107000"/>
              </a:lnSpc>
              <a:tabLst>
                <a:tab pos="457200" algn="l"/>
              </a:tabLst>
            </a:pPr>
            <a:endParaRPr lang="es-MX" sz="900" dirty="0">
              <a:solidFill>
                <a:schemeClr val="bg1">
                  <a:lumMod val="50000"/>
                </a:schemeClr>
              </a:solidFill>
              <a:latin typeface="Geomanist Light" panose="02000503000000020004" pitchFamily="50" charset="0"/>
            </a:endParaRPr>
          </a:p>
          <a:p>
            <a:pPr algn="just">
              <a:lnSpc>
                <a:spcPct val="107000"/>
              </a:lnSpc>
              <a:tabLst>
                <a:tab pos="457200" algn="l"/>
              </a:tabLst>
            </a:pPr>
            <a:r>
              <a:rPr lang="es-MX" sz="900" dirty="0">
                <a:solidFill>
                  <a:schemeClr val="bg1">
                    <a:lumMod val="50000"/>
                  </a:schemeClr>
                </a:solidFill>
                <a:latin typeface="Geomanist Light" panose="02000503000000020004" pitchFamily="50" charset="0"/>
              </a:rPr>
              <a:t>Versión pública del </a:t>
            </a:r>
            <a:r>
              <a:rPr lang="es-MX" sz="900" b="0" i="0" dirty="0">
                <a:solidFill>
                  <a:schemeClr val="bg1">
                    <a:lumMod val="50000"/>
                  </a:schemeClr>
                </a:solidFill>
                <a:effectLst/>
                <a:latin typeface="Geomanist Light" panose="02000503000000020004" pitchFamily="50" charset="0"/>
              </a:rPr>
              <a:t>Registro Nacional de Personas Desaparecidas y No Localizadas: </a:t>
            </a:r>
            <a:r>
              <a:rPr lang="es-MX" sz="900" dirty="0">
                <a:solidFill>
                  <a:schemeClr val="bg1">
                    <a:lumMod val="50000"/>
                  </a:schemeClr>
                </a:solidFill>
                <a:latin typeface="Geomanist Light" panose="02000503000000020004" pitchFamily="50" charset="0"/>
                <a:hlinkClick r:id="rId3">
                  <a:extLst>
                    <a:ext uri="{A12FA001-AC4F-418D-AE19-62706E023703}">
                      <ahyp:hlinkClr xmlns:ahyp="http://schemas.microsoft.com/office/drawing/2018/hyperlinkcolor" val="tx"/>
                    </a:ext>
                  </a:extLst>
                </a:hlinkClick>
              </a:rPr>
              <a:t>https://versionpublicarnpdno.segob.gob.mx/Dashboard/Index</a:t>
            </a:r>
            <a:endParaRPr lang="es-MX" sz="900" dirty="0">
              <a:solidFill>
                <a:schemeClr val="bg1">
                  <a:lumMod val="50000"/>
                </a:schemeClr>
              </a:solidFill>
              <a:latin typeface="Geomanist Light" panose="02000503000000020004" pitchFamily="50" charset="0"/>
            </a:endParaRPr>
          </a:p>
        </p:txBody>
      </p:sp>
      <p:sp>
        <p:nvSpPr>
          <p:cNvPr id="14" name="CuadroTexto 13">
            <a:extLst>
              <a:ext uri="{FF2B5EF4-FFF2-40B4-BE49-F238E27FC236}">
                <a16:creationId xmlns:a16="http://schemas.microsoft.com/office/drawing/2014/main" id="{65E2C713-61D2-8FDC-490E-C4EA26038894}"/>
              </a:ext>
            </a:extLst>
          </p:cNvPr>
          <p:cNvSpPr txBox="1"/>
          <p:nvPr/>
        </p:nvSpPr>
        <p:spPr>
          <a:xfrm>
            <a:off x="5561814" y="1867860"/>
            <a:ext cx="4523003" cy="1902187"/>
          </a:xfrm>
          <a:prstGeom prst="rect">
            <a:avLst/>
          </a:prstGeom>
          <a:noFill/>
        </p:spPr>
        <p:txBody>
          <a:bodyPr wrap="square">
            <a:spAutoFit/>
          </a:bodyPr>
          <a:lstStyle/>
          <a:p>
            <a:pPr marL="285750" indent="-285750" algn="just">
              <a:lnSpc>
                <a:spcPct val="114000"/>
              </a:lnSpc>
              <a:spcBef>
                <a:spcPts val="600"/>
              </a:spcBef>
              <a:spcAft>
                <a:spcPts val="600"/>
              </a:spcAft>
              <a:buFont typeface="Arial" panose="020B0604020202020204" pitchFamily="34" charset="0"/>
              <a:buChar char="•"/>
            </a:pPr>
            <a:r>
              <a:rPr lang="es-MX" sz="1300" b="1" dirty="0">
                <a:solidFill>
                  <a:srgbClr val="691B31"/>
                </a:solidFill>
                <a:latin typeface="Geomanist Light" panose="02000503000000020004" pitchFamily="50" charset="0"/>
                <a:cs typeface="Times New Roman" panose="02020603050405020304" pitchFamily="18" charset="0"/>
              </a:rPr>
              <a:t>Secretaría de Salud/DGIS. </a:t>
            </a:r>
            <a:r>
              <a:rPr lang="es-MX" sz="1300" dirty="0">
                <a:solidFill>
                  <a:srgbClr val="2C2C2B"/>
                </a:solidFill>
                <a:latin typeface="Geomanist Light" panose="02000503000000020004" pitchFamily="50" charset="0"/>
              </a:rPr>
              <a:t>El </a:t>
            </a:r>
            <a:r>
              <a:rPr lang="es-MX" sz="1300" i="0" dirty="0">
                <a:solidFill>
                  <a:srgbClr val="2C2C2B"/>
                </a:solidFill>
                <a:effectLst/>
                <a:latin typeface="Geomanist Light" panose="02000503000000020004" pitchFamily="50" charset="0"/>
              </a:rPr>
              <a:t>Subsistema de Lesiones y Causas de Violencia</a:t>
            </a:r>
            <a:r>
              <a:rPr lang="es-MX" sz="1300" b="1" i="0" dirty="0">
                <a:solidFill>
                  <a:srgbClr val="2C2C2B"/>
                </a:solidFill>
                <a:effectLst/>
                <a:latin typeface="Geomanist Light" panose="02000503000000020004" pitchFamily="50" charset="0"/>
              </a:rPr>
              <a:t> </a:t>
            </a:r>
            <a:r>
              <a:rPr lang="es-MX" sz="1300" i="0" dirty="0">
                <a:solidFill>
                  <a:srgbClr val="2C2C2B"/>
                </a:solidFill>
                <a:effectLst/>
                <a:latin typeface="Geomanist Light" panose="02000503000000020004" pitchFamily="50" charset="0"/>
              </a:rPr>
              <a:t>tiene como objetivo “</a:t>
            </a:r>
            <a:r>
              <a:rPr lang="es-MX" sz="1300" b="0" i="0" dirty="0">
                <a:solidFill>
                  <a:srgbClr val="2C2C2B"/>
                </a:solidFill>
                <a:effectLst/>
                <a:latin typeface="Geomanist Light" panose="02000503000000020004" pitchFamily="50" charset="0"/>
              </a:rPr>
              <a:t>generar información de la atención por lesiones y violencia, brindada por las unidades médicas de la Secretaría de Salud, que permita evaluar la situación de la salud y la demanda de atención por causas externas, para la administración y planeación de los servicios de salud.”</a:t>
            </a:r>
          </a:p>
          <a:p>
            <a:pPr lvl="0" algn="r">
              <a:lnSpc>
                <a:spcPct val="107000"/>
              </a:lnSpc>
              <a:spcAft>
                <a:spcPts val="800"/>
              </a:spcAft>
              <a:tabLst>
                <a:tab pos="457200" algn="l"/>
              </a:tabLst>
            </a:pPr>
            <a:r>
              <a:rPr lang="es-MX" sz="900" dirty="0">
                <a:solidFill>
                  <a:schemeClr val="bg1">
                    <a:lumMod val="50000"/>
                  </a:schemeClr>
                </a:solidFill>
                <a:latin typeface="Geomanist Light" panose="02000503000000020004" pitchFamily="50" charset="0"/>
                <a:hlinkClick r:id="rId4">
                  <a:extLst>
                    <a:ext uri="{A12FA001-AC4F-418D-AE19-62706E023703}">
                      <ahyp:hlinkClr xmlns:ahyp="http://schemas.microsoft.com/office/drawing/2018/hyperlinkcolor" val="tx"/>
                    </a:ext>
                  </a:extLst>
                </a:hlinkClick>
              </a:rPr>
              <a:t>http://www.dgis.salud.gob.mx/contenidos/sinais/s_lesiones.html</a:t>
            </a:r>
            <a:endParaRPr lang="es-MX" sz="900" dirty="0">
              <a:solidFill>
                <a:schemeClr val="bg1">
                  <a:lumMod val="50000"/>
                </a:schemeClr>
              </a:solidFill>
              <a:latin typeface="Geomanist Light" panose="02000503000000020004" pitchFamily="50" charset="0"/>
            </a:endParaRPr>
          </a:p>
        </p:txBody>
      </p:sp>
      <p:sp>
        <p:nvSpPr>
          <p:cNvPr id="15" name="CuadroTexto 14">
            <a:extLst>
              <a:ext uri="{FF2B5EF4-FFF2-40B4-BE49-F238E27FC236}">
                <a16:creationId xmlns:a16="http://schemas.microsoft.com/office/drawing/2014/main" id="{7B238536-07BD-5136-0820-81EBC88EDDB0}"/>
              </a:ext>
            </a:extLst>
          </p:cNvPr>
          <p:cNvSpPr txBox="1"/>
          <p:nvPr/>
        </p:nvSpPr>
        <p:spPr>
          <a:xfrm>
            <a:off x="5561814" y="961022"/>
            <a:ext cx="4515440" cy="646331"/>
          </a:xfrm>
          <a:prstGeom prst="rect">
            <a:avLst/>
          </a:prstGeom>
          <a:solidFill>
            <a:srgbClr val="691B31"/>
          </a:solidFill>
        </p:spPr>
        <p:txBody>
          <a:bodyPr wrap="square">
            <a:spAutoFit/>
          </a:bodyPr>
          <a:lstStyle/>
          <a:p>
            <a:pPr algn="ctr"/>
            <a:r>
              <a:rPr lang="es-MX" sz="1800" dirty="0">
                <a:solidFill>
                  <a:schemeClr val="bg1">
                    <a:lumMod val="95000"/>
                  </a:schemeClr>
                </a:solidFill>
                <a:latin typeface="Geomanist Light" panose="02000503000000020004" pitchFamily="50" charset="0"/>
              </a:rPr>
              <a:t> Otros registros </a:t>
            </a:r>
          </a:p>
          <a:p>
            <a:pPr algn="ctr"/>
            <a:r>
              <a:rPr lang="es-MX" sz="1800" dirty="0">
                <a:solidFill>
                  <a:schemeClr val="bg1">
                    <a:lumMod val="95000"/>
                  </a:schemeClr>
                </a:solidFill>
                <a:latin typeface="Geomanist Light" panose="02000503000000020004" pitchFamily="50" charset="0"/>
              </a:rPr>
              <a:t>administrativos</a:t>
            </a:r>
            <a:endParaRPr lang="es-MX" dirty="0">
              <a:solidFill>
                <a:schemeClr val="bg1">
                  <a:lumMod val="95000"/>
                </a:schemeClr>
              </a:solidFill>
              <a:latin typeface="Geomanist Light" panose="02000503000000020004" pitchFamily="50" charset="0"/>
            </a:endParaRPr>
          </a:p>
        </p:txBody>
      </p:sp>
      <p:sp>
        <p:nvSpPr>
          <p:cNvPr id="16" name="CuadroTexto 15">
            <a:extLst>
              <a:ext uri="{FF2B5EF4-FFF2-40B4-BE49-F238E27FC236}">
                <a16:creationId xmlns:a16="http://schemas.microsoft.com/office/drawing/2014/main" id="{C7D0CD8A-FCF5-0343-9F9B-0915190B12F1}"/>
              </a:ext>
            </a:extLst>
          </p:cNvPr>
          <p:cNvSpPr txBox="1"/>
          <p:nvPr/>
        </p:nvSpPr>
        <p:spPr>
          <a:xfrm>
            <a:off x="5569376" y="3835775"/>
            <a:ext cx="4515441" cy="2962542"/>
          </a:xfrm>
          <a:prstGeom prst="rect">
            <a:avLst/>
          </a:prstGeom>
          <a:noFill/>
        </p:spPr>
        <p:txBody>
          <a:bodyPr wrap="square">
            <a:spAutoFit/>
          </a:bodyPr>
          <a:lstStyle/>
          <a:p>
            <a:pPr marL="342900" lvl="0" indent="-342900" algn="just">
              <a:lnSpc>
                <a:spcPct val="114000"/>
              </a:lnSpc>
              <a:spcBef>
                <a:spcPts val="600"/>
              </a:spcBef>
              <a:spcAft>
                <a:spcPts val="600"/>
              </a:spcAft>
              <a:buFont typeface="Symbol" panose="05050102010706020507" pitchFamily="18" charset="2"/>
              <a:buChar char=""/>
              <a:tabLst>
                <a:tab pos="457200" algn="l"/>
              </a:tabLst>
            </a:pPr>
            <a:r>
              <a:rPr lang="es-MX" sz="1300" b="1" dirty="0">
                <a:solidFill>
                  <a:srgbClr val="691B31"/>
                </a:solidFill>
                <a:latin typeface="Geomanist Light" panose="02000503000000020004" pitchFamily="50" charset="0"/>
                <a:cs typeface="Times New Roman" panose="02020603050405020304" pitchFamily="18" charset="0"/>
              </a:rPr>
              <a:t>La CONAVIM </a:t>
            </a:r>
            <a:r>
              <a:rPr lang="es-MX" sz="1300" dirty="0">
                <a:solidFill>
                  <a:srgbClr val="2C2C2B"/>
                </a:solidFill>
                <a:latin typeface="Geomanist Light" panose="02000503000000020004" pitchFamily="50" charset="0"/>
              </a:rPr>
              <a:t>proporciona información sobre el número de órdenes de protección emitidas, y sobre las mujeres atendidas en los Refugios Especializados para Mujeres Víctimas de Violencia de Género sus Hijas e Hijos se incorporó al </a:t>
            </a:r>
            <a:r>
              <a:rPr lang="es-MX" sz="1300" b="1" dirty="0">
                <a:solidFill>
                  <a:srgbClr val="2C2C2B"/>
                </a:solidFill>
                <a:latin typeface="Geomanist Light" panose="02000503000000020004" pitchFamily="50" charset="0"/>
              </a:rPr>
              <a:t>Banco Nacional de Datos e Información sobre Casos de Violencia contra las Mujeres (BANAVIM)</a:t>
            </a:r>
            <a:r>
              <a:rPr lang="es-MX" sz="1300" dirty="0">
                <a:solidFill>
                  <a:srgbClr val="2C2C2B"/>
                </a:solidFill>
                <a:latin typeface="Geomanist Light" panose="02000503000000020004" pitchFamily="50" charset="0"/>
              </a:rPr>
              <a:t>.</a:t>
            </a:r>
          </a:p>
          <a:p>
            <a:pPr marL="342900" lvl="0" indent="-342900" algn="just">
              <a:lnSpc>
                <a:spcPct val="114000"/>
              </a:lnSpc>
              <a:spcBef>
                <a:spcPts val="600"/>
              </a:spcBef>
              <a:spcAft>
                <a:spcPts val="600"/>
              </a:spcAft>
              <a:buFont typeface="Symbol" panose="05050102010706020507" pitchFamily="18" charset="2"/>
              <a:buChar char=""/>
              <a:tabLst>
                <a:tab pos="457200" algn="l"/>
              </a:tabLst>
            </a:pPr>
            <a:r>
              <a:rPr lang="es-MX" sz="1300" dirty="0">
                <a:solidFill>
                  <a:srgbClr val="2C2C2B"/>
                </a:solidFill>
                <a:latin typeface="Geomanist Light" panose="02000503000000020004" pitchFamily="50" charset="0"/>
              </a:rPr>
              <a:t>Asimismo, se presenta información de las </a:t>
            </a:r>
            <a:r>
              <a:rPr lang="es-MX" sz="1300" dirty="0">
                <a:solidFill>
                  <a:srgbClr val="2C2C2B"/>
                </a:solidFill>
                <a:latin typeface="Geomanist Light" panose="02000503000000020004" pitchFamily="50" charset="0"/>
                <a:sym typeface="+mn-ea"/>
              </a:rPr>
              <a:t>mujeres atendidas en los Centros de Justicia que proviene de </a:t>
            </a:r>
            <a:r>
              <a:rPr lang="es-MX" sz="1300" dirty="0">
                <a:solidFill>
                  <a:srgbClr val="2C2C2B"/>
                </a:solidFill>
                <a:latin typeface="Geomanist Light" panose="02000503000000020004" pitchFamily="50" charset="0"/>
              </a:rPr>
              <a:t>la </a:t>
            </a:r>
            <a:r>
              <a:rPr lang="es-MX" sz="1300" b="1" dirty="0">
                <a:solidFill>
                  <a:srgbClr val="691B31"/>
                </a:solidFill>
                <a:latin typeface="Geomanist Light" panose="02000503000000020004" pitchFamily="50" charset="0"/>
                <a:cs typeface="Times New Roman" panose="02020603050405020304" pitchFamily="18" charset="0"/>
              </a:rPr>
              <a:t>“Recopilación para conocer la operación y registro de información en los Centros de Justicia para las Mujeres 2021”, </a:t>
            </a:r>
            <a:r>
              <a:rPr lang="es-MX" sz="1300" dirty="0">
                <a:solidFill>
                  <a:srgbClr val="2C2C2B"/>
                </a:solidFill>
                <a:latin typeface="Geomanist Light" panose="02000503000000020004" pitchFamily="50" charset="0"/>
              </a:rPr>
              <a:t>levantado por el INEGI. </a:t>
            </a:r>
          </a:p>
        </p:txBody>
      </p:sp>
    </p:spTree>
    <p:extLst>
      <p:ext uri="{BB962C8B-B14F-4D97-AF65-F5344CB8AC3E}">
        <p14:creationId xmlns:p14="http://schemas.microsoft.com/office/powerpoint/2010/main" val="39677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rma libre: forma 3">
            <a:extLst>
              <a:ext uri="{FF2B5EF4-FFF2-40B4-BE49-F238E27FC236}">
                <a16:creationId xmlns:a16="http://schemas.microsoft.com/office/drawing/2014/main" id="{92CFED84-52D0-81B3-0B1D-5DE87C1AA10F}"/>
              </a:ext>
            </a:extLst>
          </p:cNvPr>
          <p:cNvSpPr/>
          <p:nvPr/>
        </p:nvSpPr>
        <p:spPr>
          <a:xfrm>
            <a:off x="138209" y="2094831"/>
            <a:ext cx="3346574" cy="2341328"/>
          </a:xfrm>
          <a:custGeom>
            <a:avLst/>
            <a:gdLst>
              <a:gd name="connsiteX0" fmla="*/ 0 w 2442856"/>
              <a:gd name="connsiteY0" fmla="*/ 244286 h 2699359"/>
              <a:gd name="connsiteX1" fmla="*/ 244286 w 2442856"/>
              <a:gd name="connsiteY1" fmla="*/ 0 h 2699359"/>
              <a:gd name="connsiteX2" fmla="*/ 2198570 w 2442856"/>
              <a:gd name="connsiteY2" fmla="*/ 0 h 2699359"/>
              <a:gd name="connsiteX3" fmla="*/ 2442856 w 2442856"/>
              <a:gd name="connsiteY3" fmla="*/ 244286 h 2699359"/>
              <a:gd name="connsiteX4" fmla="*/ 2442856 w 2442856"/>
              <a:gd name="connsiteY4" fmla="*/ 2455073 h 2699359"/>
              <a:gd name="connsiteX5" fmla="*/ 2198570 w 2442856"/>
              <a:gd name="connsiteY5" fmla="*/ 2699359 h 2699359"/>
              <a:gd name="connsiteX6" fmla="*/ 244286 w 2442856"/>
              <a:gd name="connsiteY6" fmla="*/ 2699359 h 2699359"/>
              <a:gd name="connsiteX7" fmla="*/ 0 w 2442856"/>
              <a:gd name="connsiteY7" fmla="*/ 2455073 h 2699359"/>
              <a:gd name="connsiteX8" fmla="*/ 0 w 2442856"/>
              <a:gd name="connsiteY8" fmla="*/ 244286 h 269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2856" h="2699359">
                <a:moveTo>
                  <a:pt x="0" y="244286"/>
                </a:moveTo>
                <a:cubicBezTo>
                  <a:pt x="0" y="109371"/>
                  <a:pt x="109371" y="0"/>
                  <a:pt x="244286" y="0"/>
                </a:cubicBezTo>
                <a:lnTo>
                  <a:pt x="2198570" y="0"/>
                </a:lnTo>
                <a:cubicBezTo>
                  <a:pt x="2333485" y="0"/>
                  <a:pt x="2442856" y="109371"/>
                  <a:pt x="2442856" y="244286"/>
                </a:cubicBezTo>
                <a:lnTo>
                  <a:pt x="2442856" y="2455073"/>
                </a:lnTo>
                <a:cubicBezTo>
                  <a:pt x="2442856" y="2589988"/>
                  <a:pt x="2333485" y="2699359"/>
                  <a:pt x="2198570" y="2699359"/>
                </a:cubicBezTo>
                <a:lnTo>
                  <a:pt x="244286" y="2699359"/>
                </a:lnTo>
                <a:cubicBezTo>
                  <a:pt x="109371" y="2699359"/>
                  <a:pt x="0" y="2589988"/>
                  <a:pt x="0" y="2455073"/>
                </a:cubicBezTo>
                <a:lnTo>
                  <a:pt x="0" y="244286"/>
                </a:lnTo>
                <a:close/>
              </a:path>
            </a:pathLst>
          </a:custGeom>
          <a:ln>
            <a:solidFill>
              <a:srgbClr val="691B3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8699" tIns="128699" rIns="128699" bIns="128699" numCol="1" spcCol="1270" anchor="ctr" anchorCtr="0">
            <a:noAutofit/>
          </a:bodyPr>
          <a:lstStyle/>
          <a:p>
            <a:pPr algn="ctr" defTabSz="666750">
              <a:lnSpc>
                <a:spcPct val="114000"/>
              </a:lnSpc>
              <a:spcBef>
                <a:spcPts val="600"/>
              </a:spcBef>
              <a:spcAft>
                <a:spcPts val="600"/>
              </a:spcAft>
            </a:pPr>
            <a:r>
              <a:rPr lang="es-MX" sz="1300" dirty="0">
                <a:solidFill>
                  <a:schemeClr val="tx1">
                    <a:lumMod val="95000"/>
                    <a:lumOff val="5000"/>
                  </a:schemeClr>
                </a:solidFill>
                <a:latin typeface="Geomanist Light" panose="02000503000000020004" pitchFamily="50" charset="0"/>
              </a:rPr>
              <a:t>La información sobre </a:t>
            </a:r>
            <a:r>
              <a:rPr lang="es-MX" sz="1300" b="1" dirty="0">
                <a:solidFill>
                  <a:srgbClr val="6E152E"/>
                </a:solidFill>
                <a:latin typeface="Geomanist Light" panose="02000503000000020004" pitchFamily="50" charset="0"/>
              </a:rPr>
              <a:t>incidencia delictiva no se refiere al número total de mujeres que han vivido violencia, sino a los casos en que se realizó la denuncia y se abrió la investigación</a:t>
            </a:r>
            <a:r>
              <a:rPr lang="es-MX" sz="1300" dirty="0">
                <a:solidFill>
                  <a:schemeClr val="tx1">
                    <a:lumMod val="95000"/>
                    <a:lumOff val="5000"/>
                  </a:schemeClr>
                </a:solidFill>
                <a:latin typeface="Geomanist Light" panose="02000503000000020004" pitchFamily="50" charset="0"/>
              </a:rPr>
              <a:t>, </a:t>
            </a:r>
          </a:p>
          <a:p>
            <a:pPr algn="ctr" defTabSz="666750">
              <a:lnSpc>
                <a:spcPct val="114000"/>
              </a:lnSpc>
              <a:spcBef>
                <a:spcPts val="600"/>
              </a:spcBef>
              <a:spcAft>
                <a:spcPts val="600"/>
              </a:spcAft>
            </a:pPr>
            <a:r>
              <a:rPr lang="es-MX" sz="1300" dirty="0">
                <a:solidFill>
                  <a:schemeClr val="tx1">
                    <a:lumMod val="95000"/>
                    <a:lumOff val="5000"/>
                  </a:schemeClr>
                </a:solidFill>
                <a:latin typeface="Geomanist Light" panose="02000503000000020004" pitchFamily="50" charset="0"/>
              </a:rPr>
              <a:t>Las denuncias ante la Fiscalía o Procuraduría constituyen solo una parte de la totalidad de la violencia contra las mujeres.</a:t>
            </a:r>
          </a:p>
        </p:txBody>
      </p:sp>
      <p:sp>
        <p:nvSpPr>
          <p:cNvPr id="5" name="Forma libre: forma 4">
            <a:extLst>
              <a:ext uri="{FF2B5EF4-FFF2-40B4-BE49-F238E27FC236}">
                <a16:creationId xmlns:a16="http://schemas.microsoft.com/office/drawing/2014/main" id="{601E5959-D274-51C6-2188-95BE8801A7F1}"/>
              </a:ext>
            </a:extLst>
          </p:cNvPr>
          <p:cNvSpPr/>
          <p:nvPr/>
        </p:nvSpPr>
        <p:spPr>
          <a:xfrm>
            <a:off x="151760" y="4687151"/>
            <a:ext cx="3334085" cy="1932547"/>
          </a:xfrm>
          <a:custGeom>
            <a:avLst/>
            <a:gdLst>
              <a:gd name="connsiteX0" fmla="*/ 0 w 2442856"/>
              <a:gd name="connsiteY0" fmla="*/ 244286 h 2699359"/>
              <a:gd name="connsiteX1" fmla="*/ 244286 w 2442856"/>
              <a:gd name="connsiteY1" fmla="*/ 0 h 2699359"/>
              <a:gd name="connsiteX2" fmla="*/ 2198570 w 2442856"/>
              <a:gd name="connsiteY2" fmla="*/ 0 h 2699359"/>
              <a:gd name="connsiteX3" fmla="*/ 2442856 w 2442856"/>
              <a:gd name="connsiteY3" fmla="*/ 244286 h 2699359"/>
              <a:gd name="connsiteX4" fmla="*/ 2442856 w 2442856"/>
              <a:gd name="connsiteY4" fmla="*/ 2455073 h 2699359"/>
              <a:gd name="connsiteX5" fmla="*/ 2198570 w 2442856"/>
              <a:gd name="connsiteY5" fmla="*/ 2699359 h 2699359"/>
              <a:gd name="connsiteX6" fmla="*/ 244286 w 2442856"/>
              <a:gd name="connsiteY6" fmla="*/ 2699359 h 2699359"/>
              <a:gd name="connsiteX7" fmla="*/ 0 w 2442856"/>
              <a:gd name="connsiteY7" fmla="*/ 2455073 h 2699359"/>
              <a:gd name="connsiteX8" fmla="*/ 0 w 2442856"/>
              <a:gd name="connsiteY8" fmla="*/ 244286 h 269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2856" h="2699359">
                <a:moveTo>
                  <a:pt x="0" y="244286"/>
                </a:moveTo>
                <a:cubicBezTo>
                  <a:pt x="0" y="109371"/>
                  <a:pt x="109371" y="0"/>
                  <a:pt x="244286" y="0"/>
                </a:cubicBezTo>
                <a:lnTo>
                  <a:pt x="2198570" y="0"/>
                </a:lnTo>
                <a:cubicBezTo>
                  <a:pt x="2333485" y="0"/>
                  <a:pt x="2442856" y="109371"/>
                  <a:pt x="2442856" y="244286"/>
                </a:cubicBezTo>
                <a:lnTo>
                  <a:pt x="2442856" y="2455073"/>
                </a:lnTo>
                <a:cubicBezTo>
                  <a:pt x="2442856" y="2589988"/>
                  <a:pt x="2333485" y="2699359"/>
                  <a:pt x="2198570" y="2699359"/>
                </a:cubicBezTo>
                <a:lnTo>
                  <a:pt x="244286" y="2699359"/>
                </a:lnTo>
                <a:cubicBezTo>
                  <a:pt x="109371" y="2699359"/>
                  <a:pt x="0" y="2589988"/>
                  <a:pt x="0" y="2455073"/>
                </a:cubicBezTo>
                <a:lnTo>
                  <a:pt x="0" y="244286"/>
                </a:lnTo>
                <a:close/>
              </a:path>
            </a:pathLst>
          </a:custGeom>
          <a:ln>
            <a:solidFill>
              <a:srgbClr val="691B3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8699" tIns="128699" rIns="128699" bIns="128699" numCol="1" spcCol="1270" anchor="ctr" anchorCtr="0">
            <a:noAutofit/>
          </a:bodyPr>
          <a:lstStyle/>
          <a:p>
            <a:pPr algn="ctr" defTabSz="666750">
              <a:lnSpc>
                <a:spcPct val="114000"/>
              </a:lnSpc>
              <a:spcBef>
                <a:spcPts val="600"/>
              </a:spcBef>
              <a:spcAft>
                <a:spcPts val="600"/>
              </a:spcAft>
            </a:pPr>
            <a:r>
              <a:rPr lang="es-MX" sz="1300" b="1" dirty="0">
                <a:solidFill>
                  <a:srgbClr val="6E152E"/>
                </a:solidFill>
                <a:latin typeface="Geomanist Light" panose="02000503000000020004" pitchFamily="50" charset="0"/>
              </a:rPr>
              <a:t>La información sobre la atención que proporcionan los programas/servicios de atención a la violencia solo refiere a las mujeres que solicitaron apoyo o ayuda en estas instituciones. </a:t>
            </a:r>
            <a:endParaRPr lang="es-MX" sz="1300" dirty="0">
              <a:solidFill>
                <a:schemeClr val="tx1">
                  <a:lumMod val="95000"/>
                  <a:lumOff val="5000"/>
                </a:schemeClr>
              </a:solidFill>
              <a:latin typeface="Geomanist Light" panose="02000503000000020004" pitchFamily="50" charset="0"/>
            </a:endParaRPr>
          </a:p>
          <a:p>
            <a:pPr algn="ctr" defTabSz="666750">
              <a:lnSpc>
                <a:spcPct val="114000"/>
              </a:lnSpc>
              <a:spcBef>
                <a:spcPts val="600"/>
              </a:spcBef>
              <a:spcAft>
                <a:spcPts val="600"/>
              </a:spcAft>
            </a:pPr>
            <a:r>
              <a:rPr lang="es-MX" sz="1300" dirty="0">
                <a:solidFill>
                  <a:schemeClr val="tx1">
                    <a:lumMod val="95000"/>
                    <a:lumOff val="5000"/>
                  </a:schemeClr>
                </a:solidFill>
                <a:latin typeface="Geomanist Light" panose="02000503000000020004" pitchFamily="50" charset="0"/>
              </a:rPr>
              <a:t>Son una parte de la totalidad de mujeres que viven en situación de violencia.</a:t>
            </a:r>
          </a:p>
        </p:txBody>
      </p:sp>
      <p:grpSp>
        <p:nvGrpSpPr>
          <p:cNvPr id="6" name="Grupo 5">
            <a:extLst>
              <a:ext uri="{FF2B5EF4-FFF2-40B4-BE49-F238E27FC236}">
                <a16:creationId xmlns:a16="http://schemas.microsoft.com/office/drawing/2014/main" id="{E6637A32-5F6E-BC04-43D8-42EE478F8427}"/>
              </a:ext>
            </a:extLst>
          </p:cNvPr>
          <p:cNvGrpSpPr/>
          <p:nvPr/>
        </p:nvGrpSpPr>
        <p:grpSpPr>
          <a:xfrm>
            <a:off x="7652663" y="3664249"/>
            <a:ext cx="2600963" cy="2462436"/>
            <a:chOff x="8720863" y="3503646"/>
            <a:chExt cx="3174043" cy="1679633"/>
          </a:xfrm>
        </p:grpSpPr>
        <p:sp>
          <p:nvSpPr>
            <p:cNvPr id="7" name="CuadroTexto 6">
              <a:extLst>
                <a:ext uri="{FF2B5EF4-FFF2-40B4-BE49-F238E27FC236}">
                  <a16:creationId xmlns:a16="http://schemas.microsoft.com/office/drawing/2014/main" id="{43AFF1AC-9B88-7C52-8867-93572E2829C0}"/>
                </a:ext>
              </a:extLst>
            </p:cNvPr>
            <p:cNvSpPr txBox="1"/>
            <p:nvPr/>
          </p:nvSpPr>
          <p:spPr>
            <a:xfrm>
              <a:off x="8720863" y="3503646"/>
              <a:ext cx="3174043" cy="1322591"/>
            </a:xfrm>
            <a:prstGeom prst="rect">
              <a:avLst/>
            </a:prstGeom>
            <a:noFill/>
          </p:spPr>
          <p:txBody>
            <a:bodyPr wrap="square">
              <a:spAutoFit/>
            </a:bodyPr>
            <a:lstStyle/>
            <a:p>
              <a:pPr marL="171450" indent="-171450" algn="just">
                <a:buFont typeface="Arial" panose="020B0604020202020204" pitchFamily="34" charset="0"/>
                <a:buChar char="•"/>
              </a:pPr>
              <a:r>
                <a:rPr lang="es-MX" sz="1200" dirty="0">
                  <a:solidFill>
                    <a:srgbClr val="A7802D"/>
                  </a:solidFill>
                  <a:latin typeface="Geomanist Light" panose="02000503000000020004" pitchFamily="50" charset="0"/>
                </a:rPr>
                <a:t>En los casos de mujeres violentadas física y/o sexualmente, </a:t>
              </a:r>
              <a:r>
                <a:rPr lang="es-MX" sz="1200" b="1" dirty="0">
                  <a:solidFill>
                    <a:srgbClr val="A7802D"/>
                  </a:solidFill>
                  <a:latin typeface="Geomanist Light" panose="02000503000000020004" pitchFamily="50" charset="0"/>
                </a:rPr>
                <a:t>la denuncia o la solicitud de apoyo a alguna institución  es más frecuente cuando el agresor fue la actual o última pareja (20.5%), </a:t>
              </a:r>
              <a:r>
                <a:rPr lang="es-MX" sz="1200" dirty="0">
                  <a:solidFill>
                    <a:srgbClr val="A7802D"/>
                  </a:solidFill>
                  <a:latin typeface="Geomanist Light" panose="02000503000000020004" pitchFamily="50" charset="0"/>
                </a:rPr>
                <a:t>en el familiar (10.1%), ámbito escolar (8.8%), laboral (8.0%) y comunitario (5.3%). </a:t>
              </a:r>
            </a:p>
          </p:txBody>
        </p:sp>
        <p:sp>
          <p:nvSpPr>
            <p:cNvPr id="8" name="CuadroTexto 7">
              <a:extLst>
                <a:ext uri="{FF2B5EF4-FFF2-40B4-BE49-F238E27FC236}">
                  <a16:creationId xmlns:a16="http://schemas.microsoft.com/office/drawing/2014/main" id="{BD851CC3-FF59-F085-4166-5643857610BD}"/>
                </a:ext>
              </a:extLst>
            </p:cNvPr>
            <p:cNvSpPr txBox="1"/>
            <p:nvPr/>
          </p:nvSpPr>
          <p:spPr>
            <a:xfrm>
              <a:off x="8808316" y="4899867"/>
              <a:ext cx="3046307" cy="283412"/>
            </a:xfrm>
            <a:prstGeom prst="rect">
              <a:avLst/>
            </a:prstGeom>
            <a:noFill/>
          </p:spPr>
          <p:txBody>
            <a:bodyPr wrap="square">
              <a:spAutoFit/>
            </a:bodyPr>
            <a:lstStyle/>
            <a:p>
              <a:pPr marL="87313" lvl="1" algn="r">
                <a:tabLst>
                  <a:tab pos="87313" algn="l"/>
                </a:tabLst>
              </a:pPr>
              <a:r>
                <a:rPr lang="es-MX" sz="700" dirty="0">
                  <a:solidFill>
                    <a:schemeClr val="bg1">
                      <a:lumMod val="50000"/>
                    </a:schemeClr>
                  </a:solidFill>
                  <a:latin typeface="Geomanist Light" panose="02000503000000020004" pitchFamily="50" charset="0"/>
                </a:rPr>
                <a:t>Fuente. Encuesta Nacional sobre la Dinámica de las Relaciones en los Hogares (ENDIREH) 2021. Tabulados básicos</a:t>
              </a:r>
            </a:p>
          </p:txBody>
        </p:sp>
      </p:grpSp>
      <p:grpSp>
        <p:nvGrpSpPr>
          <p:cNvPr id="9" name="Grupo 8">
            <a:extLst>
              <a:ext uri="{FF2B5EF4-FFF2-40B4-BE49-F238E27FC236}">
                <a16:creationId xmlns:a16="http://schemas.microsoft.com/office/drawing/2014/main" id="{2ED356FB-1628-E821-0B99-31A0C4A6724C}"/>
              </a:ext>
            </a:extLst>
          </p:cNvPr>
          <p:cNvGrpSpPr/>
          <p:nvPr/>
        </p:nvGrpSpPr>
        <p:grpSpPr>
          <a:xfrm>
            <a:off x="7649759" y="1816596"/>
            <a:ext cx="2603866" cy="1508631"/>
            <a:chOff x="8682303" y="1268438"/>
            <a:chExt cx="3271406" cy="1508631"/>
          </a:xfrm>
        </p:grpSpPr>
        <p:sp>
          <p:nvSpPr>
            <p:cNvPr id="10" name="CuadroTexto 9">
              <a:extLst>
                <a:ext uri="{FF2B5EF4-FFF2-40B4-BE49-F238E27FC236}">
                  <a16:creationId xmlns:a16="http://schemas.microsoft.com/office/drawing/2014/main" id="{2AFA4D20-0CFF-2ECB-0FE5-FB9E69C4AE22}"/>
                </a:ext>
              </a:extLst>
            </p:cNvPr>
            <p:cNvSpPr txBox="1"/>
            <p:nvPr/>
          </p:nvSpPr>
          <p:spPr>
            <a:xfrm>
              <a:off x="8682303" y="1268438"/>
              <a:ext cx="3172322" cy="1015663"/>
            </a:xfrm>
            <a:prstGeom prst="rect">
              <a:avLst/>
            </a:prstGeom>
            <a:noFill/>
          </p:spPr>
          <p:txBody>
            <a:bodyPr wrap="square">
              <a:spAutoFit/>
            </a:bodyPr>
            <a:lstStyle/>
            <a:p>
              <a:pPr marL="171450" indent="-171450" algn="just">
                <a:buFont typeface="Arial" panose="020B0604020202020204" pitchFamily="34" charset="0"/>
                <a:buChar char="•"/>
              </a:pPr>
              <a:r>
                <a:rPr lang="es-MX" sz="1200" dirty="0">
                  <a:solidFill>
                    <a:srgbClr val="A7802D"/>
                  </a:solidFill>
                  <a:latin typeface="Geomanist Light" panose="02000503000000020004" pitchFamily="50" charset="0"/>
                </a:rPr>
                <a:t>En el </a:t>
              </a:r>
              <a:r>
                <a:rPr lang="es-MX" sz="1200" b="1" dirty="0">
                  <a:solidFill>
                    <a:srgbClr val="A7802D"/>
                  </a:solidFill>
                  <a:latin typeface="Geomanist Light" panose="02000503000000020004" pitchFamily="50" charset="0"/>
                </a:rPr>
                <a:t>93.1% de los delitos ocurridos a mujeres en 2023 no hubo denuncia o no se inició una carpeta de investigación</a:t>
              </a:r>
              <a:r>
                <a:rPr lang="es-MX" sz="1200" dirty="0">
                  <a:solidFill>
                    <a:srgbClr val="A7802D"/>
                  </a:solidFill>
                  <a:latin typeface="Geomanist Light" panose="02000503000000020004" pitchFamily="50" charset="0"/>
                </a:rPr>
                <a:t>. </a:t>
              </a:r>
            </a:p>
          </p:txBody>
        </p:sp>
        <p:sp>
          <p:nvSpPr>
            <p:cNvPr id="12" name="CuadroTexto 11">
              <a:extLst>
                <a:ext uri="{FF2B5EF4-FFF2-40B4-BE49-F238E27FC236}">
                  <a16:creationId xmlns:a16="http://schemas.microsoft.com/office/drawing/2014/main" id="{3913202A-72A6-1521-EDA5-6AFFA8A45295}"/>
                </a:ext>
              </a:extLst>
            </p:cNvPr>
            <p:cNvSpPr txBox="1"/>
            <p:nvPr/>
          </p:nvSpPr>
          <p:spPr>
            <a:xfrm>
              <a:off x="8907401" y="2361571"/>
              <a:ext cx="3046308" cy="415498"/>
            </a:xfrm>
            <a:prstGeom prst="rect">
              <a:avLst/>
            </a:prstGeom>
            <a:noFill/>
          </p:spPr>
          <p:txBody>
            <a:bodyPr wrap="square">
              <a:spAutoFit/>
            </a:bodyPr>
            <a:lstStyle/>
            <a:p>
              <a:pPr marL="87313" lvl="1" algn="r">
                <a:tabLst>
                  <a:tab pos="87313" algn="l"/>
                </a:tabLst>
              </a:pPr>
              <a:r>
                <a:rPr lang="es-MX" sz="700" dirty="0">
                  <a:solidFill>
                    <a:schemeClr val="bg1">
                      <a:lumMod val="50000"/>
                    </a:schemeClr>
                  </a:solidFill>
                  <a:latin typeface="Geomanist Light" panose="02000503000000020004" pitchFamily="50" charset="0"/>
                </a:rPr>
                <a:t>Fuente. Encuesta Nacional de Victimización y Percepción sobre Seguridad Pública (ENVIPE) 2024. Tabulados básicos.</a:t>
              </a:r>
              <a:endParaRPr lang="es-MX" sz="700" b="1" dirty="0">
                <a:solidFill>
                  <a:schemeClr val="bg1">
                    <a:lumMod val="50000"/>
                  </a:schemeClr>
                </a:solidFill>
                <a:latin typeface="Geomanist Light" panose="02000503000000020004" pitchFamily="50" charset="0"/>
              </a:endParaRPr>
            </a:p>
          </p:txBody>
        </p:sp>
      </p:grpSp>
      <p:grpSp>
        <p:nvGrpSpPr>
          <p:cNvPr id="13" name="Grupo 12">
            <a:extLst>
              <a:ext uri="{FF2B5EF4-FFF2-40B4-BE49-F238E27FC236}">
                <a16:creationId xmlns:a16="http://schemas.microsoft.com/office/drawing/2014/main" id="{7D82B4A3-4C1D-4754-CF31-254BAD6F904A}"/>
              </a:ext>
            </a:extLst>
          </p:cNvPr>
          <p:cNvGrpSpPr/>
          <p:nvPr/>
        </p:nvGrpSpPr>
        <p:grpSpPr>
          <a:xfrm>
            <a:off x="3873000" y="2195749"/>
            <a:ext cx="3612928" cy="4348588"/>
            <a:chOff x="4518282" y="2107474"/>
            <a:chExt cx="3612928" cy="4348588"/>
          </a:xfrm>
        </p:grpSpPr>
        <p:graphicFrame>
          <p:nvGraphicFramePr>
            <p:cNvPr id="17" name="Diagrama 16">
              <a:extLst>
                <a:ext uri="{FF2B5EF4-FFF2-40B4-BE49-F238E27FC236}">
                  <a16:creationId xmlns:a16="http://schemas.microsoft.com/office/drawing/2014/main" id="{FC338EAA-B146-DBD4-4A1C-D897EA66B69F}"/>
                </a:ext>
              </a:extLst>
            </p:cNvPr>
            <p:cNvGraphicFramePr/>
            <p:nvPr>
              <p:extLst>
                <p:ext uri="{D42A27DB-BD31-4B8C-83A1-F6EECF244321}">
                  <p14:modId xmlns:p14="http://schemas.microsoft.com/office/powerpoint/2010/main" val="3496630631"/>
                </p:ext>
              </p:extLst>
            </p:nvPr>
          </p:nvGraphicFramePr>
          <p:xfrm>
            <a:off x="4518282" y="2107474"/>
            <a:ext cx="3612928" cy="3291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CuadroTexto 17">
              <a:extLst>
                <a:ext uri="{FF2B5EF4-FFF2-40B4-BE49-F238E27FC236}">
                  <a16:creationId xmlns:a16="http://schemas.microsoft.com/office/drawing/2014/main" id="{380C4107-1A4B-494F-97EF-A8424D3EC9FD}"/>
                </a:ext>
              </a:extLst>
            </p:cNvPr>
            <p:cNvSpPr txBox="1"/>
            <p:nvPr/>
          </p:nvSpPr>
          <p:spPr>
            <a:xfrm>
              <a:off x="4648716" y="5501955"/>
              <a:ext cx="3255531" cy="954107"/>
            </a:xfrm>
            <a:prstGeom prst="rect">
              <a:avLst/>
            </a:prstGeom>
            <a:noFill/>
          </p:spPr>
          <p:txBody>
            <a:bodyPr wrap="square">
              <a:spAutoFit/>
            </a:bodyPr>
            <a:lstStyle/>
            <a:p>
              <a:pPr lvl="0" algn="just"/>
              <a:r>
                <a:rPr lang="es-MX" sz="800" dirty="0">
                  <a:latin typeface="Geomanist Light" panose="02000503000000020004" pitchFamily="50" charset="0"/>
                </a:rPr>
                <a:t>* Pueden acercarse a distintas instituciones: Unidades médicas de la Secretaría de Salud, Centros de Justicia, Refugios, Policía, Fiscalía/Procuraduría, etcétera. Cada institución genera su propio registro administrativo.</a:t>
              </a:r>
            </a:p>
            <a:p>
              <a:pPr lvl="0"/>
              <a:endParaRPr lang="es-MX" sz="800" dirty="0">
                <a:latin typeface="Geomanist Light" panose="02000503000000020004" pitchFamily="50" charset="0"/>
              </a:endParaRPr>
            </a:p>
            <a:p>
              <a:pPr lvl="0"/>
              <a:r>
                <a:rPr lang="es-MX" sz="800" dirty="0">
                  <a:latin typeface="Geomanist Light" panose="02000503000000020004" pitchFamily="50" charset="0"/>
                </a:rPr>
                <a:t>** Datos que recopila el SESNSP</a:t>
              </a:r>
            </a:p>
            <a:p>
              <a:pPr lvl="0"/>
              <a:endParaRPr lang="es-MX" sz="800" dirty="0">
                <a:latin typeface="Geomanist Light" panose="02000503000000020004" pitchFamily="50" charset="0"/>
              </a:endParaRPr>
            </a:p>
          </p:txBody>
        </p:sp>
      </p:grpSp>
      <p:sp>
        <p:nvSpPr>
          <p:cNvPr id="19" name="Título 6">
            <a:extLst>
              <a:ext uri="{FF2B5EF4-FFF2-40B4-BE49-F238E27FC236}">
                <a16:creationId xmlns:a16="http://schemas.microsoft.com/office/drawing/2014/main" id="{759B19D4-DE5D-43D2-6183-08D7C9F64463}"/>
              </a:ext>
            </a:extLst>
          </p:cNvPr>
          <p:cNvSpPr txBox="1">
            <a:spLocks/>
          </p:cNvSpPr>
          <p:nvPr/>
        </p:nvSpPr>
        <p:spPr>
          <a:xfrm>
            <a:off x="328336" y="641292"/>
            <a:ext cx="9921341" cy="603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MX" sz="3200" dirty="0">
                <a:solidFill>
                  <a:srgbClr val="6E152E"/>
                </a:solidFill>
                <a:latin typeface="Geomanist" panose="02000503000000020004" pitchFamily="50" charset="0"/>
              </a:rPr>
              <a:t>Alcance de la información</a:t>
            </a:r>
          </a:p>
        </p:txBody>
      </p:sp>
    </p:spTree>
    <p:extLst>
      <p:ext uri="{BB962C8B-B14F-4D97-AF65-F5344CB8AC3E}">
        <p14:creationId xmlns:p14="http://schemas.microsoft.com/office/powerpoint/2010/main" val="271193159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NMUJERES" id="{22CF3A79-190D-457A-827E-4D335E66D82A}" vid="{E97CEC21-3FE5-4360-A003-13D24926CE7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Personalizados 2">
    <a:dk1>
      <a:srgbClr val="000000"/>
    </a:dk1>
    <a:lt1>
      <a:srgbClr val="FFFFFF"/>
    </a:lt1>
    <a:dk2>
      <a:srgbClr val="595959"/>
    </a:dk2>
    <a:lt2>
      <a:srgbClr val="E7E6E6"/>
    </a:lt2>
    <a:accent1>
      <a:srgbClr val="284734"/>
    </a:accent1>
    <a:accent2>
      <a:srgbClr val="CBAA78"/>
    </a:accent2>
    <a:accent3>
      <a:srgbClr val="A5A5A5"/>
    </a:accent3>
    <a:accent4>
      <a:srgbClr val="D77B3A"/>
    </a:accent4>
    <a:accent5>
      <a:srgbClr val="7F9B48"/>
    </a:accent5>
    <a:accent6>
      <a:srgbClr val="A23B00"/>
    </a:accent6>
    <a:hlink>
      <a:srgbClr val="1E83A3"/>
    </a:hlink>
    <a:folHlink>
      <a:srgbClr val="125272"/>
    </a:folHlink>
  </a:clrScheme>
  <a:fontScheme name="Tema d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Personalizados 2">
    <a:dk1>
      <a:srgbClr val="000000"/>
    </a:dk1>
    <a:lt1>
      <a:srgbClr val="FFFFFF"/>
    </a:lt1>
    <a:dk2>
      <a:srgbClr val="595959"/>
    </a:dk2>
    <a:lt2>
      <a:srgbClr val="E7E6E6"/>
    </a:lt2>
    <a:accent1>
      <a:srgbClr val="284734"/>
    </a:accent1>
    <a:accent2>
      <a:srgbClr val="CBAA78"/>
    </a:accent2>
    <a:accent3>
      <a:srgbClr val="A5A5A5"/>
    </a:accent3>
    <a:accent4>
      <a:srgbClr val="D77B3A"/>
    </a:accent4>
    <a:accent5>
      <a:srgbClr val="7F9B48"/>
    </a:accent5>
    <a:accent6>
      <a:srgbClr val="A23B00"/>
    </a:accent6>
    <a:hlink>
      <a:srgbClr val="1E83A3"/>
    </a:hlink>
    <a:folHlink>
      <a:srgbClr val="125272"/>
    </a:folHlink>
  </a:clrScheme>
  <a:fontScheme name="Tema d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archivos_formato_intranet_6636472_10169676_10227896</Template>
  <TotalTime>3372</TotalTime>
  <Words>12380</Words>
  <Application>Microsoft Office PowerPoint</Application>
  <PresentationFormat>Panorámica</PresentationFormat>
  <Paragraphs>979</Paragraphs>
  <Slides>60</Slides>
  <Notes>33</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60</vt:i4>
      </vt:variant>
    </vt:vector>
  </HeadingPairs>
  <TitlesOfParts>
    <vt:vector size="73" baseType="lpstr">
      <vt:lpstr>Aptos</vt:lpstr>
      <vt:lpstr>Arial</vt:lpstr>
      <vt:lpstr>Calibri</vt:lpstr>
      <vt:lpstr>Geomanist</vt:lpstr>
      <vt:lpstr>Geomanist Bold</vt:lpstr>
      <vt:lpstr>Geomanist Light</vt:lpstr>
      <vt:lpstr>Geomanist Medium</vt:lpstr>
      <vt:lpstr>MadrePatria</vt:lpstr>
      <vt:lpstr>Montserrat</vt:lpstr>
      <vt:lpstr>Montserrat Medium</vt:lpstr>
      <vt:lpstr>Noto Sans Regular</vt:lpstr>
      <vt:lpstr>Symbol</vt:lpstr>
      <vt:lpstr>Tema de Office</vt:lpstr>
      <vt:lpstr>Presentación de PowerPoint</vt:lpstr>
      <vt:lpstr>Contenido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Massimiliano Solazzi</dc:creator>
  <cp:lastModifiedBy>INMUJERES</cp:lastModifiedBy>
  <cp:revision>354</cp:revision>
  <dcterms:created xsi:type="dcterms:W3CDTF">2024-10-02T21:48:43Z</dcterms:created>
  <dcterms:modified xsi:type="dcterms:W3CDTF">2024-12-27T16:43:14Z</dcterms:modified>
</cp:coreProperties>
</file>